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32918400" cy="43891200"/>
  <p:notesSz cx="7010400" cy="92710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9A1"/>
    <a:srgbClr val="6B633D"/>
    <a:srgbClr val="CDF47E"/>
    <a:srgbClr val="FFFFFF"/>
    <a:srgbClr val="94B456"/>
    <a:srgbClr val="9CBC5B"/>
    <a:srgbClr val="8EAD51"/>
    <a:srgbClr val="7FE143"/>
    <a:srgbClr val="8AD0FA"/>
    <a:srgbClr val="0B5B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900" y="402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EBFE8E6-652F-4224-AFF0-0DD7E80E25A4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C8B37872-9306-4F0C-B0A4-F3B6BD93B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76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13510" y="745067"/>
            <a:ext cx="30091380" cy="3751298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algn="ctr"/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</a:t>
            </a:r>
            <a:r>
              <a:rPr lang="en-US" sz="8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Graphicsland</a:t>
            </a:r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MakeSigns.com </a:t>
            </a:r>
            <a:b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lines. </a:t>
            </a:r>
            <a:endParaRPr lang="en-US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5085975"/>
            <a:ext cx="24079200" cy="2641600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Author Name, RN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, Author Name, RN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2,3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1,4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</a:b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4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endParaRPr lang="en-US" sz="44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59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4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1" y="12659362"/>
            <a:ext cx="26660477" cy="269636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3" y="12659362"/>
            <a:ext cx="79444213" cy="269636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4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600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40" cy="871728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6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0722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145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217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29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362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435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507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057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73741282"/>
            <a:ext cx="53052343" cy="208554324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5" y="73741282"/>
            <a:ext cx="53052347" cy="208554324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49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4"/>
            <a:ext cx="14544677" cy="409447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4"/>
            <a:ext cx="14550390" cy="409447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0"/>
            <a:ext cx="14550390" cy="2528824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30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4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27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2"/>
            <a:ext cx="18402300" cy="37459924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2"/>
            <a:ext cx="10829927" cy="30022804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40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4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6500"/>
            </a:lvl1pPr>
            <a:lvl2pPr marL="2350722" indent="0">
              <a:buNone/>
              <a:defRPr sz="14400"/>
            </a:lvl2pPr>
            <a:lvl3pPr marL="4701450" indent="0">
              <a:buNone/>
              <a:defRPr sz="12300"/>
            </a:lvl3pPr>
            <a:lvl4pPr marL="7052172" indent="0">
              <a:buNone/>
              <a:defRPr sz="10300"/>
            </a:lvl4pPr>
            <a:lvl5pPr marL="9402900" indent="0">
              <a:buNone/>
              <a:defRPr sz="10300"/>
            </a:lvl5pPr>
            <a:lvl6pPr marL="11753623" indent="0">
              <a:buNone/>
              <a:defRPr sz="10300"/>
            </a:lvl6pPr>
            <a:lvl7pPr marL="14104350" indent="0">
              <a:buNone/>
              <a:defRPr sz="10300"/>
            </a:lvl7pPr>
            <a:lvl8pPr marL="16455073" indent="0">
              <a:buNone/>
              <a:defRPr sz="10300"/>
            </a:lvl8pPr>
            <a:lvl9pPr marL="1880579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6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6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0" cy="7315200"/>
          </a:xfrm>
          <a:prstGeom prst="rect">
            <a:avLst/>
          </a:prstGeom>
        </p:spPr>
        <p:txBody>
          <a:bodyPr vert="horz" lIns="470144" tIns="235072" rIns="470144" bIns="235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2"/>
            <a:ext cx="29626560" cy="28966164"/>
          </a:xfrm>
          <a:prstGeom prst="rect">
            <a:avLst/>
          </a:prstGeom>
        </p:spPr>
        <p:txBody>
          <a:bodyPr vert="horz" lIns="470144" tIns="235072" rIns="470144" bIns="235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0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B361-6A18-4EC7-A097-E7C68BF8878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50"/>
            <a:ext cx="104241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50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4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701450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044" indent="-1763044" algn="l" defTabSz="4701450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928" indent="-1469200" algn="l" defTabSz="4701450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8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539" indent="-1175361" algn="l" defTabSz="4701450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8261" indent="-1175361" algn="l" defTabSz="4701450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2898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97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043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1156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072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4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217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90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362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43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07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5795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flipH="1">
            <a:off x="0" y="0"/>
            <a:ext cx="32918400" cy="4389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44285" y="0"/>
            <a:ext cx="33407715" cy="44781950"/>
            <a:chOff x="-501299" y="0"/>
            <a:chExt cx="33407715" cy="50379694"/>
          </a:xfrm>
        </p:grpSpPr>
        <p:sp>
          <p:nvSpPr>
            <p:cNvPr id="38" name="Rectangle 37"/>
            <p:cNvSpPr/>
            <p:nvPr/>
          </p:nvSpPr>
          <p:spPr>
            <a:xfrm>
              <a:off x="312420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879800" y="0"/>
              <a:ext cx="1659924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993600" y="0"/>
              <a:ext cx="374822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850600" y="0"/>
              <a:ext cx="45719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546300" y="0"/>
              <a:ext cx="3962400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2118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937921" y="0"/>
              <a:ext cx="294503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411200" y="0"/>
              <a:ext cx="1659924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525000" y="0"/>
              <a:ext cx="374822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82000" y="0"/>
              <a:ext cx="45719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432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53200" y="0"/>
              <a:ext cx="3962400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20381902" flipH="1">
              <a:off x="24051397" y="22055380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 rot="20381902" flipH="1">
              <a:off x="18145668" y="20988579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/>
            <p:cNvSpPr/>
            <p:nvPr/>
          </p:nvSpPr>
          <p:spPr>
            <a:xfrm rot="20381902" flipH="1">
              <a:off x="12964298" y="22664980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50"/>
            <p:cNvSpPr/>
            <p:nvPr/>
          </p:nvSpPr>
          <p:spPr>
            <a:xfrm rot="20381902" flipH="1">
              <a:off x="-501299" y="34726153"/>
              <a:ext cx="6731239" cy="10973550"/>
            </a:xfrm>
            <a:custGeom>
              <a:avLst/>
              <a:gdLst>
                <a:gd name="connsiteX0" fmla="*/ 0 w 6989805"/>
                <a:gd name="connsiteY0" fmla="*/ 5486400 h 10972800"/>
                <a:gd name="connsiteX1" fmla="*/ 1747451 w 6989805"/>
                <a:gd name="connsiteY1" fmla="*/ 3 h 10972800"/>
                <a:gd name="connsiteX2" fmla="*/ 5242354 w 6989805"/>
                <a:gd name="connsiteY2" fmla="*/ 3 h 10972800"/>
                <a:gd name="connsiteX3" fmla="*/ 6989805 w 6989805"/>
                <a:gd name="connsiteY3" fmla="*/ 5486400 h 10972800"/>
                <a:gd name="connsiteX4" fmla="*/ 5242354 w 6989805"/>
                <a:gd name="connsiteY4" fmla="*/ 10972797 h 10972800"/>
                <a:gd name="connsiteX5" fmla="*/ 1747451 w 6989805"/>
                <a:gd name="connsiteY5" fmla="*/ 10972797 h 10972800"/>
                <a:gd name="connsiteX6" fmla="*/ 0 w 6989805"/>
                <a:gd name="connsiteY6" fmla="*/ 5486400 h 10972800"/>
                <a:gd name="connsiteX0" fmla="*/ 0 w 6731239"/>
                <a:gd name="connsiteY0" fmla="*/ 5486397 h 10972794"/>
                <a:gd name="connsiteX1" fmla="*/ 1747451 w 6731239"/>
                <a:gd name="connsiteY1" fmla="*/ 0 h 10972794"/>
                <a:gd name="connsiteX2" fmla="*/ 5242354 w 6731239"/>
                <a:gd name="connsiteY2" fmla="*/ 0 h 10972794"/>
                <a:gd name="connsiteX3" fmla="*/ 6731239 w 6731239"/>
                <a:gd name="connsiteY3" fmla="*/ 6306506 h 10972794"/>
                <a:gd name="connsiteX4" fmla="*/ 5242354 w 6731239"/>
                <a:gd name="connsiteY4" fmla="*/ 10972794 h 10972794"/>
                <a:gd name="connsiteX5" fmla="*/ 1747451 w 6731239"/>
                <a:gd name="connsiteY5" fmla="*/ 10972794 h 10972794"/>
                <a:gd name="connsiteX6" fmla="*/ 0 w 6731239"/>
                <a:gd name="connsiteY6" fmla="*/ 5486397 h 10972794"/>
                <a:gd name="connsiteX0" fmla="*/ 0 w 6731239"/>
                <a:gd name="connsiteY0" fmla="*/ 5487153 h 10973550"/>
                <a:gd name="connsiteX1" fmla="*/ 1747451 w 6731239"/>
                <a:gd name="connsiteY1" fmla="*/ 756 h 10973550"/>
                <a:gd name="connsiteX2" fmla="*/ 4402520 w 6731239"/>
                <a:gd name="connsiteY2" fmla="*/ 0 h 10973550"/>
                <a:gd name="connsiteX3" fmla="*/ 6731239 w 6731239"/>
                <a:gd name="connsiteY3" fmla="*/ 6307262 h 10973550"/>
                <a:gd name="connsiteX4" fmla="*/ 5242354 w 6731239"/>
                <a:gd name="connsiteY4" fmla="*/ 10973550 h 10973550"/>
                <a:gd name="connsiteX5" fmla="*/ 1747451 w 6731239"/>
                <a:gd name="connsiteY5" fmla="*/ 10973550 h 10973550"/>
                <a:gd name="connsiteX6" fmla="*/ 0 w 6731239"/>
                <a:gd name="connsiteY6" fmla="*/ 5487153 h 1097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239" h="10973550">
                  <a:moveTo>
                    <a:pt x="0" y="5487153"/>
                  </a:moveTo>
                  <a:lnTo>
                    <a:pt x="1747451" y="756"/>
                  </a:lnTo>
                  <a:lnTo>
                    <a:pt x="4402520" y="0"/>
                  </a:lnTo>
                  <a:lnTo>
                    <a:pt x="6731239" y="6307262"/>
                  </a:lnTo>
                  <a:lnTo>
                    <a:pt x="5242354" y="10973550"/>
                  </a:lnTo>
                  <a:lnTo>
                    <a:pt x="1747451" y="10973550"/>
                  </a:lnTo>
                  <a:lnTo>
                    <a:pt x="0" y="548715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51"/>
            <p:cNvSpPr/>
            <p:nvPr/>
          </p:nvSpPr>
          <p:spPr>
            <a:xfrm rot="20381902" flipH="1">
              <a:off x="18756928" y="40058831"/>
              <a:ext cx="6989805" cy="10320863"/>
            </a:xfrm>
            <a:custGeom>
              <a:avLst/>
              <a:gdLst>
                <a:gd name="connsiteX0" fmla="*/ 0 w 6989805"/>
                <a:gd name="connsiteY0" fmla="*/ 5486400 h 10972800"/>
                <a:gd name="connsiteX1" fmla="*/ 1747451 w 6989805"/>
                <a:gd name="connsiteY1" fmla="*/ 3 h 10972800"/>
                <a:gd name="connsiteX2" fmla="*/ 5242354 w 6989805"/>
                <a:gd name="connsiteY2" fmla="*/ 3 h 10972800"/>
                <a:gd name="connsiteX3" fmla="*/ 6989805 w 6989805"/>
                <a:gd name="connsiteY3" fmla="*/ 5486400 h 10972800"/>
                <a:gd name="connsiteX4" fmla="*/ 5242354 w 6989805"/>
                <a:gd name="connsiteY4" fmla="*/ 10972797 h 10972800"/>
                <a:gd name="connsiteX5" fmla="*/ 1747451 w 6989805"/>
                <a:gd name="connsiteY5" fmla="*/ 10972797 h 10972800"/>
                <a:gd name="connsiteX6" fmla="*/ 0 w 6989805"/>
                <a:gd name="connsiteY6" fmla="*/ 5486400 h 10972800"/>
                <a:gd name="connsiteX0" fmla="*/ 0 w 6989805"/>
                <a:gd name="connsiteY0" fmla="*/ 5486397 h 10972794"/>
                <a:gd name="connsiteX1" fmla="*/ 1747451 w 6989805"/>
                <a:gd name="connsiteY1" fmla="*/ 0 h 10972794"/>
                <a:gd name="connsiteX2" fmla="*/ 5242354 w 6989805"/>
                <a:gd name="connsiteY2" fmla="*/ 0 h 10972794"/>
                <a:gd name="connsiteX3" fmla="*/ 6989805 w 6989805"/>
                <a:gd name="connsiteY3" fmla="*/ 5486397 h 10972794"/>
                <a:gd name="connsiteX4" fmla="*/ 5975561 w 6989805"/>
                <a:gd name="connsiteY4" fmla="*/ 8679730 h 10972794"/>
                <a:gd name="connsiteX5" fmla="*/ 1747451 w 6989805"/>
                <a:gd name="connsiteY5" fmla="*/ 10972794 h 10972794"/>
                <a:gd name="connsiteX6" fmla="*/ 0 w 6989805"/>
                <a:gd name="connsiteY6" fmla="*/ 5486397 h 10972794"/>
                <a:gd name="connsiteX0" fmla="*/ 0 w 6989805"/>
                <a:gd name="connsiteY0" fmla="*/ 5486397 h 10320863"/>
                <a:gd name="connsiteX1" fmla="*/ 1747451 w 6989805"/>
                <a:gd name="connsiteY1" fmla="*/ 0 h 10320863"/>
                <a:gd name="connsiteX2" fmla="*/ 5242354 w 6989805"/>
                <a:gd name="connsiteY2" fmla="*/ 0 h 10320863"/>
                <a:gd name="connsiteX3" fmla="*/ 6989805 w 6989805"/>
                <a:gd name="connsiteY3" fmla="*/ 5486397 h 10320863"/>
                <a:gd name="connsiteX4" fmla="*/ 5975561 w 6989805"/>
                <a:gd name="connsiteY4" fmla="*/ 8679730 h 10320863"/>
                <a:gd name="connsiteX5" fmla="*/ 1542217 w 6989805"/>
                <a:gd name="connsiteY5" fmla="*/ 10320863 h 10320863"/>
                <a:gd name="connsiteX6" fmla="*/ 0 w 6989805"/>
                <a:gd name="connsiteY6" fmla="*/ 5486397 h 1032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805" h="10320863">
                  <a:moveTo>
                    <a:pt x="0" y="5486397"/>
                  </a:moveTo>
                  <a:lnTo>
                    <a:pt x="1747451" y="0"/>
                  </a:lnTo>
                  <a:lnTo>
                    <a:pt x="5242354" y="0"/>
                  </a:lnTo>
                  <a:lnTo>
                    <a:pt x="6989805" y="5486397"/>
                  </a:lnTo>
                  <a:lnTo>
                    <a:pt x="5975561" y="8679730"/>
                  </a:lnTo>
                  <a:lnTo>
                    <a:pt x="1542217" y="10320863"/>
                  </a:lnTo>
                  <a:lnTo>
                    <a:pt x="0" y="5486397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 rot="20381902" flipH="1">
              <a:off x="19071870" y="29023159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 rot="20381902" flipH="1">
              <a:off x="10220869" y="31199378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 rot="20381902" flipH="1">
              <a:off x="24253242" y="36761980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 rot="20381902" flipH="1">
              <a:off x="19898268" y="17102379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20576957" flipH="1">
              <a:off x="1867231" y="28808590"/>
              <a:ext cx="29307707" cy="14984300"/>
            </a:xfrm>
            <a:prstGeom prst="ellipse">
              <a:avLst/>
            </a:pr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20829" flipH="1">
              <a:off x="329559" y="21411465"/>
              <a:ext cx="30214904" cy="15070987"/>
            </a:xfrm>
            <a:prstGeom prst="ellipse">
              <a:avLst/>
            </a:pr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58"/>
            <p:cNvSpPr/>
            <p:nvPr/>
          </p:nvSpPr>
          <p:spPr>
            <a:xfrm rot="520829" flipH="1">
              <a:off x="490557" y="4577625"/>
              <a:ext cx="32415859" cy="23305947"/>
            </a:xfrm>
            <a:custGeom>
              <a:avLst/>
              <a:gdLst>
                <a:gd name="connsiteX0" fmla="*/ 0 w 57683400"/>
                <a:gd name="connsiteY0" fmla="*/ 11642802 h 23285603"/>
                <a:gd name="connsiteX1" fmla="*/ 28841700 w 57683400"/>
                <a:gd name="connsiteY1" fmla="*/ 0 h 23285603"/>
                <a:gd name="connsiteX2" fmla="*/ 57683400 w 57683400"/>
                <a:gd name="connsiteY2" fmla="*/ 11642802 h 23285603"/>
                <a:gd name="connsiteX3" fmla="*/ 28841700 w 57683400"/>
                <a:gd name="connsiteY3" fmla="*/ 23285604 h 23285603"/>
                <a:gd name="connsiteX4" fmla="*/ 0 w 57683400"/>
                <a:gd name="connsiteY4" fmla="*/ 11642802 h 23285603"/>
                <a:gd name="connsiteX0" fmla="*/ 0 w 53308181"/>
                <a:gd name="connsiteY0" fmla="*/ 11980870 h 23286526"/>
                <a:gd name="connsiteX1" fmla="*/ 24466481 w 53308181"/>
                <a:gd name="connsiteY1" fmla="*/ 446 h 23286526"/>
                <a:gd name="connsiteX2" fmla="*/ 53308181 w 53308181"/>
                <a:gd name="connsiteY2" fmla="*/ 11643248 h 23286526"/>
                <a:gd name="connsiteX3" fmla="*/ 24466481 w 53308181"/>
                <a:gd name="connsiteY3" fmla="*/ 23286050 h 23286526"/>
                <a:gd name="connsiteX4" fmla="*/ 0 w 53308181"/>
                <a:gd name="connsiteY4" fmla="*/ 11980870 h 23286526"/>
                <a:gd name="connsiteX0" fmla="*/ 0 w 32415859"/>
                <a:gd name="connsiteY0" fmla="*/ 11991483 h 23305947"/>
                <a:gd name="connsiteX1" fmla="*/ 24466481 w 32415859"/>
                <a:gd name="connsiteY1" fmla="*/ 11059 h 23305947"/>
                <a:gd name="connsiteX2" fmla="*/ 32415859 w 32415859"/>
                <a:gd name="connsiteY2" fmla="*/ 10446303 h 23305947"/>
                <a:gd name="connsiteX3" fmla="*/ 24466481 w 32415859"/>
                <a:gd name="connsiteY3" fmla="*/ 23296663 h 23305947"/>
                <a:gd name="connsiteX4" fmla="*/ 0 w 32415859"/>
                <a:gd name="connsiteY4" fmla="*/ 11991483 h 2330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5859" h="23305947">
                  <a:moveTo>
                    <a:pt x="0" y="11991483"/>
                  </a:moveTo>
                  <a:cubicBezTo>
                    <a:pt x="0" y="5561341"/>
                    <a:pt x="19063838" y="268589"/>
                    <a:pt x="24466481" y="11059"/>
                  </a:cubicBezTo>
                  <a:cubicBezTo>
                    <a:pt x="29869124" y="-246471"/>
                    <a:pt x="32415859" y="4016161"/>
                    <a:pt x="32415859" y="10446303"/>
                  </a:cubicBezTo>
                  <a:cubicBezTo>
                    <a:pt x="32415859" y="16876445"/>
                    <a:pt x="29869124" y="23039133"/>
                    <a:pt x="24466481" y="23296663"/>
                  </a:cubicBezTo>
                  <a:cubicBezTo>
                    <a:pt x="19063838" y="23554193"/>
                    <a:pt x="0" y="18421625"/>
                    <a:pt x="0" y="11991483"/>
                  </a:cubicBezTo>
                  <a:close/>
                </a:path>
              </a:pathLst>
            </a:cu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 flipH="1">
            <a:off x="-2286000" y="457200"/>
            <a:ext cx="32918400" cy="4389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405194" y="258220"/>
            <a:ext cx="30108015" cy="89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447801" y="990600"/>
            <a:ext cx="30022800" cy="76490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94488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Introduction     NDC-NG, Data Utilization, Capacity Building Support, Routine Activities and Challenges   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10515601"/>
            <a:ext cx="13792199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Nigeria signed the Treaty in September 8, 2000 and deposited the article for its ratification on 27</a:t>
            </a:r>
            <a:r>
              <a:rPr lang="en-GB" altLang="en-US" sz="4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 September 2001; making Nigeria the 83</a:t>
            </a:r>
            <a:r>
              <a:rPr lang="en-GB" altLang="en-US" sz="40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 State Signatory and 12</a:t>
            </a:r>
            <a:r>
              <a:rPr lang="en-GB" altLang="en-US" sz="4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 in Africa to have ratified the Treaty.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Between 2002-2004 and later, a number of users were registered; Much was not achieved due to lack of infrastructure and technical know how</a:t>
            </a: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Data usage at the NDC-NG was very low in the past. This can be attributed to lack of adequate training and infrastructure to support data utilization.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This has improved significantly over the years with the installation of the CBS equipment, additional trainings and analysis capabilities.</a:t>
            </a:r>
            <a:endParaRPr lang="en-US" altLang="en-US" sz="3600" kern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186690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Methods &amp;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Materials                                 Enhanced Capability  at NDC-NG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9735800"/>
            <a:ext cx="2628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With trainings received from PTS, the capacity of staff at NDC-NG to process and analyse data has improved significantly with respect to SHI data processing.</a:t>
            </a:r>
          </a:p>
          <a:p>
            <a:pPr algn="just">
              <a:buFont typeface="Wingdings" pitchFamily="2" charset="2"/>
              <a:buChar char="q"/>
            </a:pP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 Data from SHI waveforms were acquired through the GCI and SWP.  Earthquakes analyzed include Beirut, South Africa, Zaire, Haiti, Chile, Zimbabwe, etc. P and S phases were picked and associated regional phases (</a:t>
            </a:r>
            <a:r>
              <a:rPr lang="en-GB" altLang="en-US" sz="3600" kern="0" dirty="0" err="1" smtClean="0">
                <a:latin typeface="Arial" pitchFamily="34" charset="0"/>
                <a:cs typeface="Arial" pitchFamily="34" charset="0"/>
              </a:rPr>
              <a:t>Pn</a:t>
            </a: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3600" kern="0" dirty="0" err="1" smtClean="0">
                <a:latin typeface="Arial" pitchFamily="34" charset="0"/>
                <a:cs typeface="Arial" pitchFamily="34" charset="0"/>
              </a:rPr>
              <a:t>Lg</a:t>
            </a: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3600" kern="0" dirty="0" err="1" smtClean="0">
                <a:latin typeface="Arial" pitchFamily="34" charset="0"/>
                <a:cs typeface="Arial" pitchFamily="34" charset="0"/>
              </a:rPr>
              <a:t>Sn</a:t>
            </a:r>
            <a:r>
              <a:rPr lang="en-GB" altLang="en-US" sz="3600" kern="0" dirty="0" smtClean="0">
                <a:latin typeface="Arial" pitchFamily="34" charset="0"/>
                <a:cs typeface="Arial" pitchFamily="34" charset="0"/>
              </a:rPr>
              <a:t>, etc.), were identified sing the Geotool software. The magnitudes, locations, azimuth, and depths of selected events were determined. Array networks were processed using FK analysis to create P arrivals beams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endParaRPr lang="en-US" altLang="en-US" sz="3600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endParaRPr lang="en-US" sz="36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89586" y="24835752"/>
            <a:ext cx="2608516" cy="140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20389586" y="28803689"/>
            <a:ext cx="2608516" cy="140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TextBox 76"/>
          <p:cNvSpPr txBox="1"/>
          <p:nvPr/>
        </p:nvSpPr>
        <p:spPr>
          <a:xfrm>
            <a:off x="11658600" y="41582876"/>
            <a:ext cx="1066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The accomplishment has shown the NDC-NG's improved ability to fulfill one of its regular responsibilities under its mandates, which is to assist in nuclear explosion monitoring.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25069800"/>
            <a:ext cx="32606945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Results     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polar plot, statistics, PSD of signals recorded by 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H03N and I32KE, seismic beams</a:t>
            </a:r>
            <a:endParaRPr lang="en-US" sz="5400" dirty="0" smtClean="0">
              <a:solidFill>
                <a:schemeClr val="bg1"/>
              </a:solidFill>
            </a:endParaRPr>
          </a:p>
          <a:p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344400" y="40767000"/>
            <a:ext cx="678180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13510" y="838200"/>
            <a:ext cx="30091380" cy="493208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Enhanced NDC Capability for Nuclear Explosion Monitoring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#120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0" y="3200400"/>
            <a:ext cx="20345400" cy="29718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12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Umar </a:t>
            </a:r>
            <a:r>
              <a:rPr lang="en-US" sz="12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Afegbua  Kadiri</a:t>
            </a:r>
          </a:p>
          <a:p>
            <a:pPr algn="ctr"/>
            <a:endParaRPr lang="en-US" sz="8600" dirty="0" smtClean="0">
              <a:solidFill>
                <a:schemeClr val="bg1"/>
              </a:solidFill>
            </a:endParaRPr>
          </a:p>
          <a:p>
            <a:pPr algn="ctr"/>
            <a:r>
              <a:rPr lang="en-US" sz="9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NDC-NG/CENTRE FOR GEODESY AND</a:t>
            </a:r>
          </a:p>
          <a:p>
            <a:pPr algn="ctr"/>
            <a:endParaRPr lang="en-US" sz="9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GEODYNAMICS, NIGERIA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D88E3B2-42B1-4865-89A8-21E89CF6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24400"/>
            <a:ext cx="4419600" cy="381896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DE5F9F4C-D596-4E72-974C-C0F20664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8200" y="4881372"/>
            <a:ext cx="3886200" cy="36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16FFEFF-061E-4CDC-AEE2-6C5ED6517EB4}"/>
              </a:ext>
            </a:extLst>
          </p:cNvPr>
          <p:cNvSpPr txBox="1"/>
          <p:nvPr/>
        </p:nvSpPr>
        <p:spPr>
          <a:xfrm>
            <a:off x="6858000" y="7391400"/>
            <a:ext cx="2004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Infrasound Technology Workshop, Vienna, Austria, 4 to 8 November 2024.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16FFEFF-061E-4CDC-AEE2-6C5ED6517EB4}"/>
              </a:ext>
            </a:extLst>
          </p:cNvPr>
          <p:cNvSpPr txBox="1"/>
          <p:nvPr/>
        </p:nvSpPr>
        <p:spPr>
          <a:xfrm>
            <a:off x="6858000" y="6248400"/>
            <a:ext cx="2004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iumakad@yahoo.com; uafegbua206@gmail.com,  Phone: +2348037122784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03F096A-4B94-4D1C-9C0C-B620ACC7B5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54" t="6822" r="9091" b="12577"/>
          <a:stretch/>
        </p:blipFill>
        <p:spPr>
          <a:xfrm>
            <a:off x="29337000" y="10515600"/>
            <a:ext cx="3097416" cy="283459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020800" y="10591800"/>
            <a:ext cx="1524000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q"/>
            </a:pP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NDC-NG is a beneficiary from Technical Assistance in training courses, workshops for NDC staff; donation of NDC basic equipment (CBS) and follow-up visits of experts from the CTBTO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en-GB" altLang="en-US" sz="4000" kern="0" dirty="0" smtClean="0">
                <a:latin typeface="Arial" pitchFamily="34" charset="0"/>
                <a:cs typeface="Arial" pitchFamily="34" charset="0"/>
              </a:rPr>
              <a:t>   Routine activities at NDC-NG include: </a:t>
            </a:r>
            <a:r>
              <a:rPr lang="en-US" sz="4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Data download  via GCI, </a:t>
            </a:r>
            <a:r>
              <a:rPr lang="en-GB" altLang="en-US" sz="4000" dirty="0" smtClean="0">
                <a:latin typeface="Arial" pitchFamily="34" charset="0"/>
                <a:cs typeface="Arial" pitchFamily="34" charset="0"/>
              </a:rPr>
              <a:t>Data requests/access from the IDC/CTBTO, Data analysis to determine the nature of events, Advice to government on events of interests, Support for R&amp;D collaborations with other stakeholders, Preparation of bulletin for events within the region, Outreach and awareness campaign,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research in support of the CTBTO etc.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challenges at NDC-NG: Steady power supply, dearth of qualified manpower, adequate capacity building, joint research etc. </a:t>
            </a:r>
            <a:endParaRPr lang="en-GB" altLang="en-US" sz="4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altLang="en-US" sz="3600" kern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5D76606-D736-41BF-A025-0C88C9AC5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3200" y="14401800"/>
            <a:ext cx="3124200" cy="3569450"/>
          </a:xfrm>
          <a:prstGeom prst="rect">
            <a:avLst/>
          </a:prstGeom>
        </p:spPr>
      </p:pic>
      <p:pic>
        <p:nvPicPr>
          <p:cNvPr id="56" name="Picture 2" descr="C:\Users\bisallah\Desktop\MISRAK Nigeria\IMG_87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2400" y="19888200"/>
            <a:ext cx="5500009" cy="3171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27051000" y="22936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Building hosting NDC-NG 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413200" y="1341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Computers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" y="23164800"/>
            <a:ext cx="2674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Data acquired from the </a:t>
            </a:r>
            <a:r>
              <a:rPr lang="en-US" sz="3600" b="1" dirty="0" err="1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Hydroacoustic</a:t>
            </a:r>
            <a:r>
              <a:rPr lang="en-US" sz="3600" b="1" dirty="0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and Infrasound stations were processed using TDK PMCC to determine the type of phases associated with the </a:t>
            </a:r>
            <a:r>
              <a:rPr lang="en-US" sz="3600" b="1" dirty="0" err="1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hydroacoustic</a:t>
            </a:r>
            <a:r>
              <a:rPr lang="en-US" sz="3600" b="1" dirty="0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signals, back azimuth and the average speed associated with </a:t>
            </a:r>
            <a:r>
              <a:rPr lang="en-US" sz="3600" b="1" dirty="0" err="1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te</a:t>
            </a:r>
            <a:r>
              <a:rPr lang="en-US" sz="3600" b="1" dirty="0" smtClean="0">
                <a:solidFill>
                  <a:srgbClr val="55555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infrasound signals . Stations used: H03N, H10N, H04S, H01W, HO8S; I48TN, I42PT, I32KE, I37NO, I26DE etc..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0" name="Picture 89"/>
          <p:cNvPicPr/>
          <p:nvPr/>
        </p:nvPicPr>
        <p:blipFill rotWithShape="1">
          <a:blip r:embed="rId7"/>
          <a:srcRect l="2564" r="4487" b="28927"/>
          <a:stretch/>
        </p:blipFill>
        <p:spPr bwMode="auto">
          <a:xfrm>
            <a:off x="0" y="26060401"/>
            <a:ext cx="5797892" cy="3352799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91" name="Picture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9800" y="26136601"/>
            <a:ext cx="5338118" cy="3276600"/>
          </a:xfrm>
          <a:prstGeom prst="rect">
            <a:avLst/>
          </a:prstGeom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9"/>
          <a:srcRect l="18989" t="25638" r="20396" b="11395"/>
          <a:stretch>
            <a:fillRect/>
          </a:stretch>
        </p:blipFill>
        <p:spPr bwMode="auto">
          <a:xfrm>
            <a:off x="0" y="29946600"/>
            <a:ext cx="5791200" cy="329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9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6000" y="29946600"/>
            <a:ext cx="5257800" cy="3276600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0" y="33223200"/>
            <a:ext cx="1165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Seismic arrays processed using FK analysis </a:t>
            </a:r>
            <a:endParaRPr lang="en-US" sz="3200" b="1" dirty="0"/>
          </a:p>
        </p:txBody>
      </p:sp>
      <p:sp>
        <p:nvSpPr>
          <p:cNvPr id="97" name="Rectangle 96"/>
          <p:cNvSpPr/>
          <p:nvPr/>
        </p:nvSpPr>
        <p:spPr>
          <a:xfrm>
            <a:off x="0" y="29413200"/>
            <a:ext cx="1310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 processed and analyzed </a:t>
            </a:r>
            <a:endParaRPr lang="en-US" sz="3200" b="1" dirty="0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381000" y="33909000"/>
            <a:ext cx="1089660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EVENT       -6 REPUBLIC OF SOUTH AFRICA                           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Date       Time        Err   RMS Latitude Longitude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Smaj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Smin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Depth   Err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Ndef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Nsta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Gap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mdist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Mdist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Author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OrigID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2024/01/04 05:07:16.2    4.21  0.89 -26.9070   26.6993  81.7  31.1 115 156.1  66.6    5    5 207   2.13  11.66 m i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              -6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Magnitude  Err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Nsta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Author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OrigID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Dist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EvAz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Phase        Time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Azim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AzRes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Slow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SRes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Def   SNR       Amp   Per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Magnitude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ArrID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LBTB    2.13 332.0  Pn       05:07:52.531  -0.8 152.5  -3.1   13.1    1.4 T__  12.7     249.0  0.29 m__ ML     6.1  28061298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LBTB    2.13 332.0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05:08:19.207  -3.2 152.5  -1.0   19.3   -1.6 __S   4.2    2421.9  0.41 m__            28061309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MATP    6.66  14.7  Pn       05:08:51.710  -0.2 194.0  -1.9   12.4   -0.9 T__  46.6     108.4  0.49 m__ ML     6.6  28061300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MATP    6.66  14.7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05:10:04.859  -2.7 194.0 -175.0   21.8   -2.1 __S   2.9     100.9  0.34 m__            28061306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SUR     7.48 221.8  Pn       05:09:02.645  -0.2  44.7  12.8   11.9   -1.5 T__  21.5      22.8  0.38 m__ ML     5.7  28061302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SUR     7.48 221.8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05:10:22.575  -0.6  44.7 -175.0   16.9   -7.1 __S   2.0      34.0  0.51 m__            28061307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TSUM   11.36 310.5 Pn       05:09:55.881   1.7 134.1   8.0   11.5   -1.6 T__   3.5       4.1  0.32 m__ ML     4.9  28061303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TSUM   11.36 310.5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05:11:57.721  -2.9 134.1  28.1   18.4   -5.7 __S   3.0       6.6  0.48 m__            28061308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LSZ    11.66   7.1  Pn       05:09:58.703   0.7 186.6  -6.5   12.9   -0.2 T__   8.3      15.2  0.78 m__ ML     7.4  28061299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LSZ    11.66   7.1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05:12:04.979  -1.7 186.6  91.8    7.8  -16.3 __S   2.9      15.3  0.51 m__              28061305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34800" y="26212800"/>
            <a:ext cx="10907690" cy="48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Rectangle 106"/>
          <p:cNvSpPr/>
          <p:nvPr/>
        </p:nvSpPr>
        <p:spPr>
          <a:xfrm>
            <a:off x="11658600" y="31165800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from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Hydrocaustic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processing from H03N</a:t>
            </a:r>
            <a:endParaRPr lang="en-US" sz="3200" dirty="0" smtClean="0"/>
          </a:p>
          <a:p>
            <a:endParaRPr lang="en-US" sz="3200" b="1" dirty="0"/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088600" y="26822400"/>
            <a:ext cx="906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734800" y="31927800"/>
            <a:ext cx="10744200" cy="36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734800" y="35814000"/>
            <a:ext cx="10668000" cy="24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887200" y="38404800"/>
            <a:ext cx="10515600" cy="22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012400" y="32080200"/>
            <a:ext cx="9220200" cy="50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936200" y="37468116"/>
            <a:ext cx="9448800" cy="64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36728400"/>
            <a:ext cx="57016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" y="41224200"/>
            <a:ext cx="5562600" cy="21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24601" y="40462200"/>
            <a:ext cx="5029199" cy="288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00800" y="36652201"/>
            <a:ext cx="4953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206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5780</TotalTime>
  <Words>831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Afegbua</cp:lastModifiedBy>
  <cp:revision>20</cp:revision>
  <cp:lastPrinted>2012-08-03T14:41:38Z</cp:lastPrinted>
  <dcterms:created xsi:type="dcterms:W3CDTF">2012-08-02T16:30:57Z</dcterms:created>
  <dcterms:modified xsi:type="dcterms:W3CDTF">2024-11-01T06:37:15Z</dcterms:modified>
  <cp:category>scientific poster template</cp:category>
</cp:coreProperties>
</file>