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85" r:id="rId1"/>
  </p:sldMasterIdLst>
  <p:notesMasterIdLst>
    <p:notesMasterId r:id="rId3"/>
  </p:notesMasterIdLst>
  <p:sldIdLst>
    <p:sldId id="256" r:id="rId2"/>
  </p:sldIdLst>
  <p:sldSz cx="32397700" cy="43192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B21E5D"/>
    <a:srgbClr val="000099"/>
    <a:srgbClr val="CA0606"/>
    <a:srgbClr val="FF6699"/>
    <a:srgbClr val="FF33CC"/>
    <a:srgbClr val="003C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96" autoAdjust="0"/>
  </p:normalViewPr>
  <p:slideViewPr>
    <p:cSldViewPr snapToGrid="0">
      <p:cViewPr>
        <p:scale>
          <a:sx n="30" d="100"/>
          <a:sy n="30" d="100"/>
        </p:scale>
        <p:origin x="420"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hape 21"/>
          <p:cNvSpPr>
            <a:spLocks noGrp="1" noRot="1" noChangeAspect="1"/>
          </p:cNvSpPr>
          <p:nvPr>
            <p:ph type="sldImg"/>
          </p:nvPr>
        </p:nvSpPr>
        <p:spPr>
          <a:xfrm>
            <a:off x="1143000" y="685800"/>
            <a:ext cx="4572000" cy="3429000"/>
          </a:xfrm>
          <a:prstGeom prst="rect">
            <a:avLst/>
          </a:prstGeom>
        </p:spPr>
        <p:txBody>
          <a:bodyPr/>
          <a:lstStyle/>
          <a:p>
            <a:endParaRPr/>
          </a:p>
        </p:txBody>
      </p:sp>
      <p:sp>
        <p:nvSpPr>
          <p:cNvPr id="22" name="Shape 2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3628795" latinLnBrk="0">
      <a:defRPr sz="1200">
        <a:latin typeface="+mn-lt"/>
        <a:ea typeface="+mn-ea"/>
        <a:cs typeface="+mn-cs"/>
        <a:sym typeface="Calibri"/>
      </a:defRPr>
    </a:lvl1pPr>
    <a:lvl2pPr indent="228600" defTabSz="3628795" latinLnBrk="0">
      <a:defRPr sz="1200">
        <a:latin typeface="+mn-lt"/>
        <a:ea typeface="+mn-ea"/>
        <a:cs typeface="+mn-cs"/>
        <a:sym typeface="Calibri"/>
      </a:defRPr>
    </a:lvl2pPr>
    <a:lvl3pPr indent="457200" defTabSz="3628795" latinLnBrk="0">
      <a:defRPr sz="1200">
        <a:latin typeface="+mn-lt"/>
        <a:ea typeface="+mn-ea"/>
        <a:cs typeface="+mn-cs"/>
        <a:sym typeface="Calibri"/>
      </a:defRPr>
    </a:lvl3pPr>
    <a:lvl4pPr indent="685800" defTabSz="3628795" latinLnBrk="0">
      <a:defRPr sz="1200">
        <a:latin typeface="+mn-lt"/>
        <a:ea typeface="+mn-ea"/>
        <a:cs typeface="+mn-cs"/>
        <a:sym typeface="Calibri"/>
      </a:defRPr>
    </a:lvl4pPr>
    <a:lvl5pPr indent="914400" defTabSz="3628795" latinLnBrk="0">
      <a:defRPr sz="1200">
        <a:latin typeface="+mn-lt"/>
        <a:ea typeface="+mn-ea"/>
        <a:cs typeface="+mn-cs"/>
        <a:sym typeface="Calibri"/>
      </a:defRPr>
    </a:lvl5pPr>
    <a:lvl6pPr indent="1143000" defTabSz="3628795" latinLnBrk="0">
      <a:defRPr sz="1200">
        <a:latin typeface="+mn-lt"/>
        <a:ea typeface="+mn-ea"/>
        <a:cs typeface="+mn-cs"/>
        <a:sym typeface="Calibri"/>
      </a:defRPr>
    </a:lvl6pPr>
    <a:lvl7pPr indent="1371600" defTabSz="3628795" latinLnBrk="0">
      <a:defRPr sz="1200">
        <a:latin typeface="+mn-lt"/>
        <a:ea typeface="+mn-ea"/>
        <a:cs typeface="+mn-cs"/>
        <a:sym typeface="Calibri"/>
      </a:defRPr>
    </a:lvl7pPr>
    <a:lvl8pPr indent="1600200" defTabSz="3628795" latinLnBrk="0">
      <a:defRPr sz="1200">
        <a:latin typeface="+mn-lt"/>
        <a:ea typeface="+mn-ea"/>
        <a:cs typeface="+mn-cs"/>
        <a:sym typeface="Calibri"/>
      </a:defRPr>
    </a:lvl8pPr>
    <a:lvl9pPr indent="1828800" defTabSz="3628795"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18190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828" y="7068808"/>
            <a:ext cx="27538045" cy="15037459"/>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713" y="22686169"/>
            <a:ext cx="24298275" cy="10428234"/>
          </a:xfrm>
        </p:spPr>
        <p:txBody>
          <a:bodyPr/>
          <a:lstStyle>
            <a:lvl1pPr marL="0" indent="0" algn="ctr">
              <a:buNone/>
              <a:defRPr sz="8503"/>
            </a:lvl1pPr>
            <a:lvl2pPr marL="1619905" indent="0" algn="ctr">
              <a:buNone/>
              <a:defRPr sz="7086"/>
            </a:lvl2pPr>
            <a:lvl3pPr marL="3239811" indent="0" algn="ctr">
              <a:buNone/>
              <a:defRPr sz="6378"/>
            </a:lvl3pPr>
            <a:lvl4pPr marL="4859716" indent="0" algn="ctr">
              <a:buNone/>
              <a:defRPr sz="5669"/>
            </a:lvl4pPr>
            <a:lvl5pPr marL="6479621" indent="0" algn="ctr">
              <a:buNone/>
              <a:defRPr sz="5669"/>
            </a:lvl5pPr>
            <a:lvl6pPr marL="8099527" indent="0" algn="ctr">
              <a:buNone/>
              <a:defRPr sz="5669"/>
            </a:lvl6pPr>
            <a:lvl7pPr marL="9719432" indent="0" algn="ctr">
              <a:buNone/>
              <a:defRPr sz="5669"/>
            </a:lvl7pPr>
            <a:lvl8pPr marL="11339337" indent="0" algn="ctr">
              <a:buNone/>
              <a:defRPr sz="5669"/>
            </a:lvl8pPr>
            <a:lvl9pPr marL="12959243"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20383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377144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4606" y="2299611"/>
            <a:ext cx="6985754" cy="36603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344" y="2299611"/>
            <a:ext cx="20552291" cy="3660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2364422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1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293499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32637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470" y="10768193"/>
            <a:ext cx="27943016" cy="17966960"/>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470" y="28905127"/>
            <a:ext cx="27943016" cy="9448400"/>
          </a:xfrm>
        </p:spPr>
        <p:txBody>
          <a:bodyPr/>
          <a:lstStyle>
            <a:lvl1pPr marL="0" indent="0">
              <a:buNone/>
              <a:defRPr sz="8503">
                <a:solidFill>
                  <a:schemeClr val="tx1">
                    <a:tint val="82000"/>
                  </a:schemeClr>
                </a:solidFill>
              </a:defRPr>
            </a:lvl1pPr>
            <a:lvl2pPr marL="1619905" indent="0">
              <a:buNone/>
              <a:defRPr sz="7086">
                <a:solidFill>
                  <a:schemeClr val="tx1">
                    <a:tint val="82000"/>
                  </a:schemeClr>
                </a:solidFill>
              </a:defRPr>
            </a:lvl2pPr>
            <a:lvl3pPr marL="3239811" indent="0">
              <a:buNone/>
              <a:defRPr sz="6378">
                <a:solidFill>
                  <a:schemeClr val="tx1">
                    <a:tint val="82000"/>
                  </a:schemeClr>
                </a:solidFill>
              </a:defRPr>
            </a:lvl3pPr>
            <a:lvl4pPr marL="4859716" indent="0">
              <a:buNone/>
              <a:defRPr sz="5669">
                <a:solidFill>
                  <a:schemeClr val="tx1">
                    <a:tint val="82000"/>
                  </a:schemeClr>
                </a:solidFill>
              </a:defRPr>
            </a:lvl4pPr>
            <a:lvl5pPr marL="6479621" indent="0">
              <a:buNone/>
              <a:defRPr sz="5669">
                <a:solidFill>
                  <a:schemeClr val="tx1">
                    <a:tint val="82000"/>
                  </a:schemeClr>
                </a:solidFill>
              </a:defRPr>
            </a:lvl5pPr>
            <a:lvl6pPr marL="8099527" indent="0">
              <a:buNone/>
              <a:defRPr sz="5669">
                <a:solidFill>
                  <a:schemeClr val="tx1">
                    <a:tint val="82000"/>
                  </a:schemeClr>
                </a:solidFill>
              </a:defRPr>
            </a:lvl6pPr>
            <a:lvl7pPr marL="9719432" indent="0">
              <a:buNone/>
              <a:defRPr sz="5669">
                <a:solidFill>
                  <a:schemeClr val="tx1">
                    <a:tint val="82000"/>
                  </a:schemeClr>
                </a:solidFill>
              </a:defRPr>
            </a:lvl7pPr>
            <a:lvl8pPr marL="11339337" indent="0">
              <a:buNone/>
              <a:defRPr sz="5669">
                <a:solidFill>
                  <a:schemeClr val="tx1">
                    <a:tint val="82000"/>
                  </a:schemeClr>
                </a:solidFill>
              </a:defRPr>
            </a:lvl8pPr>
            <a:lvl9pPr marL="12959243" indent="0">
              <a:buNone/>
              <a:defRPr sz="5669">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26175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342" y="11498057"/>
            <a:ext cx="13769023" cy="27405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1335" y="11498057"/>
            <a:ext cx="13769023" cy="27405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186247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562" y="2299621"/>
            <a:ext cx="27943016" cy="83485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565" y="10588214"/>
            <a:ext cx="13705744" cy="5189120"/>
          </a:xfrm>
        </p:spPr>
        <p:txBody>
          <a:bodyPr anchor="b"/>
          <a:lstStyle>
            <a:lvl1pPr marL="0" indent="0">
              <a:buNone/>
              <a:defRPr sz="8503" b="1"/>
            </a:lvl1pPr>
            <a:lvl2pPr marL="1619905" indent="0">
              <a:buNone/>
              <a:defRPr sz="7086" b="1"/>
            </a:lvl2pPr>
            <a:lvl3pPr marL="3239811" indent="0">
              <a:buNone/>
              <a:defRPr sz="6378" b="1"/>
            </a:lvl3pPr>
            <a:lvl4pPr marL="4859716" indent="0">
              <a:buNone/>
              <a:defRPr sz="5669" b="1"/>
            </a:lvl4pPr>
            <a:lvl5pPr marL="6479621" indent="0">
              <a:buNone/>
              <a:defRPr sz="5669" b="1"/>
            </a:lvl5pPr>
            <a:lvl6pPr marL="8099527" indent="0">
              <a:buNone/>
              <a:defRPr sz="5669" b="1"/>
            </a:lvl6pPr>
            <a:lvl7pPr marL="9719432" indent="0">
              <a:buNone/>
              <a:defRPr sz="5669" b="1"/>
            </a:lvl7pPr>
            <a:lvl8pPr marL="11339337" indent="0">
              <a:buNone/>
              <a:defRPr sz="5669" b="1"/>
            </a:lvl8pPr>
            <a:lvl9pPr marL="12959243"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565" y="15777334"/>
            <a:ext cx="13705744" cy="232060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1338" y="10588214"/>
            <a:ext cx="13773242" cy="5189120"/>
          </a:xfrm>
        </p:spPr>
        <p:txBody>
          <a:bodyPr anchor="b"/>
          <a:lstStyle>
            <a:lvl1pPr marL="0" indent="0">
              <a:buNone/>
              <a:defRPr sz="8503" b="1"/>
            </a:lvl1pPr>
            <a:lvl2pPr marL="1619905" indent="0">
              <a:buNone/>
              <a:defRPr sz="7086" b="1"/>
            </a:lvl2pPr>
            <a:lvl3pPr marL="3239811" indent="0">
              <a:buNone/>
              <a:defRPr sz="6378" b="1"/>
            </a:lvl3pPr>
            <a:lvl4pPr marL="4859716" indent="0">
              <a:buNone/>
              <a:defRPr sz="5669" b="1"/>
            </a:lvl4pPr>
            <a:lvl5pPr marL="6479621" indent="0">
              <a:buNone/>
              <a:defRPr sz="5669" b="1"/>
            </a:lvl5pPr>
            <a:lvl6pPr marL="8099527" indent="0">
              <a:buNone/>
              <a:defRPr sz="5669" b="1"/>
            </a:lvl6pPr>
            <a:lvl7pPr marL="9719432" indent="0">
              <a:buNone/>
              <a:defRPr sz="5669" b="1"/>
            </a:lvl7pPr>
            <a:lvl8pPr marL="11339337" indent="0">
              <a:buNone/>
              <a:defRPr sz="5669" b="1"/>
            </a:lvl8pPr>
            <a:lvl9pPr marL="12959243"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1338" y="15777334"/>
            <a:ext cx="13773242" cy="232060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t>10/31/2024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50104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smtClean="0"/>
              <a:t>10/31/2024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12316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10/31/2024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114254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562" y="2879513"/>
            <a:ext cx="10449101" cy="10078297"/>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242" y="6218959"/>
            <a:ext cx="16401336" cy="30694812"/>
          </a:xfrm>
        </p:spPr>
        <p:txBody>
          <a:bodyPr/>
          <a:lstStyle>
            <a:lvl1pPr>
              <a:defRPr sz="11338"/>
            </a:lvl1pPr>
            <a:lvl2pPr>
              <a:defRPr sz="9921"/>
            </a:lvl2pPr>
            <a:lvl3pPr>
              <a:defRPr sz="8503"/>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562" y="12957810"/>
            <a:ext cx="10449101" cy="24005946"/>
          </a:xfrm>
        </p:spPr>
        <p:txBody>
          <a:bodyPr/>
          <a:lstStyle>
            <a:lvl1pPr marL="0" indent="0">
              <a:buNone/>
              <a:defRPr sz="5669"/>
            </a:lvl1pPr>
            <a:lvl2pPr marL="1619905" indent="0">
              <a:buNone/>
              <a:defRPr sz="4960"/>
            </a:lvl2pPr>
            <a:lvl3pPr marL="3239811" indent="0">
              <a:buNone/>
              <a:defRPr sz="4252"/>
            </a:lvl3pPr>
            <a:lvl4pPr marL="4859716" indent="0">
              <a:buNone/>
              <a:defRPr sz="3543"/>
            </a:lvl4pPr>
            <a:lvl5pPr marL="6479621" indent="0">
              <a:buNone/>
              <a:defRPr sz="3543"/>
            </a:lvl5pPr>
            <a:lvl6pPr marL="8099527" indent="0">
              <a:buNone/>
              <a:defRPr sz="3543"/>
            </a:lvl6pPr>
            <a:lvl7pPr marL="9719432" indent="0">
              <a:buNone/>
              <a:defRPr sz="3543"/>
            </a:lvl7pPr>
            <a:lvl8pPr marL="11339337" indent="0">
              <a:buNone/>
              <a:defRPr sz="3543"/>
            </a:lvl8pPr>
            <a:lvl9pPr marL="12959243"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smtClean="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17813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562" y="2879513"/>
            <a:ext cx="10449101" cy="10078297"/>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242" y="6218959"/>
            <a:ext cx="16401336" cy="30694812"/>
          </a:xfrm>
        </p:spPr>
        <p:txBody>
          <a:bodyPr anchor="t"/>
          <a:lstStyle>
            <a:lvl1pPr marL="0" indent="0">
              <a:buNone/>
              <a:defRPr sz="11338"/>
            </a:lvl1pPr>
            <a:lvl2pPr marL="1619905" indent="0">
              <a:buNone/>
              <a:defRPr sz="9921"/>
            </a:lvl2pPr>
            <a:lvl3pPr marL="3239811" indent="0">
              <a:buNone/>
              <a:defRPr sz="8503"/>
            </a:lvl3pPr>
            <a:lvl4pPr marL="4859716" indent="0">
              <a:buNone/>
              <a:defRPr sz="7086"/>
            </a:lvl4pPr>
            <a:lvl5pPr marL="6479621" indent="0">
              <a:buNone/>
              <a:defRPr sz="7086"/>
            </a:lvl5pPr>
            <a:lvl6pPr marL="8099527" indent="0">
              <a:buNone/>
              <a:defRPr sz="7086"/>
            </a:lvl6pPr>
            <a:lvl7pPr marL="9719432" indent="0">
              <a:buNone/>
              <a:defRPr sz="7086"/>
            </a:lvl7pPr>
            <a:lvl8pPr marL="11339337" indent="0">
              <a:buNone/>
              <a:defRPr sz="7086"/>
            </a:lvl8pPr>
            <a:lvl9pPr marL="12959243" indent="0">
              <a:buNone/>
              <a:defRPr sz="7086"/>
            </a:lvl9pPr>
          </a:lstStyle>
          <a:p>
            <a:r>
              <a:rPr lang="en-US"/>
              <a:t>Click icon to add picture</a:t>
            </a:r>
            <a:endParaRPr lang="en-US" dirty="0"/>
          </a:p>
        </p:txBody>
      </p:sp>
      <p:sp>
        <p:nvSpPr>
          <p:cNvPr id="4" name="Text Placeholder 3"/>
          <p:cNvSpPr>
            <a:spLocks noGrp="1"/>
          </p:cNvSpPr>
          <p:nvPr>
            <p:ph type="body" sz="half" idx="2"/>
          </p:nvPr>
        </p:nvSpPr>
        <p:spPr>
          <a:xfrm>
            <a:off x="2231562" y="12957810"/>
            <a:ext cx="10449101" cy="24005946"/>
          </a:xfrm>
        </p:spPr>
        <p:txBody>
          <a:bodyPr/>
          <a:lstStyle>
            <a:lvl1pPr marL="0" indent="0">
              <a:buNone/>
              <a:defRPr sz="5669"/>
            </a:lvl1pPr>
            <a:lvl2pPr marL="1619905" indent="0">
              <a:buNone/>
              <a:defRPr sz="4960"/>
            </a:lvl2pPr>
            <a:lvl3pPr marL="3239811" indent="0">
              <a:buNone/>
              <a:defRPr sz="4252"/>
            </a:lvl3pPr>
            <a:lvl4pPr marL="4859716" indent="0">
              <a:buNone/>
              <a:defRPr sz="3543"/>
            </a:lvl4pPr>
            <a:lvl5pPr marL="6479621" indent="0">
              <a:buNone/>
              <a:defRPr sz="3543"/>
            </a:lvl5pPr>
            <a:lvl6pPr marL="8099527" indent="0">
              <a:buNone/>
              <a:defRPr sz="3543"/>
            </a:lvl6pPr>
            <a:lvl7pPr marL="9719432" indent="0">
              <a:buNone/>
              <a:defRPr sz="3543"/>
            </a:lvl7pPr>
            <a:lvl8pPr marL="11339337" indent="0">
              <a:buNone/>
              <a:defRPr sz="3543"/>
            </a:lvl8pPr>
            <a:lvl9pPr marL="12959243"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a:t>
            </a:fld>
            <a:endParaRPr lang="pt-BR"/>
          </a:p>
        </p:txBody>
      </p:sp>
    </p:spTree>
    <p:extLst>
      <p:ext uri="{BB962C8B-B14F-4D97-AF65-F5344CB8AC3E}">
        <p14:creationId xmlns:p14="http://schemas.microsoft.com/office/powerpoint/2010/main" val="272243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342" y="2299621"/>
            <a:ext cx="27943016" cy="83485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342" y="11498057"/>
            <a:ext cx="27943016" cy="27405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342" y="40033244"/>
            <a:ext cx="7289483" cy="2299611"/>
          </a:xfrm>
          <a:prstGeom prst="rect">
            <a:avLst/>
          </a:prstGeom>
        </p:spPr>
        <p:txBody>
          <a:bodyPr vert="horz" lIns="91440" tIns="45720" rIns="91440" bIns="45720" rtlCol="0" anchor="ctr"/>
          <a:lstStyle>
            <a:lvl1pPr algn="l">
              <a:defRPr sz="4252">
                <a:solidFill>
                  <a:schemeClr val="tx1">
                    <a:tint val="82000"/>
                  </a:schemeClr>
                </a:solidFill>
              </a:defRPr>
            </a:lvl1pPr>
          </a:lstStyle>
          <a:p>
            <a:fld id="{4D9FFFB4-400D-1240-AB24-6F86C96D4DFB}" type="datetimeFigureOut">
              <a:rPr lang="en-US" smtClean="0"/>
              <a:t>10/31/2024</a:t>
            </a:fld>
            <a:endParaRPr lang="en-US" dirty="0"/>
          </a:p>
        </p:txBody>
      </p:sp>
      <p:sp>
        <p:nvSpPr>
          <p:cNvPr id="5" name="Footer Placeholder 4"/>
          <p:cNvSpPr>
            <a:spLocks noGrp="1"/>
          </p:cNvSpPr>
          <p:nvPr>
            <p:ph type="ftr" sz="quarter" idx="3"/>
          </p:nvPr>
        </p:nvSpPr>
        <p:spPr>
          <a:xfrm>
            <a:off x="10731738" y="40033244"/>
            <a:ext cx="10934224" cy="2299611"/>
          </a:xfrm>
          <a:prstGeom prst="rect">
            <a:avLst/>
          </a:prstGeom>
        </p:spPr>
        <p:txBody>
          <a:bodyPr vert="horz" lIns="91440" tIns="45720" rIns="91440" bIns="45720" rtlCol="0" anchor="ctr"/>
          <a:lstStyle>
            <a:lvl1pPr algn="ctr">
              <a:defRPr sz="4252">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22880875" y="40033244"/>
            <a:ext cx="7289483" cy="2299611"/>
          </a:xfrm>
          <a:prstGeom prst="rect">
            <a:avLst/>
          </a:prstGeom>
        </p:spPr>
        <p:txBody>
          <a:bodyPr vert="horz" lIns="91440" tIns="45720" rIns="91440" bIns="45720" rtlCol="0" anchor="ctr"/>
          <a:lstStyle>
            <a:lvl1pPr algn="r">
              <a:defRPr sz="4252">
                <a:solidFill>
                  <a:schemeClr val="tx1">
                    <a:tint val="82000"/>
                  </a:schemeClr>
                </a:solidFill>
              </a:defRPr>
            </a:lvl1pPr>
          </a:lstStyle>
          <a:p>
            <a:fld id="{86CB4B4D-7CA3-9044-876B-883B54F8677D}" type="slidenum">
              <a:rPr lang="pt-BR" smtClean="0"/>
              <a:t>‹#›</a:t>
            </a:fld>
            <a:endParaRPr lang="pt-BR"/>
          </a:p>
        </p:txBody>
      </p:sp>
    </p:spTree>
    <p:extLst>
      <p:ext uri="{BB962C8B-B14F-4D97-AF65-F5344CB8AC3E}">
        <p14:creationId xmlns:p14="http://schemas.microsoft.com/office/powerpoint/2010/main" val="95442410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l" defTabSz="3239811"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53" indent="-809953" algn="l" defTabSz="3239811"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858" indent="-809953" algn="l" defTabSz="3239811" rtl="0" eaLnBrk="1" latinLnBrk="0" hangingPunct="1">
        <a:lnSpc>
          <a:spcPct val="90000"/>
        </a:lnSpc>
        <a:spcBef>
          <a:spcPts val="1772"/>
        </a:spcBef>
        <a:buFont typeface="Arial" panose="020B0604020202020204" pitchFamily="34" charset="0"/>
        <a:buChar char="•"/>
        <a:defRPr sz="8503" kern="1200">
          <a:solidFill>
            <a:schemeClr val="tx1"/>
          </a:solidFill>
          <a:latin typeface="+mn-lt"/>
          <a:ea typeface="+mn-ea"/>
          <a:cs typeface="+mn-cs"/>
        </a:defRPr>
      </a:lvl2pPr>
      <a:lvl3pPr marL="4049763" indent="-809953" algn="l" defTabSz="3239811"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669"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574"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479"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385"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290"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195" indent="-809953" algn="l" defTabSz="3239811"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811" rtl="0" eaLnBrk="1" latinLnBrk="0" hangingPunct="1">
        <a:defRPr sz="6378" kern="1200">
          <a:solidFill>
            <a:schemeClr val="tx1"/>
          </a:solidFill>
          <a:latin typeface="+mn-lt"/>
          <a:ea typeface="+mn-ea"/>
          <a:cs typeface="+mn-cs"/>
        </a:defRPr>
      </a:lvl1pPr>
      <a:lvl2pPr marL="1619905" algn="l" defTabSz="3239811" rtl="0" eaLnBrk="1" latinLnBrk="0" hangingPunct="1">
        <a:defRPr sz="6378" kern="1200">
          <a:solidFill>
            <a:schemeClr val="tx1"/>
          </a:solidFill>
          <a:latin typeface="+mn-lt"/>
          <a:ea typeface="+mn-ea"/>
          <a:cs typeface="+mn-cs"/>
        </a:defRPr>
      </a:lvl2pPr>
      <a:lvl3pPr marL="3239811" algn="l" defTabSz="3239811" rtl="0" eaLnBrk="1" latinLnBrk="0" hangingPunct="1">
        <a:defRPr sz="6378" kern="1200">
          <a:solidFill>
            <a:schemeClr val="tx1"/>
          </a:solidFill>
          <a:latin typeface="+mn-lt"/>
          <a:ea typeface="+mn-ea"/>
          <a:cs typeface="+mn-cs"/>
        </a:defRPr>
      </a:lvl3pPr>
      <a:lvl4pPr marL="4859716" algn="l" defTabSz="3239811" rtl="0" eaLnBrk="1" latinLnBrk="0" hangingPunct="1">
        <a:defRPr sz="6378" kern="1200">
          <a:solidFill>
            <a:schemeClr val="tx1"/>
          </a:solidFill>
          <a:latin typeface="+mn-lt"/>
          <a:ea typeface="+mn-ea"/>
          <a:cs typeface="+mn-cs"/>
        </a:defRPr>
      </a:lvl4pPr>
      <a:lvl5pPr marL="6479621" algn="l" defTabSz="3239811" rtl="0" eaLnBrk="1" latinLnBrk="0" hangingPunct="1">
        <a:defRPr sz="6378" kern="1200">
          <a:solidFill>
            <a:schemeClr val="tx1"/>
          </a:solidFill>
          <a:latin typeface="+mn-lt"/>
          <a:ea typeface="+mn-ea"/>
          <a:cs typeface="+mn-cs"/>
        </a:defRPr>
      </a:lvl5pPr>
      <a:lvl6pPr marL="8099527" algn="l" defTabSz="3239811" rtl="0" eaLnBrk="1" latinLnBrk="0" hangingPunct="1">
        <a:defRPr sz="6378" kern="1200">
          <a:solidFill>
            <a:schemeClr val="tx1"/>
          </a:solidFill>
          <a:latin typeface="+mn-lt"/>
          <a:ea typeface="+mn-ea"/>
          <a:cs typeface="+mn-cs"/>
        </a:defRPr>
      </a:lvl6pPr>
      <a:lvl7pPr marL="9719432" algn="l" defTabSz="3239811" rtl="0" eaLnBrk="1" latinLnBrk="0" hangingPunct="1">
        <a:defRPr sz="6378" kern="1200">
          <a:solidFill>
            <a:schemeClr val="tx1"/>
          </a:solidFill>
          <a:latin typeface="+mn-lt"/>
          <a:ea typeface="+mn-ea"/>
          <a:cs typeface="+mn-cs"/>
        </a:defRPr>
      </a:lvl7pPr>
      <a:lvl8pPr marL="11339337" algn="l" defTabSz="3239811" rtl="0" eaLnBrk="1" latinLnBrk="0" hangingPunct="1">
        <a:defRPr sz="6378" kern="1200">
          <a:solidFill>
            <a:schemeClr val="tx1"/>
          </a:solidFill>
          <a:latin typeface="+mn-lt"/>
          <a:ea typeface="+mn-ea"/>
          <a:cs typeface="+mn-cs"/>
        </a:defRPr>
      </a:lvl8pPr>
      <a:lvl9pPr marL="12959243" algn="l" defTabSz="3239811"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72"/>
          <p:cNvSpPr txBox="1"/>
          <p:nvPr/>
        </p:nvSpPr>
        <p:spPr>
          <a:xfrm>
            <a:off x="1373416" y="2423186"/>
            <a:ext cx="31024284" cy="3139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6607550" marR="23885" indent="-6574803" algn="ctr" defTabSz="7940457">
              <a:defRPr sz="4000" b="1">
                <a:latin typeface="Arial"/>
                <a:ea typeface="Arial"/>
                <a:cs typeface="Arial"/>
                <a:sym typeface="Arial"/>
              </a:defRPr>
            </a:pPr>
            <a:r>
              <a:rPr lang="en-US" altLang="pt-BR" sz="7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Analysis and identification of meteor signals detected by the IMS infrasound</a:t>
            </a:r>
          </a:p>
          <a:p>
            <a:pPr marL="6607550" marR="23885" indent="-6574803" algn="ctr" defTabSz="7940457">
              <a:defRPr sz="4000" b="1">
                <a:latin typeface="Arial"/>
                <a:ea typeface="Arial"/>
                <a:cs typeface="Arial"/>
                <a:sym typeface="Arial"/>
              </a:defRPr>
            </a:pPr>
            <a:r>
              <a:rPr lang="en-US" altLang="pt-BR" sz="7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stations in South America</a:t>
            </a:r>
            <a:r>
              <a:rPr lang="pt-BR" altLang="pt-BR"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altLang="pt-BR" sz="3200" dirty="0">
                <a:latin typeface="Times New Roman" panose="02020603050405020304" pitchFamily="18" charset="0"/>
                <a:cs typeface="Times New Roman" panose="02020603050405020304" pitchFamily="18" charset="0"/>
              </a:rPr>
              <a:t>   </a:t>
            </a:r>
          </a:p>
          <a:p>
            <a:pPr marL="6607550" marR="23885" indent="-6574803" algn="ctr" defTabSz="7940457">
              <a:defRPr sz="4000" b="1">
                <a:latin typeface="Arial"/>
                <a:ea typeface="Arial"/>
                <a:cs typeface="Arial"/>
                <a:sym typeface="Arial"/>
              </a:defRPr>
            </a:pPr>
            <a:r>
              <a:rPr lang="pt-BR" altLang="pt-BR" sz="3200" dirty="0">
                <a:latin typeface="Times New Roman" panose="02020603050405020304" pitchFamily="18" charset="0"/>
                <a:cs typeface="Times New Roman" panose="02020603050405020304" pitchFamily="18" charset="0"/>
              </a:rPr>
              <a:t>  Letícia Guedes Assunção ¹, Lucas Vieira Barros ¹, Darlan Portela Fontenele ¹ , Juraci Mario de Carvalho ¹ and Vinícius de Miranda Pellussi ¹</a:t>
            </a:r>
          </a:p>
          <a:p>
            <a:pPr marL="6607550" marR="23885" indent="-6574803" algn="ctr" defTabSz="7940457">
              <a:defRPr sz="4000" b="1">
                <a:latin typeface="Arial"/>
                <a:ea typeface="Arial"/>
                <a:cs typeface="Arial"/>
                <a:sym typeface="Arial"/>
              </a:defRPr>
            </a:pPr>
            <a:r>
              <a:rPr lang="pt-BR" altLang="pt-BR" sz="3200" dirty="0">
                <a:latin typeface="Times New Roman" panose="02020603050405020304" pitchFamily="18" charset="0"/>
                <a:cs typeface="Times New Roman" panose="02020603050405020304" pitchFamily="18" charset="0"/>
              </a:rPr>
              <a:t> 1.Observatory Seismological of University of Brasília (SIS-UnB).</a:t>
            </a:r>
            <a:endParaRPr lang="pt-BR" altLang="pt-BR"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96B37BB-F750-7124-4289-A3B824F110E8}"/>
              </a:ext>
            </a:extLst>
          </p:cNvPr>
          <p:cNvSpPr txBox="1"/>
          <p:nvPr/>
        </p:nvSpPr>
        <p:spPr>
          <a:xfrm>
            <a:off x="409347" y="6349297"/>
            <a:ext cx="13717994" cy="55091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3628795"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Celestial bodies from space have sparked both curiosity and fear throughout the years. According to NASA, it is estimated that approximately 48.5 tons of meteoric material fall on Earth daily after penetrating the atmosphere at supersonic speeds. The Cretaceous-Paleogene extinction, caused by the Chicxulub asteroid impact 66 million years ago, wiped out 75% of species, including dinosaurs, and has spurred ongoing research on asteroids and comets to monitor future threats. The International Monitoring System (IMS), a global network designed to detect nuclear explosions in compliance with the Comprehensive Nuclear-Test-Ban Treaty (CTBT), can also study the generation of infrasound waves by meteors, bolides, fireballs (Fig. 1), and other meteorological and anthropogenic phenomena. The infrasound technology of the Comprehensive Nuclear-Test-Ban Treaty Organization (CTBTO), through the IMS, detects infrasound waves generated by these luminous phenomena associated with meteoroid interactions with the Earth's atmospheric layers. Upon entering at high velocities, meteoroids undergo fusion, vaporization, surface fragmentation, and ionization, creating ballistic shock waves that propagate as infrasound. Due to their low frequencies and long wavelengths, these waves can travel long distances with minimal attenuation. In addition to the meteoroid's disintegration, its trajectory and explosion can generate ballistic shock waves. Monitoring these waves </a:t>
            </a:r>
            <a:r>
              <a:rPr lang="en-US" sz="2200" dirty="0">
                <a:solidFill>
                  <a:srgbClr val="000000"/>
                </a:solidFill>
                <a:latin typeface="Times New Roman" panose="02020603050405020304" pitchFamily="18" charset="0"/>
                <a:ea typeface="+mj-ea"/>
                <a:cs typeface="Times New Roman" panose="02020603050405020304" pitchFamily="18" charset="0"/>
                <a:sym typeface="Helvetica"/>
              </a:rPr>
              <a:t>by</a:t>
            </a:r>
            <a:r>
              <a:rPr kumimoji="0" lang="en-US" sz="2200" b="0" i="0"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rPr>
              <a:t> infrasound stations is crucial for detecting and analyzing meteoric events, contributing to the understanding and prevention of potential impacts on Earth. This study analyzes the capability of infrasound stations in South America and adjacent regions to detect these phenomena between 2018 and 2023, presenting a catalog of the detected signals.</a:t>
            </a:r>
          </a:p>
        </p:txBody>
      </p:sp>
      <p:pic>
        <p:nvPicPr>
          <p:cNvPr id="4" name="Picture 3" descr="A poster of meteors and earth">
            <a:extLst>
              <a:ext uri="{FF2B5EF4-FFF2-40B4-BE49-F238E27FC236}">
                <a16:creationId xmlns:a16="http://schemas.microsoft.com/office/drawing/2014/main" id="{046F3948-E736-7DC1-5AAD-EDEBAD842834}"/>
              </a:ext>
            </a:extLst>
          </p:cNvPr>
          <p:cNvPicPr>
            <a:picLocks noChangeAspect="1"/>
          </p:cNvPicPr>
          <p:nvPr/>
        </p:nvPicPr>
        <p:blipFill>
          <a:blip r:embed="rId3"/>
          <a:stretch>
            <a:fillRect/>
          </a:stretch>
        </p:blipFill>
        <p:spPr>
          <a:xfrm>
            <a:off x="797229" y="12039734"/>
            <a:ext cx="12772529" cy="6842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5498D167-C209-9E54-0A04-98992F8BDDC8}"/>
              </a:ext>
            </a:extLst>
          </p:cNvPr>
          <p:cNvSpPr txBox="1"/>
          <p:nvPr/>
        </p:nvSpPr>
        <p:spPr>
          <a:xfrm rot="10800000" flipV="1">
            <a:off x="916535" y="19126629"/>
            <a:ext cx="12704923"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3628795" rtl="0" fontAlgn="auto" latinLnBrk="0" hangingPunct="0">
              <a:lnSpc>
                <a:spcPct val="100000"/>
              </a:lnSpc>
              <a:spcBef>
                <a:spcPts val="0"/>
              </a:spcBef>
              <a:spcAft>
                <a:spcPts val="0"/>
              </a:spcAft>
              <a:buClrTx/>
              <a:buSzTx/>
              <a:buFontTx/>
              <a:buNone/>
              <a:tabLst/>
            </a:pPr>
            <a:r>
              <a:rPr lang="pt-BR" altLang="pt-BR" sz="2200" b="1" i="1" dirty="0">
                <a:latin typeface="Times New Roman" panose="02020603050405020304" pitchFamily="18" charset="0"/>
                <a:cs typeface="Times New Roman" panose="02020603050405020304" pitchFamily="18" charset="0"/>
              </a:rPr>
              <a:t>Fig.1:</a:t>
            </a:r>
            <a:r>
              <a:rPr lang="en-US" altLang="pt-BR" sz="2200" b="1" i="1" dirty="0">
                <a:latin typeface="Times New Roman" panose="02020603050405020304" pitchFamily="18" charset="0"/>
                <a:cs typeface="Times New Roman" panose="02020603050405020304" pitchFamily="18" charset="0"/>
              </a:rPr>
              <a:t>Terminologies of space rocks based on their composition, dimensions, and interactions with Earth's atmospheric layers. Modified by the American Meteor Society: American Meteor Society, 2024.</a:t>
            </a:r>
            <a:endParaRPr kumimoji="0" lang="pt-BR" sz="2200" b="0" i="0" u="none" strike="noStrike" cap="none" spc="0" normalizeH="0" baseline="0" dirty="0">
              <a:ln>
                <a:noFill/>
              </a:ln>
              <a:solidFill>
                <a:srgbClr val="000000"/>
              </a:solidFill>
              <a:effectLst/>
              <a:uFillTx/>
              <a:latin typeface="+mj-lt"/>
              <a:ea typeface="+mj-ea"/>
              <a:cs typeface="+mj-cs"/>
              <a:sym typeface="Helvetica"/>
            </a:endParaRPr>
          </a:p>
        </p:txBody>
      </p:sp>
      <p:sp>
        <p:nvSpPr>
          <p:cNvPr id="10" name="TextBox 9">
            <a:extLst>
              <a:ext uri="{FF2B5EF4-FFF2-40B4-BE49-F238E27FC236}">
                <a16:creationId xmlns:a16="http://schemas.microsoft.com/office/drawing/2014/main" id="{F326D2DA-37FD-6261-A7D8-6336897EE742}"/>
              </a:ext>
            </a:extLst>
          </p:cNvPr>
          <p:cNvSpPr txBox="1"/>
          <p:nvPr/>
        </p:nvSpPr>
        <p:spPr>
          <a:xfrm>
            <a:off x="753768" y="32117684"/>
            <a:ext cx="13206312" cy="11066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r>
              <a:rPr lang="en-US" sz="2200" dirty="0">
                <a:latin typeface="Times New Roman" panose="02020603050405020304" pitchFamily="18" charset="0"/>
                <a:cs typeface="Times New Roman" panose="02020603050405020304" pitchFamily="18" charset="0"/>
              </a:rPr>
              <a:t>Among the 228 events analyzed, only 14 (Fig. 2 and Table 1) generated detectable infrasonic waves in South America and nearby regions. The infrasonic stations in Bolivia and Brazil recorded the most detections.</a:t>
            </a:r>
            <a:endParaRPr lang="pt-BR" altLang="pt-BR" sz="2200" dirty="0">
              <a:latin typeface="Times New Roman" panose="02020603050405020304" pitchFamily="18" charset="0"/>
              <a:cs typeface="Times New Roman" panose="02020603050405020304" pitchFamily="18" charset="0"/>
            </a:endParaRPr>
          </a:p>
          <a:p>
            <a:pPr marL="0" marR="0" indent="0" algn="just" defTabSz="3628795" rtl="0" fontAlgn="auto" latinLnBrk="0" hangingPunct="0">
              <a:lnSpc>
                <a:spcPct val="100000"/>
              </a:lnSpc>
              <a:spcBef>
                <a:spcPts val="0"/>
              </a:spcBef>
              <a:spcAft>
                <a:spcPts val="0"/>
              </a:spcAft>
              <a:buClrTx/>
              <a:buSzTx/>
              <a:buFontTx/>
              <a:buNone/>
              <a:tabLst/>
            </a:pPr>
            <a:endParaRPr kumimoji="0" lang="pt-BR" sz="2200" b="0" i="0" u="none" strike="noStrike" cap="none" spc="0" normalizeH="0" baseline="0" dirty="0">
              <a:ln>
                <a:noFill/>
              </a:ln>
              <a:solidFill>
                <a:srgbClr val="000000"/>
              </a:solidFill>
              <a:effectLst/>
              <a:uFillTx/>
              <a:latin typeface="Times New Roman" panose="02020603050405020304" pitchFamily="18" charset="0"/>
              <a:ea typeface="+mj-ea"/>
              <a:cs typeface="Times New Roman" panose="02020603050405020304" pitchFamily="18" charset="0"/>
              <a:sym typeface="Helvetica"/>
            </a:endParaRPr>
          </a:p>
        </p:txBody>
      </p:sp>
      <p:graphicFrame>
        <p:nvGraphicFramePr>
          <p:cNvPr id="15" name="Table 14">
            <a:extLst>
              <a:ext uri="{FF2B5EF4-FFF2-40B4-BE49-F238E27FC236}">
                <a16:creationId xmlns:a16="http://schemas.microsoft.com/office/drawing/2014/main" id="{E08570B1-21C9-A568-CF7A-708462CAA009}"/>
              </a:ext>
            </a:extLst>
          </p:cNvPr>
          <p:cNvGraphicFramePr>
            <a:graphicFrameLocks noGrp="1"/>
          </p:cNvGraphicFramePr>
          <p:nvPr>
            <p:extLst>
              <p:ext uri="{D42A27DB-BD31-4B8C-83A1-F6EECF244321}">
                <p14:modId xmlns:p14="http://schemas.microsoft.com/office/powerpoint/2010/main" val="2905856498"/>
              </p:ext>
            </p:extLst>
          </p:nvPr>
        </p:nvGraphicFramePr>
        <p:xfrm>
          <a:off x="15835048" y="5606482"/>
          <a:ext cx="16014900" cy="11545714"/>
        </p:xfrm>
        <a:graphic>
          <a:graphicData uri="http://schemas.openxmlformats.org/drawingml/2006/table">
            <a:tbl>
              <a:tblPr firstRow="1" bandRow="1">
                <a:tableStyleId>{69CF1AB2-1976-4502-BF36-3FF5EA218861}</a:tableStyleId>
              </a:tblPr>
              <a:tblGrid>
                <a:gridCol w="978003">
                  <a:extLst>
                    <a:ext uri="{9D8B030D-6E8A-4147-A177-3AD203B41FA5}">
                      <a16:colId xmlns:a16="http://schemas.microsoft.com/office/drawing/2014/main" val="1326035258"/>
                    </a:ext>
                  </a:extLst>
                </a:gridCol>
                <a:gridCol w="1533171">
                  <a:extLst>
                    <a:ext uri="{9D8B030D-6E8A-4147-A177-3AD203B41FA5}">
                      <a16:colId xmlns:a16="http://schemas.microsoft.com/office/drawing/2014/main" val="3835678099"/>
                    </a:ext>
                  </a:extLst>
                </a:gridCol>
                <a:gridCol w="1363586">
                  <a:extLst>
                    <a:ext uri="{9D8B030D-6E8A-4147-A177-3AD203B41FA5}">
                      <a16:colId xmlns:a16="http://schemas.microsoft.com/office/drawing/2014/main" val="1614484594"/>
                    </a:ext>
                  </a:extLst>
                </a:gridCol>
                <a:gridCol w="954470">
                  <a:extLst>
                    <a:ext uri="{9D8B030D-6E8A-4147-A177-3AD203B41FA5}">
                      <a16:colId xmlns:a16="http://schemas.microsoft.com/office/drawing/2014/main" val="1804131170"/>
                    </a:ext>
                  </a:extLst>
                </a:gridCol>
                <a:gridCol w="1398938">
                  <a:extLst>
                    <a:ext uri="{9D8B030D-6E8A-4147-A177-3AD203B41FA5}">
                      <a16:colId xmlns:a16="http://schemas.microsoft.com/office/drawing/2014/main" val="63905767"/>
                    </a:ext>
                  </a:extLst>
                </a:gridCol>
                <a:gridCol w="1163616">
                  <a:extLst>
                    <a:ext uri="{9D8B030D-6E8A-4147-A177-3AD203B41FA5}">
                      <a16:colId xmlns:a16="http://schemas.microsoft.com/office/drawing/2014/main" val="1622362532"/>
                    </a:ext>
                  </a:extLst>
                </a:gridCol>
                <a:gridCol w="1314179">
                  <a:extLst>
                    <a:ext uri="{9D8B030D-6E8A-4147-A177-3AD203B41FA5}">
                      <a16:colId xmlns:a16="http://schemas.microsoft.com/office/drawing/2014/main" val="2460234724"/>
                    </a:ext>
                  </a:extLst>
                </a:gridCol>
                <a:gridCol w="1221929">
                  <a:extLst>
                    <a:ext uri="{9D8B030D-6E8A-4147-A177-3AD203B41FA5}">
                      <a16:colId xmlns:a16="http://schemas.microsoft.com/office/drawing/2014/main" val="1046511224"/>
                    </a:ext>
                  </a:extLst>
                </a:gridCol>
                <a:gridCol w="1376387">
                  <a:extLst>
                    <a:ext uri="{9D8B030D-6E8A-4147-A177-3AD203B41FA5}">
                      <a16:colId xmlns:a16="http://schemas.microsoft.com/office/drawing/2014/main" val="1862179999"/>
                    </a:ext>
                  </a:extLst>
                </a:gridCol>
                <a:gridCol w="1868122">
                  <a:extLst>
                    <a:ext uri="{9D8B030D-6E8A-4147-A177-3AD203B41FA5}">
                      <a16:colId xmlns:a16="http://schemas.microsoft.com/office/drawing/2014/main" val="2558555606"/>
                    </a:ext>
                  </a:extLst>
                </a:gridCol>
                <a:gridCol w="1461101">
                  <a:extLst>
                    <a:ext uri="{9D8B030D-6E8A-4147-A177-3AD203B41FA5}">
                      <a16:colId xmlns:a16="http://schemas.microsoft.com/office/drawing/2014/main" val="3229656656"/>
                    </a:ext>
                  </a:extLst>
                </a:gridCol>
                <a:gridCol w="1381398">
                  <a:extLst>
                    <a:ext uri="{9D8B030D-6E8A-4147-A177-3AD203B41FA5}">
                      <a16:colId xmlns:a16="http://schemas.microsoft.com/office/drawing/2014/main" val="2582356496"/>
                    </a:ext>
                  </a:extLst>
                </a:gridCol>
              </a:tblGrid>
              <a:tr h="517324">
                <a:tc>
                  <a:txBody>
                    <a:bodyPr/>
                    <a:lstStyle/>
                    <a:p>
                      <a:pPr algn="ctr" fontAlgn="ctr"/>
                      <a:r>
                        <a:rPr lang="pt-BR" sz="1800" b="1" i="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EVENT N°</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tcPr>
                </a:tc>
                <a:tc>
                  <a:txBody>
                    <a:bodyPr/>
                    <a:lstStyle/>
                    <a:p>
                      <a:pPr algn="ctr" fontAlgn="ctr"/>
                      <a:r>
                        <a:rPr lang="pt-BR" sz="1800" b="1" i="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STATION</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tcPr>
                </a:tc>
                <a:tc>
                  <a:txBody>
                    <a:bodyPr/>
                    <a:lstStyle/>
                    <a:p>
                      <a:pPr algn="ctr" fontAlgn="ctr"/>
                      <a:r>
                        <a:rPr lang="pt-BR" sz="1800" b="1" i="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DATE</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tcPr>
                </a:tc>
                <a:tc>
                  <a:txBody>
                    <a:bodyPr/>
                    <a:lstStyle/>
                    <a:p>
                      <a:pPr algn="ctr" fontAlgn="ctr"/>
                      <a:r>
                        <a:rPr lang="pt-BR" sz="1800" b="1" i="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 TIME</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tcPr>
                </a:tc>
                <a:tc>
                  <a:txBody>
                    <a:bodyPr/>
                    <a:lstStyle/>
                    <a:p>
                      <a:pPr algn="ctr" fontAlgn="ctr"/>
                      <a:r>
                        <a:rPr lang="pt-BR" sz="1800" b="1" i="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ARRIVAL TIME</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tcPr>
                </a:tc>
                <a:tc>
                  <a:txBody>
                    <a:bodyPr/>
                    <a:lstStyle/>
                    <a:p>
                      <a:pPr algn="ctr" fontAlgn="ctr"/>
                      <a:r>
                        <a:rPr lang="pt-BR" sz="1800" b="1" i="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tcPr>
                </a:tc>
                <a:tc>
                  <a:txBody>
                    <a:bodyPr/>
                    <a:lstStyle/>
                    <a:p>
                      <a:pPr algn="ctr" fontAlgn="ctr"/>
                      <a:r>
                        <a:rPr lang="pt-BR" sz="1800" b="1" i="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LONG</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tcPr>
                </a:tc>
                <a:tc>
                  <a:txBody>
                    <a:bodyPr/>
                    <a:lstStyle/>
                    <a:p>
                      <a:pPr algn="ctr" fontAlgn="ctr"/>
                      <a:r>
                        <a:rPr lang="pt-BR" sz="1800" b="1" i="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DISTANCE  KM</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tcPr>
                </a:tc>
                <a:tc>
                  <a:txBody>
                    <a:bodyPr/>
                    <a:lstStyle/>
                    <a:p>
                      <a:pPr algn="ctr" fontAlgn="ctr"/>
                      <a:r>
                        <a:rPr lang="pt-BR" sz="1800" b="1" i="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VELOCITY  KM/S</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tcPr>
                </a:tc>
                <a:tc>
                  <a:txBody>
                    <a:bodyPr/>
                    <a:lstStyle/>
                    <a:p>
                      <a:pPr algn="ctr" fontAlgn="ctr"/>
                      <a:r>
                        <a:rPr lang="pt-BR" sz="1800" b="1" i="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   AZIMUTH</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tcPr>
                </a:tc>
                <a:tc>
                  <a:txBody>
                    <a:bodyPr/>
                    <a:lstStyle/>
                    <a:p>
                      <a:pPr algn="ctr" fontAlgn="ctr"/>
                      <a:r>
                        <a:rPr lang="pt-BR" sz="1800" b="1" i="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FREQUENCY HZ</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tcPr>
                </a:tc>
                <a:tc>
                  <a:txBody>
                    <a:bodyPr/>
                    <a:lstStyle/>
                    <a:p>
                      <a:pPr algn="ctr" fontAlgn="ctr"/>
                      <a:r>
                        <a:rPr lang="pt-BR" sz="1800" b="1" i="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DURATION</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tcPr>
                </a:tc>
                <a:extLst>
                  <a:ext uri="{0D108BD9-81ED-4DB2-BD59-A6C34878D82A}">
                    <a16:rowId xmlns:a16="http://schemas.microsoft.com/office/drawing/2014/main" val="3395751507"/>
                  </a:ext>
                </a:extLst>
              </a:tr>
              <a:tr h="305291">
                <a:tc rowSpan="2">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3127" marR="83127"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I09BR</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16/10/2023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17:16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19:19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-6,2647°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-65,6634°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2174</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0.352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297.4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1.017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160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300372"/>
                  </a:ext>
                </a:extLst>
              </a:tr>
              <a:tr h="455395">
                <a:tc vMerge="1">
                  <a:txBody>
                    <a:bodyPr/>
                    <a:lstStyle/>
                    <a:p>
                      <a:endParaRPr lang="pt-BR"/>
                    </a:p>
                  </a:txBody>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I41PY</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16/10/2023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17:16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19:23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-6,2647°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-65,6634°</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2413</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0.368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334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0.800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660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9625508"/>
                  </a:ext>
                </a:extLst>
              </a:tr>
              <a:tr h="305291">
                <a:tc rowSpan="2">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3127" marR="83127"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I21FR</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14/10/2023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22:55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01:13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-9,1015°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-162,8784°</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2542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0.351</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266.8</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0.295</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530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4947771"/>
                  </a:ext>
                </a:extLst>
              </a:tr>
              <a:tr h="305291">
                <a:tc vMerge="1">
                  <a:txBody>
                    <a:bodyPr/>
                    <a:lstStyle/>
                    <a:p>
                      <a:endParaRPr lang="pt-BR"/>
                    </a:p>
                  </a:txBody>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I24FR</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14/10/2023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22:55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00:31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-9,1015°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-162,8784°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1788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0.349</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302.7</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0.928</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280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06992"/>
                  </a:ext>
                </a:extLst>
              </a:tr>
              <a:tr h="305291">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3</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I21FR</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05/08/2023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19:54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23:13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20,774°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-135,6956°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3363</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0,393</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16,86</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0,295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1179344"/>
                  </a:ext>
                </a:extLst>
              </a:tr>
              <a:tr h="305291">
                <a:tc rowSpan="3">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3127" marR="83127"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I20EC</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28/07/2022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01:39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02:15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-5,5829°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-87,4058°</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668,9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0,347</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147,2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0,843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280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7687206"/>
                  </a:ext>
                </a:extLst>
              </a:tr>
              <a:tr h="305291">
                <a:tc vMerge="1">
                  <a:txBody>
                    <a:bodyPr/>
                    <a:lstStyle/>
                    <a:p>
                      <a:endParaRPr lang="pt-BR"/>
                    </a:p>
                  </a:txBody>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I08BO</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28/07/2022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01:39</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03:45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-5,5829°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-87,4058°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2378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0,337</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294,2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0,85</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420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4661121"/>
                  </a:ext>
                </a:extLst>
              </a:tr>
              <a:tr h="305291">
                <a:tc vMerge="1">
                  <a:txBody>
                    <a:bodyPr/>
                    <a:lstStyle/>
                    <a:p>
                      <a:endParaRPr lang="pt-BR"/>
                    </a:p>
                  </a:txBody>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I09BR</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28/07/2022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01:39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05:45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-5,5829°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-87,4058°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4452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0,354</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277,1</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0,561</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390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2632645"/>
                  </a:ext>
                </a:extLst>
              </a:tr>
              <a:tr h="305291">
                <a:tc rowSpan="2">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5</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83127" marR="83127"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I49GB</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22/07/2022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00:19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01:52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-23,3627°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-19,1206°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1698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0,337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337,4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1,236</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160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2717232"/>
                  </a:ext>
                </a:extLst>
              </a:tr>
              <a:tr h="305291">
                <a:tc vMerge="1">
                  <a:txBody>
                    <a:bodyPr/>
                    <a:lstStyle/>
                    <a:p>
                      <a:endParaRPr lang="pt-BR"/>
                    </a:p>
                  </a:txBody>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I50GB</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22/07/2022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00:19</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01:57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-23,3627°</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-19,1206°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1767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0,353</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197,7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0,843</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160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051220"/>
                  </a:ext>
                </a:extLst>
              </a:tr>
              <a:tr h="305291">
                <a:tc rowSpan="2">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3127" marR="83127"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I20EC</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06/03/2022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15:05</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16:09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-3,6036°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-100,0169°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1157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0,352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251,8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1,827</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80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5227051"/>
                  </a:ext>
                </a:extLst>
              </a:tr>
              <a:tr h="305291">
                <a:tc vMerge="1">
                  <a:txBody>
                    <a:bodyPr/>
                    <a:lstStyle/>
                    <a:p>
                      <a:endParaRPr lang="pt-BR"/>
                    </a:p>
                  </a:txBody>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I13CL</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06/03/2022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15:05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17:40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-3,6036°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-100,0169°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2828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0,355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21,1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1,308</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120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700645"/>
                  </a:ext>
                </a:extLst>
              </a:tr>
              <a:tr h="305291">
                <a:tc rowSpan="2">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7</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83127" marR="83127"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I49GB</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07/02/2022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20:15</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22:20</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-28,6011°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8,6498°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2182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0,352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66,18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1,041</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90</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1244140"/>
                  </a:ext>
                </a:extLst>
              </a:tr>
              <a:tr h="305291">
                <a:tc vMerge="1">
                  <a:txBody>
                    <a:bodyPr/>
                    <a:lstStyle/>
                    <a:p>
                      <a:endParaRPr lang="pt-BR"/>
                    </a:p>
                  </a:txBody>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I50GB</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07/02/2022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20:15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23:16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-28,6011°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8,6498°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3333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0,354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135,4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0,95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1130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7771969"/>
                  </a:ext>
                </a:extLst>
              </a:tr>
              <a:tr h="305291">
                <a:tc rowSpan="4">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8</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83127" marR="83127"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I08BO</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28/01/2022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05:04</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06:25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-3,4909°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-75,4311°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1627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0,339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332,9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0,548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72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7480175"/>
                  </a:ext>
                </a:extLst>
              </a:tr>
              <a:tr h="305291">
                <a:tc vMerge="1">
                  <a:txBody>
                    <a:bodyPr/>
                    <a:lstStyle/>
                    <a:p>
                      <a:endParaRPr lang="pt-BR"/>
                    </a:p>
                  </a:txBody>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I25FR</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28/01/2022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05:04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07:30</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-3,4909°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-75,4311°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2601</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0,351</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215,2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1,036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890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8931431"/>
                  </a:ext>
                </a:extLst>
              </a:tr>
              <a:tr h="305291">
                <a:tc vMerge="1">
                  <a:txBody>
                    <a:bodyPr/>
                    <a:lstStyle/>
                    <a:p>
                      <a:endParaRPr lang="pt-BR"/>
                    </a:p>
                  </a:txBody>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I14CL</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28/01/2022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05:04</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08:04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-3,4909°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-75,4311°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3408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0,357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6,2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0,569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400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6645553"/>
                  </a:ext>
                </a:extLst>
              </a:tr>
              <a:tr h="305291">
                <a:tc vMerge="1">
                  <a:txBody>
                    <a:bodyPr/>
                    <a:lstStyle/>
                    <a:p>
                      <a:endParaRPr lang="pt-BR"/>
                    </a:p>
                  </a:txBody>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I13CL</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28/01/2022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05:04</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09:06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-3,4909°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-75,4311°</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4555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0,354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63,16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1,158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590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7219699"/>
                  </a:ext>
                </a:extLst>
              </a:tr>
              <a:tr h="305291">
                <a:tc rowSpan="2">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3127" marR="83127"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I08B0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21/10/2020</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06:40</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09:21</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-29,3282°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-93,6°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2957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0,337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234,6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1,079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730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7797591"/>
                  </a:ext>
                </a:extLst>
              </a:tr>
              <a:tr h="305291">
                <a:tc vMerge="1">
                  <a:txBody>
                    <a:bodyPr/>
                    <a:lstStyle/>
                    <a:p>
                      <a:endParaRPr lang="pt-BR"/>
                    </a:p>
                  </a:txBody>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I41PY</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21/10/2020</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06:40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09:21</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-29,3282°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-93,6°</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3583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0,344</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255,1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1,14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240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2660623"/>
                  </a:ext>
                </a:extLst>
              </a:tr>
              <a:tr h="305291">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I21FR</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18/10/2020</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10:56</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11:23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-11,0476°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-136,3876°</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485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0,349</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121,2</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0,851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300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5867251"/>
                  </a:ext>
                </a:extLst>
              </a:tr>
              <a:tr h="305291">
                <a:tc rowSpan="2">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3127" marR="83127"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I08BO</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23/03/2020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16:54</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17:42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-23,9153°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-68,3924°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936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0,346</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177,3</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0,698</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390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5291840"/>
                  </a:ext>
                </a:extLst>
              </a:tr>
              <a:tr h="305291">
                <a:tc vMerge="1">
                  <a:txBody>
                    <a:bodyPr/>
                    <a:lstStyle/>
                    <a:p>
                      <a:endParaRPr lang="pt-BR"/>
                    </a:p>
                  </a:txBody>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I13CL</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23/03/2020</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16:54</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20:35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-23,9153°</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-68,3924°</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4157</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0,354</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92,44</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1,098</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1190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6637396"/>
                  </a:ext>
                </a:extLst>
              </a:tr>
              <a:tr h="305291">
                <a:tc rowSpan="3">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3127" marR="83127"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I41PY</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06/12/2019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10:28</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13:24</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-2,4799°</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-38,8312°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3299</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0,349</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39,63</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1,023</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710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8688879"/>
                  </a:ext>
                </a:extLst>
              </a:tr>
              <a:tr h="305291">
                <a:tc vMerge="1">
                  <a:txBody>
                    <a:bodyPr/>
                    <a:lstStyle/>
                    <a:p>
                      <a:endParaRPr lang="pt-BR"/>
                    </a:p>
                  </a:txBody>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I08BO</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06/12/2019</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10:28</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13:44</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-2,4799°</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-38,8312°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3556</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0,341</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68,6</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0,818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370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7180657"/>
                  </a:ext>
                </a:extLst>
              </a:tr>
              <a:tr h="305291">
                <a:tc vMerge="1">
                  <a:txBody>
                    <a:bodyPr/>
                    <a:lstStyle/>
                    <a:p>
                      <a:endParaRPr lang="pt-BR"/>
                    </a:p>
                  </a:txBody>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I09BR</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06/12/2019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10:28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11:53</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-2,4799°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-38,8312°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1788</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0,346</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38,61</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1,046</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800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1413205"/>
                  </a:ext>
                </a:extLst>
              </a:tr>
              <a:tr h="305291">
                <a:tc rowSpan="2">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13</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83127" marR="83127"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I51GB</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22/06/2019</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21:30</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23:18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-14,7186°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-67,5034°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1945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0,358</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189</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0,696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290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4592106"/>
                  </a:ext>
                </a:extLst>
              </a:tr>
              <a:tr h="305291">
                <a:tc vMerge="1">
                  <a:txBody>
                    <a:bodyPr/>
                    <a:lstStyle/>
                    <a:p>
                      <a:endParaRPr lang="pt-BR"/>
                    </a:p>
                  </a:txBody>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I08BO</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22/06/2019</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21:30</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00:38</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-14,7186°</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-67,5034°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3439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0,339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0,60</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0,699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710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10876"/>
                  </a:ext>
                </a:extLst>
              </a:tr>
              <a:tr h="303899">
                <a:tc rowSpan="5">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3127" marR="83127"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I50GB</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17/09/2018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 01:12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02:31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-7,12510°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-27,39350°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1428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0,352</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277,7</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1.660</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190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459102"/>
                  </a:ext>
                </a:extLst>
              </a:tr>
              <a:tr h="303899">
                <a:tc vMerge="1">
                  <a:txBody>
                    <a:bodyPr/>
                    <a:lstStyle/>
                    <a:p>
                      <a:endParaRPr lang="pt-BR"/>
                    </a:p>
                  </a:txBody>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I09BR</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17/09/2018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01:12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03:25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-7,12510°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-27,39350°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2449</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0,360</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66,37</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0.490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340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7374541"/>
                  </a:ext>
                </a:extLst>
              </a:tr>
              <a:tr h="303899">
                <a:tc vMerge="1">
                  <a:txBody>
                    <a:bodyPr/>
                    <a:lstStyle/>
                    <a:p>
                      <a:endParaRPr lang="pt-BR"/>
                    </a:p>
                  </a:txBody>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I11CV</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17/09/2018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01:12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03:29</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-7,12510°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-27,39350°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2497</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0,351</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190,4</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0.668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460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0337801"/>
                  </a:ext>
                </a:extLst>
              </a:tr>
              <a:tr h="318420">
                <a:tc vMerge="1">
                  <a:txBody>
                    <a:bodyPr/>
                    <a:lstStyle/>
                    <a:p>
                      <a:endParaRPr lang="pt-BR"/>
                    </a:p>
                  </a:txBody>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I17CI</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17/09/2018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01:12</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04:30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 -7,12510°</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-27,39350°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3665</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0,340</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338,8</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0.944</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560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6479806"/>
                  </a:ext>
                </a:extLst>
              </a:tr>
              <a:tr h="291842">
                <a:tc vMerge="1">
                  <a:txBody>
                    <a:bodyPr/>
                    <a:lstStyle/>
                    <a:p>
                      <a:endParaRPr lang="pt-BR"/>
                    </a:p>
                  </a:txBody>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I08BO</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17/09/2018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a:solidFill>
                            <a:schemeClr val="tx1"/>
                          </a:solidFill>
                          <a:effectLst/>
                          <a:latin typeface="Times New Roman" panose="02020603050405020304" pitchFamily="18" charset="0"/>
                          <a:cs typeface="Times New Roman" panose="02020603050405020304" pitchFamily="18" charset="0"/>
                        </a:rPr>
                        <a:t> 01:12</a:t>
                      </a:r>
                      <a:endParaRPr lang="pt-BR" sz="2100" b="1" i="0" u="none" strike="noStrike">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02:31</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-7,12510°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 -27,39350°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1428</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0,352</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277,7</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i="0" u="none" strike="noStrike" dirty="0">
                          <a:solidFill>
                            <a:schemeClr val="tx1"/>
                          </a:solidFill>
                          <a:effectLst/>
                          <a:latin typeface="Times New Roman" panose="02020603050405020304" pitchFamily="18" charset="0"/>
                          <a:cs typeface="Times New Roman" panose="02020603050405020304" pitchFamily="18" charset="0"/>
                        </a:rPr>
                        <a:t>1.661</a:t>
                      </a: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2100" b="1" u="none" strike="noStrike" dirty="0">
                          <a:solidFill>
                            <a:schemeClr val="tx1"/>
                          </a:solidFill>
                          <a:effectLst/>
                          <a:latin typeface="Times New Roman" panose="02020603050405020304" pitchFamily="18" charset="0"/>
                          <a:cs typeface="Times New Roman" panose="02020603050405020304" pitchFamily="18" charset="0"/>
                        </a:rPr>
                        <a:t>190</a:t>
                      </a:r>
                      <a:endParaRPr lang="pt-BR" sz="2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101" marR="9101" marT="9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9744119"/>
                  </a:ext>
                </a:extLst>
              </a:tr>
            </a:tbl>
          </a:graphicData>
        </a:graphic>
      </p:graphicFrame>
      <p:pic>
        <p:nvPicPr>
          <p:cNvPr id="18" name="Picture 17" descr="A screenshot of a computer">
            <a:extLst>
              <a:ext uri="{FF2B5EF4-FFF2-40B4-BE49-F238E27FC236}">
                <a16:creationId xmlns:a16="http://schemas.microsoft.com/office/drawing/2014/main" id="{00A19AFD-3655-586E-9116-8A61126798EB}"/>
              </a:ext>
            </a:extLst>
          </p:cNvPr>
          <p:cNvPicPr>
            <a:picLocks noChangeAspect="1"/>
          </p:cNvPicPr>
          <p:nvPr/>
        </p:nvPicPr>
        <p:blipFill>
          <a:blip r:embed="rId4"/>
          <a:stretch>
            <a:fillRect/>
          </a:stretch>
        </p:blipFill>
        <p:spPr>
          <a:xfrm>
            <a:off x="15835048" y="17881876"/>
            <a:ext cx="15808884" cy="6849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descr="A map of the earth with red stars">
            <a:extLst>
              <a:ext uri="{FF2B5EF4-FFF2-40B4-BE49-F238E27FC236}">
                <a16:creationId xmlns:a16="http://schemas.microsoft.com/office/drawing/2014/main" id="{17BCC34D-8B9B-D79D-78B7-E0691A02256A}"/>
              </a:ext>
            </a:extLst>
          </p:cNvPr>
          <p:cNvPicPr>
            <a:picLocks noChangeAspect="1"/>
          </p:cNvPicPr>
          <p:nvPr/>
        </p:nvPicPr>
        <p:blipFill>
          <a:blip r:embed="rId5"/>
          <a:stretch>
            <a:fillRect/>
          </a:stretch>
        </p:blipFill>
        <p:spPr>
          <a:xfrm>
            <a:off x="984452" y="24415031"/>
            <a:ext cx="12704919" cy="6225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487">
            <a:extLst>
              <a:ext uri="{FF2B5EF4-FFF2-40B4-BE49-F238E27FC236}">
                <a16:creationId xmlns:a16="http://schemas.microsoft.com/office/drawing/2014/main" id="{D9675527-FD14-E960-D69B-85EE0250BB0B}"/>
              </a:ext>
            </a:extLst>
          </p:cNvPr>
          <p:cNvPicPr>
            <a:picLocks noChangeAspect="1" noChangeArrowheads="1"/>
          </p:cNvPicPr>
          <p:nvPr/>
        </p:nvPicPr>
        <p:blipFill>
          <a:blip r:embed="rId6"/>
          <a:srcRect/>
          <a:stretch>
            <a:fillRect/>
          </a:stretch>
        </p:blipFill>
        <p:spPr bwMode="auto">
          <a:xfrm>
            <a:off x="753768" y="33047850"/>
            <a:ext cx="13326795" cy="6203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488">
            <a:extLst>
              <a:ext uri="{FF2B5EF4-FFF2-40B4-BE49-F238E27FC236}">
                <a16:creationId xmlns:a16="http://schemas.microsoft.com/office/drawing/2014/main" id="{47742032-792E-6E20-62C3-0D9ECFC3A7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67753" y="26247260"/>
            <a:ext cx="15971001" cy="6225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6" name="Picture 35" descr="A graph of blue bars">
            <a:extLst>
              <a:ext uri="{FF2B5EF4-FFF2-40B4-BE49-F238E27FC236}">
                <a16:creationId xmlns:a16="http://schemas.microsoft.com/office/drawing/2014/main" id="{43C6B72F-0706-E8D3-D24F-55C1035D5D92}"/>
              </a:ext>
            </a:extLst>
          </p:cNvPr>
          <p:cNvPicPr>
            <a:picLocks noChangeAspect="1" noChangeArrowheads="1"/>
          </p:cNvPicPr>
          <p:nvPr/>
        </p:nvPicPr>
        <p:blipFill>
          <a:blip r:embed="rId8"/>
          <a:srcRect/>
          <a:stretch>
            <a:fillRect/>
          </a:stretch>
        </p:blipFill>
        <p:spPr bwMode="auto">
          <a:xfrm>
            <a:off x="15762837" y="33689992"/>
            <a:ext cx="16253991" cy="6444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TextBox 28">
            <a:extLst>
              <a:ext uri="{FF2B5EF4-FFF2-40B4-BE49-F238E27FC236}">
                <a16:creationId xmlns:a16="http://schemas.microsoft.com/office/drawing/2014/main" id="{8B5B1CF6-1EFD-91B3-9872-CF214B632942}"/>
              </a:ext>
            </a:extLst>
          </p:cNvPr>
          <p:cNvSpPr txBox="1"/>
          <p:nvPr/>
        </p:nvSpPr>
        <p:spPr>
          <a:xfrm rot="10800000" flipV="1">
            <a:off x="15709132" y="41714137"/>
            <a:ext cx="16140816" cy="1446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3628795"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a:rPr>
              <a:t>This study demonstrated the efficiency of IMS infrasound stations in detecting atmospheric explosions generated by</a:t>
            </a:r>
            <a:r>
              <a:rPr lang="en-US" sz="2200" dirty="0">
                <a:solidFill>
                  <a:srgbClr val="000000"/>
                </a:solidFill>
                <a:latin typeface="Times New Roman" panose="02020603050405020304" pitchFamily="18" charset="0"/>
                <a:cs typeface="Times New Roman" panose="02020603050405020304" pitchFamily="18" charset="0"/>
                <a:sym typeface="Helvetica"/>
              </a:rPr>
              <a:t> meteors</a:t>
            </a:r>
            <a:r>
              <a:rPr kumimoji="0" lang="en-US" sz="2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a:rPr>
              <a:t>, highlighting their importance for monitoring natural events and global security. In addition to contributing to the understanding of meteoroid impacts, the research reinforces the capability of these stations to detect clandestine explosions, which is essential for maintaining the reliability of the system.</a:t>
            </a:r>
            <a:endParaRPr kumimoji="0" lang="pt-BR" sz="2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a:endParaRPr>
          </a:p>
        </p:txBody>
      </p:sp>
      <p:sp>
        <p:nvSpPr>
          <p:cNvPr id="31" name="Rectangle 30">
            <a:extLst>
              <a:ext uri="{FF2B5EF4-FFF2-40B4-BE49-F238E27FC236}">
                <a16:creationId xmlns:a16="http://schemas.microsoft.com/office/drawing/2014/main" id="{CFFC15B8-F30A-CD45-87A1-22A1D169F9DD}"/>
              </a:ext>
            </a:extLst>
          </p:cNvPr>
          <p:cNvSpPr/>
          <p:nvPr/>
        </p:nvSpPr>
        <p:spPr>
          <a:xfrm>
            <a:off x="409347" y="5610637"/>
            <a:ext cx="13717994" cy="738660"/>
          </a:xfrm>
          <a:prstGeom prst="rect">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ln w="25400" cap="flat">
            <a:solidFill>
              <a:srgbClr val="CA060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3628795" rtl="0" fontAlgn="auto" latinLnBrk="0" hangingPunct="0">
              <a:lnSpc>
                <a:spcPct val="100000"/>
              </a:lnSpc>
              <a:spcBef>
                <a:spcPts val="0"/>
              </a:spcBef>
              <a:spcAft>
                <a:spcPts val="0"/>
              </a:spcAft>
              <a:buClrTx/>
              <a:buSzTx/>
              <a:buFontTx/>
              <a:buNone/>
              <a:tabLst/>
            </a:pPr>
            <a:r>
              <a:rPr lang="pt-BR" sz="4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kumimoji="0" lang="pt-BR" sz="4200" b="1" i="1" u="none" strike="noStrike" cap="none" spc="0" normalizeH="0" baseline="0" dirty="0">
              <a:ln>
                <a:noFill/>
              </a:ln>
              <a:solidFill>
                <a:schemeClr val="bg1"/>
              </a:solidFill>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sym typeface="Helvetica"/>
            </a:endParaRPr>
          </a:p>
        </p:txBody>
      </p:sp>
      <p:sp>
        <p:nvSpPr>
          <p:cNvPr id="32" name="Rectangle 31">
            <a:extLst>
              <a:ext uri="{FF2B5EF4-FFF2-40B4-BE49-F238E27FC236}">
                <a16:creationId xmlns:a16="http://schemas.microsoft.com/office/drawing/2014/main" id="{63A13CE1-6B7F-0D25-8075-3FE24B08FD39}"/>
              </a:ext>
            </a:extLst>
          </p:cNvPr>
          <p:cNvSpPr/>
          <p:nvPr/>
        </p:nvSpPr>
        <p:spPr>
          <a:xfrm>
            <a:off x="689067" y="20048646"/>
            <a:ext cx="13438274" cy="738660"/>
          </a:xfrm>
          <a:prstGeom prst="rect">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3628795" rtl="0" fontAlgn="auto" latinLnBrk="0" hangingPunct="0">
              <a:lnSpc>
                <a:spcPct val="100000"/>
              </a:lnSpc>
              <a:spcBef>
                <a:spcPts val="0"/>
              </a:spcBef>
              <a:spcAft>
                <a:spcPts val="0"/>
              </a:spcAft>
              <a:buClrTx/>
              <a:buSzTx/>
              <a:buFontTx/>
              <a:buNone/>
              <a:tabLst/>
            </a:pPr>
            <a:r>
              <a:rPr kumimoji="0" lang="pt-BR" sz="4200" b="1" i="1" u="none" strike="noStrike" cap="none" spc="0" normalizeH="0" baseline="0" dirty="0">
                <a:ln>
                  <a:noFill/>
                </a:ln>
                <a:solidFill>
                  <a:schemeClr val="bg1"/>
                </a:solidFill>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sym typeface="Helvetica"/>
              </a:rPr>
              <a:t>Methodology</a:t>
            </a:r>
          </a:p>
        </p:txBody>
      </p:sp>
      <p:sp>
        <p:nvSpPr>
          <p:cNvPr id="33" name="Rectangle 32">
            <a:extLst>
              <a:ext uri="{FF2B5EF4-FFF2-40B4-BE49-F238E27FC236}">
                <a16:creationId xmlns:a16="http://schemas.microsoft.com/office/drawing/2014/main" id="{F333B859-F62E-0739-5D62-7784B298BD29}"/>
              </a:ext>
            </a:extLst>
          </p:cNvPr>
          <p:cNvSpPr/>
          <p:nvPr/>
        </p:nvSpPr>
        <p:spPr>
          <a:xfrm>
            <a:off x="874251" y="31366318"/>
            <a:ext cx="13206312" cy="751366"/>
          </a:xfrm>
          <a:prstGeom prst="rect">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3628795" rtl="0" fontAlgn="auto" latinLnBrk="0" hangingPunct="0">
              <a:lnSpc>
                <a:spcPct val="100000"/>
              </a:lnSpc>
              <a:spcBef>
                <a:spcPts val="0"/>
              </a:spcBef>
              <a:spcAft>
                <a:spcPts val="0"/>
              </a:spcAft>
              <a:buClrTx/>
              <a:buSzTx/>
              <a:buFontTx/>
              <a:buNone/>
              <a:tabLst/>
            </a:pPr>
            <a:r>
              <a:rPr kumimoji="0" lang="pt-BR" sz="4200" b="1" i="1" u="none" strike="noStrike" cap="none" spc="0" normalizeH="0" baseline="0" dirty="0">
                <a:ln>
                  <a:noFill/>
                </a:ln>
                <a:solidFill>
                  <a:schemeClr val="bg1"/>
                </a:solidFill>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sym typeface="Helvetica"/>
              </a:rPr>
              <a:t>Results</a:t>
            </a:r>
          </a:p>
        </p:txBody>
      </p:sp>
      <p:sp>
        <p:nvSpPr>
          <p:cNvPr id="35" name="Rectangle 34">
            <a:extLst>
              <a:ext uri="{FF2B5EF4-FFF2-40B4-BE49-F238E27FC236}">
                <a16:creationId xmlns:a16="http://schemas.microsoft.com/office/drawing/2014/main" id="{856E65A9-5D34-51EA-610B-E7B18429CC76}"/>
              </a:ext>
            </a:extLst>
          </p:cNvPr>
          <p:cNvSpPr/>
          <p:nvPr/>
        </p:nvSpPr>
        <p:spPr>
          <a:xfrm>
            <a:off x="15762837" y="40828995"/>
            <a:ext cx="16158431" cy="738660"/>
          </a:xfrm>
          <a:prstGeom prst="rect">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2700000" scaled="1"/>
            <a:tileRect/>
          </a:gra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3628795" rtl="0" fontAlgn="auto" latinLnBrk="0" hangingPunct="0">
              <a:lnSpc>
                <a:spcPct val="100000"/>
              </a:lnSpc>
              <a:spcBef>
                <a:spcPts val="0"/>
              </a:spcBef>
              <a:spcAft>
                <a:spcPts val="0"/>
              </a:spcAft>
              <a:buClrTx/>
              <a:buSzTx/>
              <a:buFontTx/>
              <a:buNone/>
              <a:tabLst/>
            </a:pPr>
            <a:r>
              <a:rPr lang="pt-BR" sz="4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endParaRPr kumimoji="0" lang="pt-BR" sz="4200" b="1" i="1" u="none" strike="noStrike" cap="none" spc="0" normalizeH="0" baseline="0" dirty="0">
              <a:ln>
                <a:noFill/>
              </a:ln>
              <a:solidFill>
                <a:schemeClr val="bg1"/>
              </a:solidFill>
              <a:effectLst>
                <a:outerShdw blurRad="38100" dist="38100" dir="2700000" algn="tl">
                  <a:srgbClr val="000000">
                    <a:alpha val="43137"/>
                  </a:srgbClr>
                </a:outerShdw>
              </a:effectLst>
              <a:uFillTx/>
              <a:latin typeface="Times New Roman" panose="02020603050405020304" pitchFamily="18" charset="0"/>
              <a:cs typeface="Times New Roman" panose="02020603050405020304" pitchFamily="18" charset="0"/>
              <a:sym typeface="Helvetica"/>
            </a:endParaRPr>
          </a:p>
        </p:txBody>
      </p:sp>
      <p:sp>
        <p:nvSpPr>
          <p:cNvPr id="36" name="TextBox 35">
            <a:extLst>
              <a:ext uri="{FF2B5EF4-FFF2-40B4-BE49-F238E27FC236}">
                <a16:creationId xmlns:a16="http://schemas.microsoft.com/office/drawing/2014/main" id="{1BC6E2F0-AE35-BF43-8808-2A44C24C6B7C}"/>
              </a:ext>
            </a:extLst>
          </p:cNvPr>
          <p:cNvSpPr txBox="1"/>
          <p:nvPr/>
        </p:nvSpPr>
        <p:spPr>
          <a:xfrm>
            <a:off x="896463" y="39402203"/>
            <a:ext cx="13274006" cy="33855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r>
              <a:rPr lang="pt-BR" altLang="pt-BR" sz="2400" b="1" i="1" dirty="0">
                <a:latin typeface="Times New Roman" panose="02020603050405020304" pitchFamily="18" charset="0"/>
                <a:cs typeface="Times New Roman" panose="02020603050405020304" pitchFamily="18" charset="0"/>
              </a:rPr>
              <a:t>Fig.5 :</a:t>
            </a:r>
            <a:r>
              <a:rPr lang="en-US" sz="2400" i="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Infrasound signal generated by the bolide on July 28, 2022, detected by station I20EC (Ecuador), located about 670 km away from the source. The upper rectangle shows the information of the average back-azimuth (147.2°), and the lower rectangle shows the information of the average phase velocity (0.347 km/s)</a:t>
            </a:r>
            <a:r>
              <a:rPr lang="en-US" sz="2400" b="1" i="1" dirty="0"/>
              <a:t>.</a:t>
            </a:r>
            <a:endParaRPr lang="pt-BR" altLang="pt-BR" sz="2400" b="1" i="1" dirty="0">
              <a:latin typeface="Times New Roman" panose="02020603050405020304" pitchFamily="18" charset="0"/>
              <a:cs typeface="Times New Roman" panose="02020603050405020304" pitchFamily="18" charset="0"/>
            </a:endParaRPr>
          </a:p>
          <a:p>
            <a:pPr algn="just"/>
            <a:endParaRPr lang="pt-BR" altLang="pt-BR" sz="2400" i="1" dirty="0">
              <a:latin typeface="Times New Roman" panose="02020603050405020304" pitchFamily="18" charset="0"/>
              <a:cs typeface="Times New Roman" panose="02020603050405020304" pitchFamily="18" charset="0"/>
            </a:endParaRPr>
          </a:p>
          <a:p>
            <a:pPr marL="0" marR="0" indent="0" algn="just" defTabSz="3628795" rtl="0" fontAlgn="auto" latinLnBrk="0" hangingPunct="0">
              <a:lnSpc>
                <a:spcPct val="100000"/>
              </a:lnSpc>
              <a:spcBef>
                <a:spcPts val="0"/>
              </a:spcBef>
              <a:spcAft>
                <a:spcPts val="0"/>
              </a:spcAft>
              <a:buClrTx/>
              <a:buSzTx/>
              <a:buFontTx/>
              <a:buNone/>
              <a:tabLst/>
            </a:pPr>
            <a:endParaRPr kumimoji="0" lang="pt-BR" sz="2400" b="0" i="0" u="none" strike="noStrike" cap="none" spc="0" normalizeH="0" baseline="0" dirty="0">
              <a:ln>
                <a:noFill/>
              </a:ln>
              <a:solidFill>
                <a:srgbClr val="000000"/>
              </a:solidFill>
              <a:effectLst/>
              <a:uFillTx/>
              <a:latin typeface="+mj-lt"/>
              <a:ea typeface="+mj-ea"/>
              <a:cs typeface="+mj-cs"/>
              <a:sym typeface="Helvetica"/>
            </a:endParaRPr>
          </a:p>
          <a:p>
            <a:endParaRPr lang="pt-BR" altLang="pt-BR" sz="2400" i="1" dirty="0">
              <a:latin typeface="Times New Roman" panose="02020603050405020304" pitchFamily="18" charset="0"/>
              <a:cs typeface="Times New Roman" panose="02020603050405020304" pitchFamily="18" charset="0"/>
            </a:endParaRPr>
          </a:p>
          <a:p>
            <a:endParaRPr lang="pt-BR" altLang="pt-BR" sz="2400" i="1" dirty="0">
              <a:latin typeface="Times New Roman" panose="02020603050405020304" pitchFamily="18" charset="0"/>
              <a:cs typeface="Times New Roman" panose="02020603050405020304" pitchFamily="18" charset="0"/>
            </a:endParaRPr>
          </a:p>
          <a:p>
            <a:endParaRPr kumimoji="0" lang="pt-BR" sz="2200" b="0" i="0" u="none" strike="noStrike" cap="none" spc="0" normalizeH="0" baseline="0" dirty="0">
              <a:ln>
                <a:noFill/>
              </a:ln>
              <a:solidFill>
                <a:srgbClr val="000000"/>
              </a:solidFill>
              <a:effectLst/>
              <a:uFillTx/>
              <a:latin typeface="+mj-lt"/>
              <a:ea typeface="+mj-ea"/>
              <a:cs typeface="+mj-cs"/>
              <a:sym typeface="Helvetica"/>
            </a:endParaRPr>
          </a:p>
        </p:txBody>
      </p:sp>
      <p:sp>
        <p:nvSpPr>
          <p:cNvPr id="37" name="TextBox 36">
            <a:extLst>
              <a:ext uri="{FF2B5EF4-FFF2-40B4-BE49-F238E27FC236}">
                <a16:creationId xmlns:a16="http://schemas.microsoft.com/office/drawing/2014/main" id="{7D286FF1-209B-4F90-5C68-CF3D26F6D4D4}"/>
              </a:ext>
            </a:extLst>
          </p:cNvPr>
          <p:cNvSpPr txBox="1"/>
          <p:nvPr/>
        </p:nvSpPr>
        <p:spPr>
          <a:xfrm>
            <a:off x="16559979" y="17254892"/>
            <a:ext cx="14921184" cy="1138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altLang="pt-BR" sz="2400" b="1" i="1" dirty="0">
                <a:latin typeface="Times New Roman" panose="02020603050405020304" pitchFamily="18" charset="0"/>
                <a:cs typeface="Times New Roman" panose="02020603050405020304" pitchFamily="18" charset="0"/>
              </a:rPr>
              <a:t>Table 1 - Bolide and fireball events detected by IMS stations located in South America and nearby oceanic regions.</a:t>
            </a:r>
            <a:endParaRPr lang="pt-BR" altLang="pt-BR" sz="2400" b="1" i="1" dirty="0">
              <a:latin typeface="Times New Roman" panose="02020603050405020304" pitchFamily="18" charset="0"/>
              <a:cs typeface="Times New Roman" panose="02020603050405020304" pitchFamily="18" charset="0"/>
            </a:endParaRPr>
          </a:p>
          <a:p>
            <a:endParaRPr lang="pt-BR" altLang="pt-BR" sz="2200" b="1" i="1" dirty="0">
              <a:latin typeface="Times New Roman" panose="02020603050405020304" pitchFamily="18" charset="0"/>
              <a:cs typeface="Times New Roman" panose="02020603050405020304" pitchFamily="18" charset="0"/>
            </a:endParaRPr>
          </a:p>
          <a:p>
            <a:pPr marL="0" marR="0" indent="0" algn="l" defTabSz="3628795" rtl="0" fontAlgn="auto" latinLnBrk="0" hangingPunct="0">
              <a:lnSpc>
                <a:spcPct val="100000"/>
              </a:lnSpc>
              <a:spcBef>
                <a:spcPts val="0"/>
              </a:spcBef>
              <a:spcAft>
                <a:spcPts val="0"/>
              </a:spcAft>
              <a:buClrTx/>
              <a:buSzTx/>
              <a:buFontTx/>
              <a:buNone/>
              <a:tabLst/>
            </a:pPr>
            <a:endParaRPr kumimoji="0" lang="pt-BR" sz="2200" b="1" i="0" u="none" strike="noStrike" cap="none" spc="0" normalizeH="0" baseline="0" dirty="0">
              <a:ln>
                <a:noFill/>
              </a:ln>
              <a:solidFill>
                <a:srgbClr val="000000"/>
              </a:solidFill>
              <a:effectLst/>
              <a:uFillTx/>
              <a:latin typeface="+mj-lt"/>
              <a:ea typeface="+mj-ea"/>
              <a:cs typeface="+mj-cs"/>
              <a:sym typeface="Helvetica"/>
            </a:endParaRPr>
          </a:p>
        </p:txBody>
      </p:sp>
      <p:sp>
        <p:nvSpPr>
          <p:cNvPr id="38" name="TextBox 37">
            <a:extLst>
              <a:ext uri="{FF2B5EF4-FFF2-40B4-BE49-F238E27FC236}">
                <a16:creationId xmlns:a16="http://schemas.microsoft.com/office/drawing/2014/main" id="{52DADAC6-A490-1A9B-31D2-0BA5B75956F2}"/>
              </a:ext>
            </a:extLst>
          </p:cNvPr>
          <p:cNvSpPr txBox="1"/>
          <p:nvPr/>
        </p:nvSpPr>
        <p:spPr>
          <a:xfrm>
            <a:off x="15835048" y="24917461"/>
            <a:ext cx="15876179" cy="110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r>
              <a:rPr lang="pt-BR" altLang="pt-BR" sz="2200" b="1" i="1" dirty="0">
                <a:latin typeface="Times New Roman" panose="02020603050405020304" pitchFamily="18" charset="0"/>
                <a:cs typeface="Times New Roman" panose="02020603050405020304" pitchFamily="18" charset="0"/>
              </a:rPr>
              <a:t>Fig.6:</a:t>
            </a:r>
            <a:r>
              <a:rPr lang="en-US" altLang="pt-BR" sz="2200" b="1" i="1" dirty="0">
                <a:latin typeface="Times New Roman" panose="02020603050405020304" pitchFamily="18" charset="0"/>
                <a:cs typeface="Times New Roman" panose="02020603050405020304" pitchFamily="18" charset="0"/>
              </a:rPr>
              <a:t> Infrasound signal generated by the bolide on July 28, 2022, detected by station I08BO (Bolivia), located approximately 2378 km from the source. The upper rectangle contains information on the average back-azimuth (294.2°), and the lower rectangle contains information on the average phase velocity (0.337 km/s)."</a:t>
            </a:r>
            <a:endParaRPr kumimoji="0" lang="pt-BR" sz="2200" b="1" i="0" u="none" strike="noStrike" cap="none" spc="0" normalizeH="0" baseline="0" dirty="0">
              <a:ln>
                <a:noFill/>
              </a:ln>
              <a:solidFill>
                <a:srgbClr val="000000"/>
              </a:solidFill>
              <a:effectLst/>
              <a:uFillTx/>
              <a:latin typeface="+mj-lt"/>
              <a:ea typeface="+mj-ea"/>
              <a:cs typeface="+mj-cs"/>
              <a:sym typeface="Helvetica"/>
            </a:endParaRPr>
          </a:p>
        </p:txBody>
      </p:sp>
      <p:sp>
        <p:nvSpPr>
          <p:cNvPr id="39" name="TextBox 38">
            <a:extLst>
              <a:ext uri="{FF2B5EF4-FFF2-40B4-BE49-F238E27FC236}">
                <a16:creationId xmlns:a16="http://schemas.microsoft.com/office/drawing/2014/main" id="{75180602-D053-B236-567F-8A5A42C6F011}"/>
              </a:ext>
            </a:extLst>
          </p:cNvPr>
          <p:cNvSpPr txBox="1"/>
          <p:nvPr/>
        </p:nvSpPr>
        <p:spPr>
          <a:xfrm>
            <a:off x="15672931" y="32472591"/>
            <a:ext cx="15971001" cy="15388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r>
              <a:rPr lang="pt-BR" sz="2200" b="1" i="1" dirty="0">
                <a:latin typeface="Times New Roman" panose="02020603050405020304" pitchFamily="18" charset="0"/>
                <a:ea typeface="Arial" panose="020B0604020202020204" pitchFamily="34" charset="0"/>
                <a:cs typeface="Times New Roman" panose="02020603050405020304" pitchFamily="18" charset="0"/>
              </a:rPr>
              <a:t>Fig.7 :</a:t>
            </a:r>
            <a:r>
              <a:rPr lang="pt-BR" sz="22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Infrasound signal generated by the bolide on July 28, 2022, detected at station I09BR (Brazil), located in Brasília-DF, approximately 4452 km from the source. The upper rectangle contains information on the average back-azimuth (277°), and the lower rectangle contains information on the average phase velocity (0.354 km/s).</a:t>
            </a:r>
            <a:endParaRPr lang="pt-BR" sz="2200" b="1" i="1" dirty="0">
              <a:solidFill>
                <a:srgbClr val="44546A"/>
              </a:solidFill>
              <a:latin typeface="Times New Roman" panose="02020603050405020304" pitchFamily="18" charset="0"/>
              <a:ea typeface="Arial" panose="020B0604020202020204" pitchFamily="34" charset="0"/>
              <a:cs typeface="Times New Roman" panose="02020603050405020304" pitchFamily="18" charset="0"/>
            </a:endParaRPr>
          </a:p>
          <a:p>
            <a:pPr marL="0" marR="0" indent="0" algn="just" defTabSz="3628795" rtl="0" fontAlgn="auto" latinLnBrk="0" hangingPunct="0">
              <a:lnSpc>
                <a:spcPct val="100000"/>
              </a:lnSpc>
              <a:spcBef>
                <a:spcPts val="0"/>
              </a:spcBef>
              <a:spcAft>
                <a:spcPts val="0"/>
              </a:spcAft>
              <a:buClrTx/>
              <a:buSzTx/>
              <a:buFontTx/>
              <a:buNone/>
              <a:tabLst/>
            </a:pPr>
            <a:endParaRPr kumimoji="0" lang="pt-BR" sz="2200" b="0" i="0" u="none" strike="noStrike" cap="none" spc="0" normalizeH="0" baseline="0" dirty="0">
              <a:ln>
                <a:noFill/>
              </a:ln>
              <a:solidFill>
                <a:srgbClr val="000000"/>
              </a:solidFill>
              <a:effectLst/>
              <a:uFillTx/>
              <a:latin typeface="+mj-lt"/>
              <a:ea typeface="+mj-ea"/>
              <a:cs typeface="+mj-cs"/>
              <a:sym typeface="Helvetica"/>
            </a:endParaRPr>
          </a:p>
        </p:txBody>
      </p:sp>
      <p:sp>
        <p:nvSpPr>
          <p:cNvPr id="40" name="TextBox 39">
            <a:extLst>
              <a:ext uri="{FF2B5EF4-FFF2-40B4-BE49-F238E27FC236}">
                <a16:creationId xmlns:a16="http://schemas.microsoft.com/office/drawing/2014/main" id="{28A29927-3462-C3A5-E8BD-36DA07775A45}"/>
              </a:ext>
            </a:extLst>
          </p:cNvPr>
          <p:cNvSpPr txBox="1"/>
          <p:nvPr/>
        </p:nvSpPr>
        <p:spPr>
          <a:xfrm>
            <a:off x="17068801" y="40269423"/>
            <a:ext cx="1509848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3628795" rtl="0" fontAlgn="auto" latinLnBrk="0" hangingPunct="0">
              <a:lnSpc>
                <a:spcPct val="100000"/>
              </a:lnSpc>
              <a:spcBef>
                <a:spcPts val="0"/>
              </a:spcBef>
              <a:spcAft>
                <a:spcPts val="0"/>
              </a:spcAft>
              <a:buClrTx/>
              <a:buSzTx/>
              <a:buFontTx/>
              <a:buNone/>
              <a:tabLst/>
            </a:pPr>
            <a:r>
              <a:rPr lang="en-US" altLang="pt-BR" sz="2200" b="1" i="1" dirty="0">
                <a:latin typeface="Times New Roman" panose="02020603050405020304" pitchFamily="18" charset="0"/>
                <a:cs typeface="Times New Roman" panose="02020603050405020304" pitchFamily="18" charset="0"/>
              </a:rPr>
              <a:t>                                                   Fig.5:</a:t>
            </a:r>
            <a:r>
              <a:rPr lang="en-US" altLang="pt-BR" sz="2400" b="1" i="1" dirty="0">
                <a:latin typeface="Times New Roman" panose="02020603050405020304" pitchFamily="18" charset="0"/>
                <a:cs typeface="Times New Roman" panose="02020603050405020304" pitchFamily="18" charset="0"/>
              </a:rPr>
              <a:t> Total number of occurrences per station</a:t>
            </a:r>
            <a:r>
              <a:rPr lang="pt-BR" altLang="pt-BR" sz="2200" b="1" i="1" dirty="0">
                <a:latin typeface="Times New Roman" panose="02020603050405020304" pitchFamily="18" charset="0"/>
                <a:cs typeface="Times New Roman" panose="02020603050405020304" pitchFamily="18" charset="0"/>
              </a:rPr>
              <a:t>.</a:t>
            </a:r>
            <a:endParaRPr kumimoji="0" lang="pt-BR" sz="2200" b="1" i="0" u="none" strike="noStrike" cap="none" spc="0" normalizeH="0" baseline="0" dirty="0">
              <a:ln>
                <a:noFill/>
              </a:ln>
              <a:solidFill>
                <a:srgbClr val="000000"/>
              </a:solidFill>
              <a:effectLst/>
              <a:uFillTx/>
              <a:latin typeface="+mj-lt"/>
              <a:ea typeface="+mj-ea"/>
              <a:cs typeface="+mj-cs"/>
              <a:sym typeface="Helvetica"/>
            </a:endParaRPr>
          </a:p>
        </p:txBody>
      </p:sp>
      <p:pic>
        <p:nvPicPr>
          <p:cNvPr id="2" name="Picture 5" descr="wikisis">
            <a:extLst>
              <a:ext uri="{FF2B5EF4-FFF2-40B4-BE49-F238E27FC236}">
                <a16:creationId xmlns:a16="http://schemas.microsoft.com/office/drawing/2014/main" id="{0AEE8FAB-2026-A69A-6897-5748A1AE4B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2" y="3900615"/>
            <a:ext cx="2977356" cy="9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universidade de brasília unb é uma das maiores instituições de ...">
            <a:extLst>
              <a:ext uri="{FF2B5EF4-FFF2-40B4-BE49-F238E27FC236}">
                <a16:creationId xmlns:a16="http://schemas.microsoft.com/office/drawing/2014/main" id="{D0F36CB6-F6F0-2DAE-412A-7B9B19A2D7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426305"/>
            <a:ext cx="2910745" cy="149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DDA0841-8090-C0CE-80BD-24DD546EEEFD}"/>
              </a:ext>
            </a:extLst>
          </p:cNvPr>
          <p:cNvSpPr/>
          <p:nvPr/>
        </p:nvSpPr>
        <p:spPr>
          <a:xfrm>
            <a:off x="-11585" y="-425625"/>
            <a:ext cx="32409285" cy="2866104"/>
          </a:xfrm>
          <a:prstGeom prst="rect">
            <a:avLst/>
          </a:prstGeom>
          <a:solidFill>
            <a:srgbClr val="003C58"/>
          </a:solid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30" name="Picture 6" descr="CTBTO WEB PORTAL: Login - CTBTO Access Management">
            <a:extLst>
              <a:ext uri="{FF2B5EF4-FFF2-40B4-BE49-F238E27FC236}">
                <a16:creationId xmlns:a16="http://schemas.microsoft.com/office/drawing/2014/main" id="{D8C078FC-443A-773E-D52A-76981F04D1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9690"/>
            <a:ext cx="9470571" cy="131932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8E2BA8E-FA34-02A1-9FCD-3FAC9BA868DD}"/>
              </a:ext>
            </a:extLst>
          </p:cNvPr>
          <p:cNvSpPr txBox="1"/>
          <p:nvPr/>
        </p:nvSpPr>
        <p:spPr>
          <a:xfrm>
            <a:off x="8621485" y="782569"/>
            <a:ext cx="15610115" cy="1169551"/>
          </a:xfrm>
          <a:prstGeom prst="rect">
            <a:avLst/>
          </a:prstGeom>
          <a:noFill/>
        </p:spPr>
        <p:txBody>
          <a:bodyPr wrap="square" rtlCol="0">
            <a:spAutoFit/>
          </a:bodyPr>
          <a:lstStyle/>
          <a:p>
            <a:r>
              <a:rPr lang="pt-BR" sz="7000" b="1" dirty="0">
                <a:solidFill>
                  <a:schemeClr val="bg1"/>
                </a:solidFill>
                <a:latin typeface="Times New Roman" panose="02020603050405020304" pitchFamily="18" charset="0"/>
                <a:cs typeface="Times New Roman" panose="02020603050405020304" pitchFamily="18" charset="0"/>
              </a:rPr>
              <a:t>  </a:t>
            </a:r>
            <a:r>
              <a:rPr lang="pt-BR" sz="7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Infrasound Technology Workshop</a:t>
            </a:r>
          </a:p>
        </p:txBody>
      </p:sp>
      <p:sp>
        <p:nvSpPr>
          <p:cNvPr id="27" name="Rectangle 26">
            <a:extLst>
              <a:ext uri="{FF2B5EF4-FFF2-40B4-BE49-F238E27FC236}">
                <a16:creationId xmlns:a16="http://schemas.microsoft.com/office/drawing/2014/main" id="{0B611893-62A9-7331-4768-D82329B7BE32}"/>
              </a:ext>
            </a:extLst>
          </p:cNvPr>
          <p:cNvSpPr/>
          <p:nvPr/>
        </p:nvSpPr>
        <p:spPr>
          <a:xfrm>
            <a:off x="10580914" y="29690"/>
            <a:ext cx="881742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22225">
                  <a:solidFill>
                    <a:srgbClr val="B21E5D"/>
                  </a:solidFill>
                  <a:prstDash val="solid"/>
                </a:ln>
                <a:solidFill>
                  <a:schemeClr val="accent2">
                    <a:lumMod val="40000"/>
                    <a:lumOff val="60000"/>
                  </a:schemeClr>
                </a:solidFill>
              </a:rPr>
              <a:t>       </a:t>
            </a:r>
            <a:r>
              <a:rPr lang="en-US" sz="5400" b="1" dirty="0">
                <a:ln w="22225">
                  <a:solidFill>
                    <a:srgbClr val="B21E5D"/>
                  </a:solidFill>
                  <a:prstDash val="solid"/>
                </a:ln>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ITW</a:t>
            </a:r>
            <a:r>
              <a:rPr lang="en-US" sz="5400" b="1" cap="none" spc="0" dirty="0">
                <a:ln>
                  <a:solidFill>
                    <a:srgbClr val="B21E5D"/>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a:ln w="22225">
                  <a:solidFill>
                    <a:srgbClr val="B21E5D"/>
                  </a:solidFill>
                  <a:prstDash val="solid"/>
                </a:ln>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a:t>
            </a:r>
            <a:endParaRPr lang="en-US" sz="5400" b="1" cap="none" spc="0" dirty="0">
              <a:ln>
                <a:solidFill>
                  <a:srgbClr val="B21E5D"/>
                </a:solidFill>
              </a:ln>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7A5DCA3E-30EC-B9D9-7933-915EF710E95A}"/>
              </a:ext>
            </a:extLst>
          </p:cNvPr>
          <p:cNvSpPr/>
          <p:nvPr/>
        </p:nvSpPr>
        <p:spPr>
          <a:xfrm flipH="1">
            <a:off x="27497313" y="944002"/>
            <a:ext cx="3526972" cy="184665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w="22225">
                  <a:solidFill>
                    <a:srgbClr val="B21E5D"/>
                  </a:solidFill>
                  <a:prstDash val="solid"/>
                </a:ln>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#128</a:t>
            </a:r>
          </a:p>
          <a:p>
            <a:pPr algn="ctr"/>
            <a:endParaRPr lang="en-US" sz="5400" b="1" cap="none" spc="0" dirty="0">
              <a:ln>
                <a:solidFill>
                  <a:srgbClr val="B21E5D"/>
                </a:solidFill>
              </a:ln>
              <a:solidFill>
                <a:schemeClr val="bg1"/>
              </a:solidFill>
              <a:effectLst/>
            </a:endParaRPr>
          </a:p>
        </p:txBody>
      </p:sp>
      <p:sp>
        <p:nvSpPr>
          <p:cNvPr id="45" name="TextBox 44">
            <a:extLst>
              <a:ext uri="{FF2B5EF4-FFF2-40B4-BE49-F238E27FC236}">
                <a16:creationId xmlns:a16="http://schemas.microsoft.com/office/drawing/2014/main" id="{5A98E8EC-0F25-E7BD-AADC-F1ADA7CA68B5}"/>
              </a:ext>
            </a:extLst>
          </p:cNvPr>
          <p:cNvSpPr txBox="1"/>
          <p:nvPr/>
        </p:nvSpPr>
        <p:spPr>
          <a:xfrm>
            <a:off x="689067" y="20878692"/>
            <a:ext cx="13438274" cy="3754874"/>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In this study, data were obtained from the Center for Near-Earth Object Studies (CNEOS) database of NASA, which provides information on bolides and fireballs detected by the Geostationary Lightning Mapper (GLM) sensors aboard the GOES-16 and GOES-17 satellites. During the study period (2018-2023), the GLM recorded 228 events of these phenomena around the planet Earth. These events were investigated on the CTBTO website (CTBTO Web Portal) and in the products of the IDC (SEL-3: Standard Event List 3), to locate and identify those occurring in South America and nearby regions. A comprehensive analysis was conducted on all the studied infrasound stations, located in South America and adjacent oceanic regions. The objective of the analysis was on the detection of infrasonic events generated by bolides and fireballs. Specific scripts were developed to search for data in the IDC products, and the data were processed using the DTK-GPMCC software. At the end of the study, a complete catalog was compiled, tabulating all relevant parameters of the investigated events. </a:t>
            </a:r>
          </a:p>
          <a:p>
            <a:endParaRPr lang="pt-BR" dirty="0"/>
          </a:p>
        </p:txBody>
      </p:sp>
      <p:sp>
        <p:nvSpPr>
          <p:cNvPr id="47" name="TextBox 46">
            <a:extLst>
              <a:ext uri="{FF2B5EF4-FFF2-40B4-BE49-F238E27FC236}">
                <a16:creationId xmlns:a16="http://schemas.microsoft.com/office/drawing/2014/main" id="{90249F6D-468F-6745-C91B-57D47515B639}"/>
              </a:ext>
            </a:extLst>
          </p:cNvPr>
          <p:cNvSpPr txBox="1"/>
          <p:nvPr/>
        </p:nvSpPr>
        <p:spPr>
          <a:xfrm>
            <a:off x="984452" y="30658437"/>
            <a:ext cx="12975628" cy="769441"/>
          </a:xfrm>
          <a:prstGeom prst="rect">
            <a:avLst/>
          </a:prstGeom>
          <a:noFill/>
        </p:spPr>
        <p:txBody>
          <a:bodyPr wrap="square" rtlCol="0">
            <a:spAutoFit/>
          </a:bodyPr>
          <a:lstStyle/>
          <a:p>
            <a:r>
              <a:rPr lang="pt-BR" altLang="pt-BR" sz="2200" b="1" i="1" dirty="0">
                <a:latin typeface="Times New Roman" panose="02020603050405020304" pitchFamily="18" charset="0"/>
                <a:cs typeface="Times New Roman" panose="02020603050405020304" pitchFamily="18" charset="0"/>
              </a:rPr>
              <a:t>Fig.2: </a:t>
            </a:r>
            <a:r>
              <a:rPr lang="en-US" altLang="pt-BR" sz="2200" b="1" i="1" dirty="0">
                <a:latin typeface="Times New Roman" panose="02020603050405020304" pitchFamily="18" charset="0"/>
                <a:cs typeface="Times New Roman" panose="02020603050405020304" pitchFamily="18" charset="0"/>
              </a:rPr>
              <a:t>Infrasound stations of the IMS used in this study are represented  by stars and detected bolides and fireballs</a:t>
            </a:r>
            <a:r>
              <a:rPr lang="en-US" altLang="pt-BR" sz="2200" i="1" dirty="0">
                <a:latin typeface="Times New Roman" panose="02020603050405020304" pitchFamily="18" charset="0"/>
                <a:cs typeface="Times New Roman" panose="02020603050405020304" pitchFamily="18" charset="0"/>
              </a:rPr>
              <a:t>.</a:t>
            </a:r>
            <a:endParaRPr lang="pt-BR" sz="2200" dirty="0"/>
          </a:p>
        </p:txBody>
      </p:sp>
      <p:sp>
        <p:nvSpPr>
          <p:cNvPr id="48" name="TextBox 47">
            <a:extLst>
              <a:ext uri="{FF2B5EF4-FFF2-40B4-BE49-F238E27FC236}">
                <a16:creationId xmlns:a16="http://schemas.microsoft.com/office/drawing/2014/main" id="{092B2E98-11BE-5AEB-D7C3-BA529645BB20}"/>
              </a:ext>
            </a:extLst>
          </p:cNvPr>
          <p:cNvSpPr txBox="1"/>
          <p:nvPr/>
        </p:nvSpPr>
        <p:spPr>
          <a:xfrm>
            <a:off x="874251" y="41008081"/>
            <a:ext cx="13391496" cy="1107996"/>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The 14 events were analyzed using the DTK-GPMCC software to extract data such as wavefront arrival, apparent velocity, frequency, azimuth, distance, and duration. Figures 5, 6, and 7 demonstrate one of the bolides detected by IMS infrasound stations.</a:t>
            </a:r>
            <a:endParaRPr lang="pt-BR" sz="2200" dirty="0">
              <a:latin typeface="Times New Roman" panose="02020603050405020304" pitchFamily="18" charset="0"/>
              <a:cs typeface="Times New Roman" panose="02020603050405020304" pitchFamily="18" charset="0"/>
            </a:endParaRPr>
          </a:p>
        </p:txBody>
      </p:sp>
      <p:pic>
        <p:nvPicPr>
          <p:cNvPr id="50" name="Picture 49" descr="A fireball with sparks&#10;&#10;Description automatically generated with medium confidence">
            <a:extLst>
              <a:ext uri="{FF2B5EF4-FFF2-40B4-BE49-F238E27FC236}">
                <a16:creationId xmlns:a16="http://schemas.microsoft.com/office/drawing/2014/main" id="{BC57FF3C-A653-9C71-A621-F231D69629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420344" y="2720125"/>
            <a:ext cx="2866105" cy="2866105"/>
          </a:xfrm>
          <a:prstGeom prst="rect">
            <a:avLst/>
          </a:prstGeom>
        </p:spPr>
      </p:pic>
      <p:pic>
        <p:nvPicPr>
          <p:cNvPr id="54" name="Picture 53" descr="A long meteorite with flames and smoke&#10;&#10;Description automatically generated with medium confidence">
            <a:extLst>
              <a:ext uri="{FF2B5EF4-FFF2-40B4-BE49-F238E27FC236}">
                <a16:creationId xmlns:a16="http://schemas.microsoft.com/office/drawing/2014/main" id="{609CA43D-FBF8-DFE8-79BB-7632351A19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4465557" y="19699409"/>
            <a:ext cx="1771878" cy="1179283"/>
          </a:xfrm>
          <a:prstGeom prst="rect">
            <a:avLst/>
          </a:prstGeom>
        </p:spPr>
      </p:pic>
      <p:pic>
        <p:nvPicPr>
          <p:cNvPr id="56" name="Picture 55" descr="A long meteorite with flames and smoke&#10;&#10;Description automatically generated with medium confidence">
            <a:extLst>
              <a:ext uri="{FF2B5EF4-FFF2-40B4-BE49-F238E27FC236}">
                <a16:creationId xmlns:a16="http://schemas.microsoft.com/office/drawing/2014/main" id="{F7E5D4D3-6FED-4D98-4986-E7527CBF1D1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44363" y="35844596"/>
            <a:ext cx="1664769" cy="1107996"/>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o Office">
      <a:majorFont>
        <a:latin typeface="Helvetica"/>
        <a:ea typeface="Helvetica"/>
        <a:cs typeface="Helvetica"/>
      </a:majorFont>
      <a:minorFont>
        <a:latin typeface="Calibri"/>
        <a:ea typeface="Calibri"/>
        <a:cs typeface="Calibri"/>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3628795" rtl="0" fontAlgn="auto" latinLnBrk="0" hangingPunct="0">
          <a:lnSpc>
            <a:spcPct val="100000"/>
          </a:lnSpc>
          <a:spcBef>
            <a:spcPts val="0"/>
          </a:spcBef>
          <a:spcAft>
            <a:spcPts val="0"/>
          </a:spcAft>
          <a:buClrTx/>
          <a:buSzTx/>
          <a:buFontTx/>
          <a:buNone/>
          <a:tabLst/>
          <a:defRPr kumimoji="0" sz="7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3628795" rtl="0" fontAlgn="auto" latinLnBrk="0" hangingPunct="0">
          <a:lnSpc>
            <a:spcPct val="100000"/>
          </a:lnSpc>
          <a:spcBef>
            <a:spcPts val="0"/>
          </a:spcBef>
          <a:spcAft>
            <a:spcPts val="0"/>
          </a:spcAft>
          <a:buClrTx/>
          <a:buSzTx/>
          <a:buFontTx/>
          <a:buNone/>
          <a:tabLst/>
          <a:defRPr kumimoji="0" sz="7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9373</TotalTime>
  <Words>1515</Words>
  <Application>Microsoft Office PowerPoint</Application>
  <PresentationFormat>Custom</PresentationFormat>
  <Paragraphs>415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lastModifiedBy>Leticia Guedes Assucao</cp:lastModifiedBy>
  <cp:revision>15</cp:revision>
  <dcterms:modified xsi:type="dcterms:W3CDTF">2024-10-31T13:54:37Z</dcterms:modified>
</cp:coreProperties>
</file>