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305" r:id="rId3"/>
    <p:sldId id="317" r:id="rId4"/>
    <p:sldId id="316" r:id="rId5"/>
    <p:sldId id="307" r:id="rId6"/>
    <p:sldId id="306" r:id="rId7"/>
    <p:sldId id="323" r:id="rId8"/>
    <p:sldId id="322" r:id="rId9"/>
    <p:sldId id="318" r:id="rId10"/>
    <p:sldId id="310" r:id="rId11"/>
    <p:sldId id="312" r:id="rId12"/>
    <p:sldId id="311" r:id="rId13"/>
    <p:sldId id="313" r:id="rId14"/>
    <p:sldId id="314" r:id="rId15"/>
    <p:sldId id="319" r:id="rId16"/>
    <p:sldId id="309" r:id="rId17"/>
    <p:sldId id="315" r:id="rId18"/>
    <p:sldId id="320" r:id="rId19"/>
    <p:sldId id="321" r:id="rId2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D92"/>
    <a:srgbClr val="000066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07" autoAdjust="0"/>
  </p:normalViewPr>
  <p:slideViewPr>
    <p:cSldViewPr snapToGrid="0">
      <p:cViewPr varScale="1">
        <p:scale>
          <a:sx n="69" d="100"/>
          <a:sy n="69" d="100"/>
        </p:scale>
        <p:origin x="70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E369C4-D53B-4572-BF16-8631A17FA1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B0AC9B-900B-4822-9B13-8257125193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4036BC6-4665-4862-A056-B5FD014310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AB1ECBB-C219-4604-8899-09DFED4A70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BDA82FA-27AA-4767-BC0F-6F1672FA16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FB1AEE8-C382-4A4D-9575-A18353396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D452D4-BFC6-4D02-A2DA-BC44087DFA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452D4-BFC6-4D02-A2DA-BC44087DFAC3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869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B534C4-6042-4996-A470-2C602AB811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13010E-B1F6-433B-B844-E8EFE631FA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8D29B83-D6EC-4DBD-B416-D43926E67E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5BB135C-23ED-410B-9EA7-DDA0AAA3E7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A4E9339-3EC2-4B79-9A64-578FAB8764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A0EA2E-FB87-4C2A-8306-16A0B81BAB3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1644546-6543-4939-A363-A525CB84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248400" cy="22860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420B219-CF57-4248-A158-FA6952B7B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0"/>
            <a:ext cx="2895600" cy="228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B4748-2C5C-4DD3-BC8F-7C33CB63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61B419-CC0F-4849-BFB6-33ECA85C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509C2E-C7C7-481E-ABCA-6D0370F3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C050B-A1F7-4E3A-8CE1-CC767146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018A37-8ADA-4D82-A9FE-3E50A38B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F4202-4B03-4A3C-84F0-FFC9E21F17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3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80BBFC-DDCF-4705-9BD6-F8A3BEC05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9F2BE8-1DB0-4EFB-86BD-0EA51C11B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E630E-6FC6-4679-A409-4E38E0E4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38404-AF9A-4C86-90C4-0E62C60C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70E653-15DF-4AFB-A14B-5DB9778A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D5917-427D-4125-BDFA-07F1FEAFDA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99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9026A-06EB-413C-AE08-863A4597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C75109-23B0-4C54-9709-C77065BD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773E0C-4380-489E-8243-D53116B1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328A85-D6C0-4A7B-BDE3-950034F9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D42DF0-E82C-4E4D-9F2E-69603FCA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2C816-F260-4881-8A58-E41EC19DDD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652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E2793B-A690-482B-9DA2-E5BFD9F6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96C73-1FAE-4538-A414-A2E77A5B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1EC1F2-45CE-4C98-AED3-AB12AFF1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800BF7-1606-49BA-B431-1714D928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821931-4C8D-4440-8F3A-71EAACFB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5DBD4-7939-4C5D-95BE-BA9414A804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687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1E1E0-558C-4AEF-8D9A-1E92A190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C57D88-33D9-4BB2-B3E1-4DBB3FC4E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A338881-5880-40A7-810F-AA03E5A3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6074F5-AD9E-4700-A3E9-A3F7CB37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E5229F-FECE-471C-A301-DC6D02A6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A6D403-059F-4631-A688-07ECDFEE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EF83B-A7C3-4D09-85C9-39E6D9E090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713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5BB0C-9168-434E-8839-AB42E3DC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CCAA2-6751-48FA-8450-BD927B576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7B79A4-080D-482F-8EFF-F7B6302F8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9F2D3E-E7F3-4BAC-899B-2C2EDB769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556530-54AF-412B-9AB1-7CB0A8209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0CB8DA-8892-45C0-8C79-027D259A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8364EEA-7FEA-46D7-9684-0811A406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989861-79EB-4482-BFA7-1C19EFF1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1F14-3203-4905-A9B7-8960D7CC3B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79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555D93-2C35-4CDC-9D9C-CEC79604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4639C0-B022-41CF-A1FC-8CD80C4E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FCE08B-E7A8-42FE-A5C7-CB668931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E72971-C60D-40B4-87C4-F74BA890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7591-D66D-45AD-BD16-34BD2D8334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562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80241E-D574-421F-80F1-678B3F5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D008A0-20F8-4A1D-9C10-A28988FF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ECA080-C7CA-409D-B748-1A63C4A3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59E0-2CE9-4BFD-8DD1-F3B03ADEF7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626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D2B23-5403-4832-8613-804873DA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B3492A-6E8D-4C9F-A2EA-C07A2436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76F9B4-7DCA-4015-A23A-F45A4416A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6CBEDF-E05E-4832-B1A7-1BC8CF6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D22C95-F37D-42B2-975F-C6B7A796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5147B9-27E6-4E8C-AFEB-E4C35559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0FF0-D115-4C4A-8585-454E4A330C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15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7FD8F-A3B1-4E84-A1B6-AFF7E7D6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CEDA6B-87CD-41BE-A746-69D420EB8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0C519D-B417-4835-9253-EBB57370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C452AB-4BFA-4A4B-A4D4-748F271C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84EB40-9D63-42F2-B151-1E14DD91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DF9CFC-3416-494C-B4F3-1871C5E5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2AA7-676A-48C4-8109-C4B70B4A81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82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08A7DC-D7A5-42C6-AD79-B80214403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0ED68A-C752-44AB-A1F6-A5A91E714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8B8AE13-FF7D-4E3B-9E97-027B1B2620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44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42FC1C7E-79CB-4F63-93A7-292983A9DF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5E37B3FD-4FF2-4BA3-A347-D4D551D95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944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fld id="{752F6BA9-DD9D-4EF5-BD0A-6C6F8FC2B97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4D748C6F-8A49-4392-9D6B-E008EDEB9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6400800"/>
            <a:ext cx="0" cy="4572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89344A8F-FF45-485B-8E13-5C654216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248400" cy="22860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BE40F78B-CD18-4A50-B1EF-A75C3BD1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0"/>
            <a:ext cx="2895600" cy="228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anose="05000000000000000000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814B838-B724-4FE6-9A45-6779F9095A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3090" y="1385454"/>
            <a:ext cx="6719456" cy="2653145"/>
          </a:xfrm>
        </p:spPr>
        <p:txBody>
          <a:bodyPr/>
          <a:lstStyle/>
          <a:p>
            <a:r>
              <a:rPr lang="en-US" altLang="ja-JP" sz="3200" dirty="0"/>
              <a:t>Infrasound signals likely to be excited by submarine volcanic activity around Tori-</a:t>
            </a:r>
            <a:r>
              <a:rPr lang="en-US" altLang="ja-JP" sz="3200" dirty="0" err="1"/>
              <a:t>shima</a:t>
            </a:r>
            <a:r>
              <a:rPr lang="en-US" altLang="ja-JP" sz="3200" dirty="0"/>
              <a:t> in the Izu-Bonin islands arc on 8th October 2023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43110A-6813-488A-8AE0-B580DAE73E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9527" y="4745821"/>
            <a:ext cx="8091055" cy="1336323"/>
          </a:xfrm>
        </p:spPr>
        <p:txBody>
          <a:bodyPr/>
          <a:lstStyle/>
          <a:p>
            <a:r>
              <a:rPr lang="ja-JP" altLang="en-US" sz="2400" b="1" dirty="0"/>
              <a:t>〇</a:t>
            </a:r>
            <a:r>
              <a:rPr lang="en-US" altLang="ja-JP" sz="2400" b="1" i="1" u="sng" dirty="0"/>
              <a:t>Nobuo ARAI</a:t>
            </a:r>
            <a:r>
              <a:rPr lang="en-US" altLang="ja-JP" sz="2400" i="1" dirty="0"/>
              <a:t>, Takayuki OTSU, Makiko IWAKUNI and Masashi MOTOHASHI</a:t>
            </a:r>
          </a:p>
          <a:p>
            <a:r>
              <a:rPr lang="en-US" altLang="ja-JP" sz="2400" dirty="0"/>
              <a:t>NDC-1, JAPAN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AEEA5B-D3B0-4CCD-BDA6-6E5121147001}"/>
              </a:ext>
            </a:extLst>
          </p:cNvPr>
          <p:cNvSpPr txBox="1"/>
          <p:nvPr/>
        </p:nvSpPr>
        <p:spPr>
          <a:xfrm>
            <a:off x="5074040" y="216567"/>
            <a:ext cx="406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/>
              <a:t>ITW2024@VIC, Nov</a:t>
            </a:r>
            <a:r>
              <a:rPr kumimoji="1" lang="en-US" altLang="ja-JP" i="1" dirty="0"/>
              <a:t>. 4-8, 2024</a:t>
            </a:r>
            <a:endParaRPr kumimoji="1" lang="ja-JP" altLang="en-US" i="1" dirty="0"/>
          </a:p>
        </p:txBody>
      </p:sp>
      <p:pic>
        <p:nvPicPr>
          <p:cNvPr id="2" name="図 1" descr="ロゴ, 会社名&#10;&#10;自動的に生成された説明">
            <a:extLst>
              <a:ext uri="{FF2B5EF4-FFF2-40B4-BE49-F238E27FC236}">
                <a16:creationId xmlns:a16="http://schemas.microsoft.com/office/drawing/2014/main" id="{7E6226FD-72C2-924E-BDD6-A57F8EB4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" y="305114"/>
            <a:ext cx="1492471" cy="746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1045BF3-599D-BC39-2838-7A7E72D8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301643"/>
            <a:ext cx="1905000" cy="457200"/>
          </a:xfrm>
        </p:spPr>
        <p:txBody>
          <a:bodyPr/>
          <a:lstStyle/>
          <a:p>
            <a:fld id="{079559E0-2CE9-4BFD-8DD1-F3B03ADEF7BC}" type="slidenum">
              <a:rPr lang="en-US" altLang="ja-JP" smtClean="0"/>
              <a:pPr/>
              <a:t>10</a:t>
            </a:fld>
            <a:endParaRPr lang="en-US" altLang="ja-JP"/>
          </a:p>
        </p:txBody>
      </p:sp>
      <p:pic>
        <p:nvPicPr>
          <p:cNvPr id="3" name="Picture 35" descr="IS30_map">
            <a:extLst>
              <a:ext uri="{FF2B5EF4-FFF2-40B4-BE49-F238E27FC236}">
                <a16:creationId xmlns:a16="http://schemas.microsoft.com/office/drawing/2014/main" id="{98FB226A-A993-0433-1ACF-12FE651B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65" y="354296"/>
            <a:ext cx="3087356" cy="2730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269D4C5-1FFD-A008-282B-1BE7C66CB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3" y="3143369"/>
            <a:ext cx="8476253" cy="355411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3D2BFC-B769-7BC4-465C-D3ECA2117224}"/>
              </a:ext>
            </a:extLst>
          </p:cNvPr>
          <p:cNvSpPr/>
          <p:nvPr/>
        </p:nvSpPr>
        <p:spPr>
          <a:xfrm>
            <a:off x="2058836" y="354296"/>
            <a:ext cx="1099129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I30JP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880E5F3-C2B1-1D4B-B17E-B9AC261A1D0B}"/>
              </a:ext>
            </a:extLst>
          </p:cNvPr>
          <p:cNvSpPr/>
          <p:nvPr/>
        </p:nvSpPr>
        <p:spPr>
          <a:xfrm>
            <a:off x="4276529" y="1100697"/>
            <a:ext cx="221672" cy="2309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3EC74D3A-3725-B864-4972-F2039FF7DCFD}"/>
              </a:ext>
            </a:extLst>
          </p:cNvPr>
          <p:cNvSpPr/>
          <p:nvPr/>
        </p:nvSpPr>
        <p:spPr>
          <a:xfrm>
            <a:off x="3967111" y="1604229"/>
            <a:ext cx="221672" cy="2309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D9F9DD1-1DC4-BDBB-772C-4B96BAD4644A}"/>
              </a:ext>
            </a:extLst>
          </p:cNvPr>
          <p:cNvSpPr/>
          <p:nvPr/>
        </p:nvSpPr>
        <p:spPr>
          <a:xfrm>
            <a:off x="3433229" y="1539575"/>
            <a:ext cx="221672" cy="2309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A7F9B3B-4082-8E6E-2204-243365AC23EB}"/>
              </a:ext>
            </a:extLst>
          </p:cNvPr>
          <p:cNvSpPr/>
          <p:nvPr/>
        </p:nvSpPr>
        <p:spPr>
          <a:xfrm>
            <a:off x="5233215" y="1216152"/>
            <a:ext cx="221672" cy="2309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D37519C-8E6A-5826-D0C4-91DC5BBFB9BF}"/>
              </a:ext>
            </a:extLst>
          </p:cNvPr>
          <p:cNvSpPr/>
          <p:nvPr/>
        </p:nvSpPr>
        <p:spPr>
          <a:xfrm>
            <a:off x="4907784" y="1877131"/>
            <a:ext cx="221672" cy="2309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036652A-9409-A2E7-F782-21DE2E0A1617}"/>
              </a:ext>
            </a:extLst>
          </p:cNvPr>
          <p:cNvSpPr/>
          <p:nvPr/>
        </p:nvSpPr>
        <p:spPr>
          <a:xfrm>
            <a:off x="3938038" y="2373799"/>
            <a:ext cx="221672" cy="2309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4E69580-2736-8ACA-DD8A-E4B994A275AB}"/>
              </a:ext>
            </a:extLst>
          </p:cNvPr>
          <p:cNvSpPr/>
          <p:nvPr/>
        </p:nvSpPr>
        <p:spPr>
          <a:xfrm>
            <a:off x="4921650" y="1877131"/>
            <a:ext cx="221672" cy="230910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9E71134-7CEA-CDD7-683B-D2D73EE7AA8A}"/>
              </a:ext>
            </a:extLst>
          </p:cNvPr>
          <p:cNvSpPr/>
          <p:nvPr/>
        </p:nvSpPr>
        <p:spPr>
          <a:xfrm>
            <a:off x="-56444" y="3244333"/>
            <a:ext cx="607964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H1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99736DA-D0E2-C636-BC96-E0C813122DE6}"/>
              </a:ext>
            </a:extLst>
          </p:cNvPr>
          <p:cNvSpPr/>
          <p:nvPr/>
        </p:nvSpPr>
        <p:spPr>
          <a:xfrm>
            <a:off x="-56444" y="3947622"/>
            <a:ext cx="607964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H2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18FBBE9-E7D6-2689-BC2D-9212D2D56342}"/>
              </a:ext>
            </a:extLst>
          </p:cNvPr>
          <p:cNvSpPr/>
          <p:nvPr/>
        </p:nvSpPr>
        <p:spPr>
          <a:xfrm>
            <a:off x="-56444" y="4614684"/>
            <a:ext cx="607964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H3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F477B03-CF8A-3723-C220-97A89520BA2C}"/>
              </a:ext>
            </a:extLst>
          </p:cNvPr>
          <p:cNvSpPr/>
          <p:nvPr/>
        </p:nvSpPr>
        <p:spPr>
          <a:xfrm>
            <a:off x="-56444" y="5244749"/>
            <a:ext cx="607964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H5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6581034-BD8A-85F7-46AE-2D4AAEE276C1}"/>
              </a:ext>
            </a:extLst>
          </p:cNvPr>
          <p:cNvSpPr/>
          <p:nvPr/>
        </p:nvSpPr>
        <p:spPr>
          <a:xfrm>
            <a:off x="-56444" y="5932632"/>
            <a:ext cx="607964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H6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CD2AA3E-A43E-6037-7730-68F64C580832}"/>
              </a:ext>
            </a:extLst>
          </p:cNvPr>
          <p:cNvCxnSpPr>
            <a:cxnSpLocks/>
          </p:cNvCxnSpPr>
          <p:nvPr/>
        </p:nvCxnSpPr>
        <p:spPr>
          <a:xfrm>
            <a:off x="6026733" y="6697487"/>
            <a:ext cx="9018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A1BEA16-B1E2-5BD0-C6F8-1E2C595C247F}"/>
              </a:ext>
            </a:extLst>
          </p:cNvPr>
          <p:cNvCxnSpPr>
            <a:cxnSpLocks/>
          </p:cNvCxnSpPr>
          <p:nvPr/>
        </p:nvCxnSpPr>
        <p:spPr>
          <a:xfrm flipV="1">
            <a:off x="837959" y="5943316"/>
            <a:ext cx="0" cy="170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53606E2-ABB9-92C4-580C-D104DEF75370}"/>
              </a:ext>
            </a:extLst>
          </p:cNvPr>
          <p:cNvSpPr/>
          <p:nvPr/>
        </p:nvSpPr>
        <p:spPr>
          <a:xfrm>
            <a:off x="769167" y="5779193"/>
            <a:ext cx="691143" cy="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0.1 Pa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77BFF86F-96C3-9C61-4D74-F4C0099E32A9}"/>
              </a:ext>
            </a:extLst>
          </p:cNvPr>
          <p:cNvCxnSpPr>
            <a:cxnSpLocks/>
          </p:cNvCxnSpPr>
          <p:nvPr/>
        </p:nvCxnSpPr>
        <p:spPr>
          <a:xfrm flipV="1">
            <a:off x="837959" y="3307491"/>
            <a:ext cx="0" cy="170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35C5215-344B-3DF3-A894-24D1134459D2}"/>
              </a:ext>
            </a:extLst>
          </p:cNvPr>
          <p:cNvCxnSpPr>
            <a:cxnSpLocks/>
          </p:cNvCxnSpPr>
          <p:nvPr/>
        </p:nvCxnSpPr>
        <p:spPr>
          <a:xfrm flipV="1">
            <a:off x="837959" y="4677461"/>
            <a:ext cx="0" cy="170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C89986A-18F8-3368-7BEB-72244B6E1EC6}"/>
              </a:ext>
            </a:extLst>
          </p:cNvPr>
          <p:cNvCxnSpPr>
            <a:cxnSpLocks/>
          </p:cNvCxnSpPr>
          <p:nvPr/>
        </p:nvCxnSpPr>
        <p:spPr>
          <a:xfrm flipV="1">
            <a:off x="837959" y="5313141"/>
            <a:ext cx="0" cy="170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560AD86-2A9A-745B-57F8-9C0E646BA6D6}"/>
              </a:ext>
            </a:extLst>
          </p:cNvPr>
          <p:cNvCxnSpPr>
            <a:cxnSpLocks/>
          </p:cNvCxnSpPr>
          <p:nvPr/>
        </p:nvCxnSpPr>
        <p:spPr>
          <a:xfrm flipV="1">
            <a:off x="837959" y="4025917"/>
            <a:ext cx="0" cy="150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38C558-0336-5786-14CA-A72CCCE659E0}"/>
              </a:ext>
            </a:extLst>
          </p:cNvPr>
          <p:cNvSpPr/>
          <p:nvPr/>
        </p:nvSpPr>
        <p:spPr>
          <a:xfrm>
            <a:off x="6253072" y="2440586"/>
            <a:ext cx="2098429" cy="702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Now H4 site is not functioning.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C1A6A4-CAB5-67CB-9B40-0CB2639F2AD6}"/>
              </a:ext>
            </a:extLst>
          </p:cNvPr>
          <p:cNvSpPr/>
          <p:nvPr/>
        </p:nvSpPr>
        <p:spPr>
          <a:xfrm>
            <a:off x="3833593" y="3110501"/>
            <a:ext cx="4357907" cy="364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0.04 -0.5 Hz band-pass filter adapted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63913CD-4A49-811B-1C1D-C4E8AC372A3E}"/>
              </a:ext>
            </a:extLst>
          </p:cNvPr>
          <p:cNvSpPr/>
          <p:nvPr/>
        </p:nvSpPr>
        <p:spPr>
          <a:xfrm>
            <a:off x="7759487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B2EEB3D-53E1-01E9-5288-D5FE04B40DBE}"/>
              </a:ext>
            </a:extLst>
          </p:cNvPr>
          <p:cNvSpPr/>
          <p:nvPr/>
        </p:nvSpPr>
        <p:spPr>
          <a:xfrm>
            <a:off x="7357423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4E81942-7809-F4E3-8767-8933C414BF0C}"/>
              </a:ext>
            </a:extLst>
          </p:cNvPr>
          <p:cNvSpPr/>
          <p:nvPr/>
        </p:nvSpPr>
        <p:spPr>
          <a:xfrm>
            <a:off x="6667859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142DBCE-7164-00DC-1D05-5CD454A4EE71}"/>
              </a:ext>
            </a:extLst>
          </p:cNvPr>
          <p:cNvSpPr/>
          <p:nvPr/>
        </p:nvSpPr>
        <p:spPr>
          <a:xfrm>
            <a:off x="6253073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9FD1F70-02A2-5168-65A3-13B0DBEC2D20}"/>
              </a:ext>
            </a:extLst>
          </p:cNvPr>
          <p:cNvSpPr/>
          <p:nvPr/>
        </p:nvSpPr>
        <p:spPr>
          <a:xfrm>
            <a:off x="5837139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7885A3B-E468-75A1-D41E-3A705F27330D}"/>
              </a:ext>
            </a:extLst>
          </p:cNvPr>
          <p:cNvSpPr/>
          <p:nvPr/>
        </p:nvSpPr>
        <p:spPr>
          <a:xfrm>
            <a:off x="1179555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4A72B4E-C9BD-CDB0-DC8C-F0D2EB30EBFA}"/>
              </a:ext>
            </a:extLst>
          </p:cNvPr>
          <p:cNvSpPr/>
          <p:nvPr/>
        </p:nvSpPr>
        <p:spPr>
          <a:xfrm>
            <a:off x="5418992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D945936-6704-E4E1-470C-9CF1338A5FE2}"/>
              </a:ext>
            </a:extLst>
          </p:cNvPr>
          <p:cNvSpPr/>
          <p:nvPr/>
        </p:nvSpPr>
        <p:spPr>
          <a:xfrm>
            <a:off x="3803932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9B1395B-ACE7-6B5D-0DC8-884B2ECA9782}"/>
              </a:ext>
            </a:extLst>
          </p:cNvPr>
          <p:cNvSpPr/>
          <p:nvPr/>
        </p:nvSpPr>
        <p:spPr>
          <a:xfrm>
            <a:off x="7053333" y="3068534"/>
            <a:ext cx="310416" cy="35541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C1068873-0F5E-A1C5-FB38-1AB9FA5DD570}"/>
              </a:ext>
            </a:extLst>
          </p:cNvPr>
          <p:cNvSpPr/>
          <p:nvPr/>
        </p:nvSpPr>
        <p:spPr>
          <a:xfrm>
            <a:off x="1" y="1216151"/>
            <a:ext cx="3121018" cy="1684135"/>
          </a:xfrm>
          <a:prstGeom prst="wedgeRoundRectCallout">
            <a:avLst>
              <a:gd name="adj1" fmla="val 51537"/>
              <a:gd name="adj2" fmla="val 733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solidFill>
                  <a:schemeClr val="tx1"/>
                </a:solidFill>
              </a:rPr>
              <a:t>The feature of intermittent signals is very similar to what was observed at Chichi-</a:t>
            </a:r>
            <a:r>
              <a:rPr kumimoji="1" lang="en-US" altLang="ja-JP" sz="2000" i="1" dirty="0" err="1">
                <a:solidFill>
                  <a:schemeClr val="tx1"/>
                </a:solidFill>
              </a:rPr>
              <a:t>jima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.</a:t>
            </a:r>
            <a:endParaRPr kumimoji="1" lang="ja-JP" alt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B3CA24B-C12D-02C4-B2D6-1F69D77FBF2C}"/>
              </a:ext>
            </a:extLst>
          </p:cNvPr>
          <p:cNvSpPr/>
          <p:nvPr/>
        </p:nvSpPr>
        <p:spPr>
          <a:xfrm>
            <a:off x="1983789" y="6569187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6BCC55F-21ED-A0DF-C524-EC6393C8BD1D}"/>
              </a:ext>
            </a:extLst>
          </p:cNvPr>
          <p:cNvSpPr/>
          <p:nvPr/>
        </p:nvSpPr>
        <p:spPr>
          <a:xfrm>
            <a:off x="2036814" y="6454413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21:00:00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6CF0B64-8F25-8488-2BCD-F675210D1496}"/>
              </a:ext>
            </a:extLst>
          </p:cNvPr>
          <p:cNvSpPr/>
          <p:nvPr/>
        </p:nvSpPr>
        <p:spPr>
          <a:xfrm>
            <a:off x="7410564" y="6569188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5BAC46D-BC7D-BB8A-7FB9-F0DBC719A73F}"/>
              </a:ext>
            </a:extLst>
          </p:cNvPr>
          <p:cNvSpPr/>
          <p:nvPr/>
        </p:nvSpPr>
        <p:spPr>
          <a:xfrm>
            <a:off x="7448093" y="6470239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22:00:00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429D706-EA09-6F3F-807C-E35C9FBBCAE9}"/>
              </a:ext>
            </a:extLst>
          </p:cNvPr>
          <p:cNvSpPr/>
          <p:nvPr/>
        </p:nvSpPr>
        <p:spPr>
          <a:xfrm>
            <a:off x="6845087" y="6530243"/>
            <a:ext cx="914400" cy="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10 min.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8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8" grpId="0"/>
      <p:bldP spid="34" grpId="0" animBg="1"/>
      <p:bldP spid="3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B50FE6-7C63-B006-8CCC-CF8B571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3" name="図 2" descr="グラフィカル ユーザー インターフェイス">
            <a:extLst>
              <a:ext uri="{FF2B5EF4-FFF2-40B4-BE49-F238E27FC236}">
                <a16:creationId xmlns:a16="http://schemas.microsoft.com/office/drawing/2014/main" id="{82E51678-A7AB-9BE2-A6CE-4F80B7C1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4" y="1056991"/>
            <a:ext cx="8744626" cy="2235591"/>
          </a:xfrm>
          <a:prstGeom prst="rect">
            <a:avLst/>
          </a:prstGeom>
        </p:spPr>
      </p:pic>
      <p:pic>
        <p:nvPicPr>
          <p:cNvPr id="4" name="図 3" descr="グラフ, レーダー チャート">
            <a:extLst>
              <a:ext uri="{FF2B5EF4-FFF2-40B4-BE49-F238E27FC236}">
                <a16:creationId xmlns:a16="http://schemas.microsoft.com/office/drawing/2014/main" id="{AB62A0CB-A09B-B180-B525-4FD274BA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15995" cy="324651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257FE028-D9FA-AD2A-FF76-48B8BB42587F}"/>
              </a:ext>
            </a:extLst>
          </p:cNvPr>
          <p:cNvSpPr txBox="1">
            <a:spLocks/>
          </p:cNvSpPr>
          <p:nvPr/>
        </p:nvSpPr>
        <p:spPr>
          <a:xfrm>
            <a:off x="276654" y="442453"/>
            <a:ext cx="8611313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Back-azimuth and apparent velocity by PMCC</a:t>
            </a:r>
            <a:endParaRPr lang="ja-JP" altLang="en-US" sz="2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02F54EA-4D7D-9AC8-4101-FABC756FAE1B}"/>
              </a:ext>
            </a:extLst>
          </p:cNvPr>
          <p:cNvSpPr/>
          <p:nvPr/>
        </p:nvSpPr>
        <p:spPr>
          <a:xfrm>
            <a:off x="560002" y="1028753"/>
            <a:ext cx="1744286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/>
              <a:t>Back azimuth</a:t>
            </a:r>
            <a:endParaRPr kumimoji="1" lang="ja-JP" altLang="en-US" sz="1600" b="1" i="1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DDAC500-CA8C-B128-5076-2F5E98C0E1DC}"/>
              </a:ext>
            </a:extLst>
          </p:cNvPr>
          <p:cNvSpPr/>
          <p:nvPr/>
        </p:nvSpPr>
        <p:spPr>
          <a:xfrm>
            <a:off x="560002" y="2069741"/>
            <a:ext cx="2256350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/>
              <a:t>Apparent velocity</a:t>
            </a:r>
            <a:endParaRPr kumimoji="1" lang="ja-JP" altLang="en-US" sz="1600" b="1" i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0A4075-C2C2-6A82-3CD3-63F744821952}"/>
              </a:ext>
            </a:extLst>
          </p:cNvPr>
          <p:cNvSpPr/>
          <p:nvPr/>
        </p:nvSpPr>
        <p:spPr>
          <a:xfrm>
            <a:off x="4115995" y="3780064"/>
            <a:ext cx="2474632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>
                <a:solidFill>
                  <a:srgbClr val="002060"/>
                </a:solidFill>
              </a:rPr>
              <a:t>Back azimuth and apparent velocity</a:t>
            </a:r>
            <a:endParaRPr kumimoji="1" lang="ja-JP" alt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8F4F9642-29A5-77AF-B39F-4541E1E3FA81}"/>
              </a:ext>
            </a:extLst>
          </p:cNvPr>
          <p:cNvSpPr/>
          <p:nvPr/>
        </p:nvSpPr>
        <p:spPr>
          <a:xfrm>
            <a:off x="415636" y="1416248"/>
            <a:ext cx="8079140" cy="549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04A0DAF-1594-0757-04C9-027454698103}"/>
              </a:ext>
            </a:extLst>
          </p:cNvPr>
          <p:cNvSpPr/>
          <p:nvPr/>
        </p:nvSpPr>
        <p:spPr>
          <a:xfrm>
            <a:off x="415636" y="2465783"/>
            <a:ext cx="8079140" cy="549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EE3392F-EDA8-720C-3AC9-28D3816FE056}"/>
              </a:ext>
            </a:extLst>
          </p:cNvPr>
          <p:cNvSpPr/>
          <p:nvPr/>
        </p:nvSpPr>
        <p:spPr>
          <a:xfrm>
            <a:off x="5697318" y="5863398"/>
            <a:ext cx="784326" cy="549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60AB724-6E10-1A74-6AC8-CA18C79E3BAB}"/>
              </a:ext>
            </a:extLst>
          </p:cNvPr>
          <p:cNvSpPr/>
          <p:nvPr/>
        </p:nvSpPr>
        <p:spPr>
          <a:xfrm>
            <a:off x="1181716" y="3196061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78C336-6F0E-2F9D-BEDB-9A78F8D86E54}"/>
              </a:ext>
            </a:extLst>
          </p:cNvPr>
          <p:cNvSpPr/>
          <p:nvPr/>
        </p:nvSpPr>
        <p:spPr>
          <a:xfrm>
            <a:off x="1219245" y="3097112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21:00:00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3AF04D3-C017-80F1-C713-DCD57962FE8D}"/>
              </a:ext>
            </a:extLst>
          </p:cNvPr>
          <p:cNvGrpSpPr/>
          <p:nvPr/>
        </p:nvGrpSpPr>
        <p:grpSpPr>
          <a:xfrm>
            <a:off x="127164" y="2174786"/>
            <a:ext cx="3564959" cy="4602510"/>
            <a:chOff x="276654" y="1981511"/>
            <a:chExt cx="3564959" cy="4602510"/>
          </a:xfrm>
        </p:grpSpPr>
        <p:pic>
          <p:nvPicPr>
            <p:cNvPr id="5" name="図 4" descr="夜に光っている月">
              <a:extLst>
                <a:ext uri="{FF2B5EF4-FFF2-40B4-BE49-F238E27FC236}">
                  <a16:creationId xmlns:a16="http://schemas.microsoft.com/office/drawing/2014/main" id="{694B268E-6179-E95B-DCF3-B8A9B24B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54" y="1981511"/>
              <a:ext cx="3511022" cy="460251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BD7CC5DD-210F-B1B0-0EF4-DEE2E9548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2629" y="2723639"/>
              <a:ext cx="192951" cy="32758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22A44B6-7DEA-10CE-C366-9460F78E2B09}"/>
                </a:ext>
              </a:extLst>
            </p:cNvPr>
            <p:cNvSpPr txBox="1"/>
            <p:nvPr/>
          </p:nvSpPr>
          <p:spPr>
            <a:xfrm>
              <a:off x="1743179" y="4340304"/>
              <a:ext cx="2098434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36000" tIns="0" rIns="0" bIns="0" rtlCol="0" anchor="ctr" anchorCtr="0">
              <a:spAutoFit/>
            </a:bodyPr>
            <a:lstStyle/>
            <a:p>
              <a:r>
                <a:rPr lang="en-US" altLang="ja-JP" sz="1400" kern="100" dirty="0">
                  <a:solidFill>
                    <a:srgbClr val="FF0000"/>
                  </a:solidFill>
                  <a:latin typeface="+mn-lt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Back-azimuth</a:t>
              </a:r>
              <a:r>
                <a:rPr lang="ja-JP" altLang="en-US" sz="1400" kern="100" dirty="0">
                  <a:solidFill>
                    <a:srgbClr val="FF0000"/>
                  </a:solidFill>
                  <a:latin typeface="+mn-lt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：</a:t>
              </a:r>
              <a:r>
                <a:rPr lang="en-US" altLang="ja-JP" sz="1400" b="1" kern="100" dirty="0">
                  <a:solidFill>
                    <a:srgbClr val="FF0000"/>
                  </a:solidFill>
                  <a:latin typeface="+mn-lt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181.6°</a:t>
              </a:r>
            </a:p>
            <a:p>
              <a:r>
                <a:rPr lang="en-US" altLang="ja-JP" sz="1400" kern="100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D</a:t>
              </a:r>
              <a:r>
                <a:rPr lang="en-US" altLang="ja-JP" sz="1400" kern="100" dirty="0">
                  <a:solidFill>
                    <a:srgbClr val="FF0000"/>
                  </a:solidFill>
                  <a:latin typeface="+mn-lt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istance: </a:t>
              </a:r>
              <a:r>
                <a:rPr lang="en-US" altLang="ja-JP" sz="1400" b="1" kern="100" dirty="0">
                  <a:solidFill>
                    <a:srgbClr val="FF0000"/>
                  </a:solidFill>
                  <a:latin typeface="+mn-lt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612km</a:t>
              </a: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1D11027-7A85-C8E6-1435-94B864B36E73}"/>
              </a:ext>
            </a:extLst>
          </p:cNvPr>
          <p:cNvSpPr/>
          <p:nvPr/>
        </p:nvSpPr>
        <p:spPr>
          <a:xfrm>
            <a:off x="7150608" y="3204203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4B6E3BC-D5E7-408A-7FDD-8223847ECCC8}"/>
              </a:ext>
            </a:extLst>
          </p:cNvPr>
          <p:cNvSpPr/>
          <p:nvPr/>
        </p:nvSpPr>
        <p:spPr>
          <a:xfrm>
            <a:off x="7150608" y="3096330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22:00:00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3F1357-7108-BA2B-7E2C-D6F44C9A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5" name="図 4" descr="グラフ">
            <a:extLst>
              <a:ext uri="{FF2B5EF4-FFF2-40B4-BE49-F238E27FC236}">
                <a16:creationId xmlns:a16="http://schemas.microsoft.com/office/drawing/2014/main" id="{41685A3C-9679-A4C0-EF23-077E6815E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306" b="44161"/>
          <a:stretch/>
        </p:blipFill>
        <p:spPr>
          <a:xfrm>
            <a:off x="404361" y="1536245"/>
            <a:ext cx="8442459" cy="2269254"/>
          </a:xfrm>
          <a:prstGeom prst="rect">
            <a:avLst/>
          </a:prstGeom>
        </p:spPr>
      </p:pic>
      <p:pic>
        <p:nvPicPr>
          <p:cNvPr id="6" name="図 5" descr="グラフ, 散布図&#10;&#10;自動的に生成された説明">
            <a:extLst>
              <a:ext uri="{FF2B5EF4-FFF2-40B4-BE49-F238E27FC236}">
                <a16:creationId xmlns:a16="http://schemas.microsoft.com/office/drawing/2014/main" id="{56BDA15D-F275-599A-E4CE-5E51B5C4B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b="9790"/>
          <a:stretch/>
        </p:blipFill>
        <p:spPr>
          <a:xfrm>
            <a:off x="297180" y="4042904"/>
            <a:ext cx="8379305" cy="1206452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F6664C3-F91B-9983-992D-7172C1A715B5}"/>
              </a:ext>
            </a:extLst>
          </p:cNvPr>
          <p:cNvCxnSpPr>
            <a:cxnSpLocks/>
          </p:cNvCxnSpPr>
          <p:nvPr/>
        </p:nvCxnSpPr>
        <p:spPr>
          <a:xfrm>
            <a:off x="1412427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C6582F5-4D25-11CD-407C-45F70006948C}"/>
              </a:ext>
            </a:extLst>
          </p:cNvPr>
          <p:cNvCxnSpPr>
            <a:cxnSpLocks/>
          </p:cNvCxnSpPr>
          <p:nvPr/>
        </p:nvCxnSpPr>
        <p:spPr>
          <a:xfrm>
            <a:off x="2445065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D0C894C-6F2C-0A18-F9D2-1F6B6B87DD0D}"/>
              </a:ext>
            </a:extLst>
          </p:cNvPr>
          <p:cNvCxnSpPr>
            <a:cxnSpLocks/>
          </p:cNvCxnSpPr>
          <p:nvPr/>
        </p:nvCxnSpPr>
        <p:spPr>
          <a:xfrm>
            <a:off x="3474486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F6CCC94-7FA7-9DE5-779A-4EA07D631D8B}"/>
              </a:ext>
            </a:extLst>
          </p:cNvPr>
          <p:cNvCxnSpPr>
            <a:cxnSpLocks/>
          </p:cNvCxnSpPr>
          <p:nvPr/>
        </p:nvCxnSpPr>
        <p:spPr>
          <a:xfrm>
            <a:off x="4508732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A0F2ED6-385B-E20A-9272-8353B02967E7}"/>
              </a:ext>
            </a:extLst>
          </p:cNvPr>
          <p:cNvCxnSpPr>
            <a:cxnSpLocks/>
          </p:cNvCxnSpPr>
          <p:nvPr/>
        </p:nvCxnSpPr>
        <p:spPr>
          <a:xfrm>
            <a:off x="5538153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481ED38-406B-36BC-C4E7-B4105A89A85E}"/>
              </a:ext>
            </a:extLst>
          </p:cNvPr>
          <p:cNvCxnSpPr>
            <a:cxnSpLocks/>
          </p:cNvCxnSpPr>
          <p:nvPr/>
        </p:nvCxnSpPr>
        <p:spPr>
          <a:xfrm>
            <a:off x="6567574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2B1D886-C3B6-529A-BA65-9EC53799ED3D}"/>
              </a:ext>
            </a:extLst>
          </p:cNvPr>
          <p:cNvCxnSpPr>
            <a:cxnSpLocks/>
          </p:cNvCxnSpPr>
          <p:nvPr/>
        </p:nvCxnSpPr>
        <p:spPr>
          <a:xfrm>
            <a:off x="7600747" y="1619267"/>
            <a:ext cx="0" cy="32844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CE06-D0EC-6AD5-EFDA-7B6E66E80E2C}"/>
              </a:ext>
            </a:extLst>
          </p:cNvPr>
          <p:cNvSpPr/>
          <p:nvPr/>
        </p:nvSpPr>
        <p:spPr>
          <a:xfrm>
            <a:off x="493448" y="3814341"/>
            <a:ext cx="6224800" cy="32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Waveform stacked (0.04 -0.5 Hz band-pass filter adapted)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256F43B-CFEF-02DA-37CD-2E4019821A10}"/>
              </a:ext>
            </a:extLst>
          </p:cNvPr>
          <p:cNvSpPr/>
          <p:nvPr/>
        </p:nvSpPr>
        <p:spPr>
          <a:xfrm>
            <a:off x="773864" y="4061326"/>
            <a:ext cx="6224800" cy="32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Direction: 181.6°, apparent velocity: 0.365 km/sec.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27338C9-B8ED-4658-A6CE-F60B7521FA9C}"/>
              </a:ext>
            </a:extLst>
          </p:cNvPr>
          <p:cNvSpPr/>
          <p:nvPr/>
        </p:nvSpPr>
        <p:spPr>
          <a:xfrm>
            <a:off x="2624748" y="5496536"/>
            <a:ext cx="5826809" cy="457200"/>
          </a:xfrm>
          <a:prstGeom prst="wedgeRoundRectCallout">
            <a:avLst>
              <a:gd name="adj1" fmla="val -29620"/>
              <a:gd name="adj2" fmla="val -1021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solidFill>
                  <a:schemeClr val="tx1"/>
                </a:solidFill>
              </a:rPr>
              <a:t>Intermittent activity is more clearly visible.</a:t>
            </a:r>
            <a:endParaRPr kumimoji="1" lang="ja-JP" alt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5B5474E-E52D-1EF7-76BC-CCCE3B966BC8}"/>
              </a:ext>
            </a:extLst>
          </p:cNvPr>
          <p:cNvSpPr/>
          <p:nvPr/>
        </p:nvSpPr>
        <p:spPr>
          <a:xfrm>
            <a:off x="627560" y="1298840"/>
            <a:ext cx="6224800" cy="32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Spectrogram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163C7C7-FA20-6A13-E8E8-59BC51219798}"/>
              </a:ext>
            </a:extLst>
          </p:cNvPr>
          <p:cNvSpPr txBox="1">
            <a:spLocks/>
          </p:cNvSpPr>
          <p:nvPr/>
        </p:nvSpPr>
        <p:spPr>
          <a:xfrm>
            <a:off x="429491" y="442453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Stacked waveform and its spectrogram</a:t>
            </a:r>
            <a:endParaRPr lang="ja-JP" altLang="en-US" sz="2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694A94-E3B1-F277-542C-A9057FA14D74}"/>
              </a:ext>
            </a:extLst>
          </p:cNvPr>
          <p:cNvSpPr/>
          <p:nvPr/>
        </p:nvSpPr>
        <p:spPr>
          <a:xfrm>
            <a:off x="969485" y="3720343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EAC0A0-8C05-50D0-22D7-4EB9C5D1281F}"/>
              </a:ext>
            </a:extLst>
          </p:cNvPr>
          <p:cNvSpPr/>
          <p:nvPr/>
        </p:nvSpPr>
        <p:spPr>
          <a:xfrm>
            <a:off x="1007014" y="3621394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21:00:00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A086204-0142-07F5-341C-363917634F6F}"/>
              </a:ext>
            </a:extLst>
          </p:cNvPr>
          <p:cNvSpPr/>
          <p:nvPr/>
        </p:nvSpPr>
        <p:spPr>
          <a:xfrm>
            <a:off x="7231814" y="3718586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3EFDEDC-7DE1-4ED8-2A6D-C09BD5B6F863}"/>
              </a:ext>
            </a:extLst>
          </p:cNvPr>
          <p:cNvSpPr/>
          <p:nvPr/>
        </p:nvSpPr>
        <p:spPr>
          <a:xfrm>
            <a:off x="7231814" y="3610713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22:00:00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C8209C-A2F1-B29D-BB5A-7AF36294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9" name="図 8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B494DDB2-AD48-4B01-64CC-530DAFD0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b="36168"/>
          <a:stretch/>
        </p:blipFill>
        <p:spPr>
          <a:xfrm>
            <a:off x="104130" y="1120590"/>
            <a:ext cx="8935739" cy="40535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486AA-4FBC-2D9C-811E-E4E1CE68D3EE}"/>
              </a:ext>
            </a:extLst>
          </p:cNvPr>
          <p:cNvSpPr txBox="1"/>
          <p:nvPr/>
        </p:nvSpPr>
        <p:spPr>
          <a:xfrm>
            <a:off x="3018318" y="5187924"/>
            <a:ext cx="4339527" cy="5035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FF0000"/>
                </a:solidFill>
                <a:latin typeface="+mj-lt"/>
              </a:rPr>
              <a:t>Traveling time when the signal reach the Earth’s surface</a:t>
            </a:r>
            <a:endParaRPr kumimoji="1" lang="ja-JP" alt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6BB459-529D-34C4-30BD-469F70D36099}"/>
              </a:ext>
            </a:extLst>
          </p:cNvPr>
          <p:cNvSpPr txBox="1"/>
          <p:nvPr/>
        </p:nvSpPr>
        <p:spPr>
          <a:xfrm>
            <a:off x="3857229" y="2228420"/>
            <a:ext cx="3654717" cy="28814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sz="1400" b="1" i="1" dirty="0">
                <a:solidFill>
                  <a:srgbClr val="002060"/>
                </a:solidFill>
                <a:latin typeface="+mn-lt"/>
              </a:rPr>
              <a:t>Refracting in the thermosphere</a:t>
            </a:r>
            <a:endParaRPr kumimoji="1" lang="ja-JP" altLang="en-US" sz="1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1DE1D89-6F83-C85C-FC8A-7FC402156D10}"/>
              </a:ext>
            </a:extLst>
          </p:cNvPr>
          <p:cNvSpPr/>
          <p:nvPr/>
        </p:nvSpPr>
        <p:spPr>
          <a:xfrm>
            <a:off x="7398843" y="5014385"/>
            <a:ext cx="418350" cy="159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CDA985-3480-9BDD-E306-5A7DD0EF8B50}"/>
              </a:ext>
            </a:extLst>
          </p:cNvPr>
          <p:cNvSpPr txBox="1"/>
          <p:nvPr/>
        </p:nvSpPr>
        <p:spPr>
          <a:xfrm>
            <a:off x="3583556" y="1245628"/>
            <a:ext cx="325145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Analyzed propagation path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07EAC4D-F667-228A-5597-169AB93A8377}"/>
              </a:ext>
            </a:extLst>
          </p:cNvPr>
          <p:cNvCxnSpPr>
            <a:cxnSpLocks/>
          </p:cNvCxnSpPr>
          <p:nvPr/>
        </p:nvCxnSpPr>
        <p:spPr bwMode="auto">
          <a:xfrm>
            <a:off x="2782134" y="1758057"/>
            <a:ext cx="147896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 Box 14">
            <a:extLst>
              <a:ext uri="{FF2B5EF4-FFF2-40B4-BE49-F238E27FC236}">
                <a16:creationId xmlns:a16="http://schemas.microsoft.com/office/drawing/2014/main" id="{E175C947-DD7E-ABE3-2988-57958E62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967" y="1650520"/>
            <a:ext cx="1828631" cy="2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400" dirty="0">
                <a:latin typeface="Calibri" panose="020F0502020204030204" pitchFamily="34" charset="0"/>
              </a:rPr>
              <a:t>Distance : 612km</a:t>
            </a:r>
            <a:endParaRPr lang="ja-JP" altLang="ja-JP" sz="1400" dirty="0">
              <a:latin typeface="Calibri" panose="020F050202020403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DD5BC51-81EB-8712-42F9-CC1BF608F9B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40533" y="1758057"/>
            <a:ext cx="125831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14">
            <a:extLst>
              <a:ext uri="{FF2B5EF4-FFF2-40B4-BE49-F238E27FC236}">
                <a16:creationId xmlns:a16="http://schemas.microsoft.com/office/drawing/2014/main" id="{422EFA52-B33D-CC42-A3FE-840C4FA9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4" y="4649864"/>
            <a:ext cx="2558543" cy="108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Estimated sound speed profile for ray tracing based on both  sonde data observed at Chichi-</a:t>
            </a:r>
            <a:r>
              <a:rPr lang="en-US" altLang="ja-JP" sz="1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jima</a:t>
            </a:r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and the standard atmospheric model (CIRA-86 ).</a:t>
            </a:r>
            <a:endParaRPr lang="ja-JP" altLang="ja-JP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68A7507-0247-B0D6-F455-8275B03B479E}"/>
              </a:ext>
            </a:extLst>
          </p:cNvPr>
          <p:cNvCxnSpPr>
            <a:cxnSpLocks/>
          </p:cNvCxnSpPr>
          <p:nvPr/>
        </p:nvCxnSpPr>
        <p:spPr bwMode="auto">
          <a:xfrm flipH="1">
            <a:off x="545407" y="3962283"/>
            <a:ext cx="264319" cy="6788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角丸四角形吹き出し 46">
            <a:extLst>
              <a:ext uri="{FF2B5EF4-FFF2-40B4-BE49-F238E27FC236}">
                <a16:creationId xmlns:a16="http://schemas.microsoft.com/office/drawing/2014/main" id="{C4021652-5537-71B7-614F-53813D69B0F5}"/>
              </a:ext>
            </a:extLst>
          </p:cNvPr>
          <p:cNvSpPr/>
          <p:nvPr/>
        </p:nvSpPr>
        <p:spPr>
          <a:xfrm>
            <a:off x="5812574" y="3749202"/>
            <a:ext cx="1699373" cy="196735"/>
          </a:xfrm>
          <a:prstGeom prst="wedgeRoundRectCallout">
            <a:avLst>
              <a:gd name="adj1" fmla="val 53333"/>
              <a:gd name="adj2" fmla="val 268827"/>
              <a:gd name="adj3" fmla="val 16667"/>
            </a:avLst>
          </a:prstGeom>
          <a:solidFill>
            <a:srgbClr val="FF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Travel time : 30 min</a:t>
            </a:r>
            <a:endParaRPr kumimoji="1" lang="ja-JP" alt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角丸四角形吹き出し 46">
            <a:extLst>
              <a:ext uri="{FF2B5EF4-FFF2-40B4-BE49-F238E27FC236}">
                <a16:creationId xmlns:a16="http://schemas.microsoft.com/office/drawing/2014/main" id="{90504FD5-812E-3D60-3F75-9EDF411A451B}"/>
              </a:ext>
            </a:extLst>
          </p:cNvPr>
          <p:cNvSpPr/>
          <p:nvPr/>
        </p:nvSpPr>
        <p:spPr>
          <a:xfrm>
            <a:off x="5812573" y="4461361"/>
            <a:ext cx="1699373" cy="196735"/>
          </a:xfrm>
          <a:prstGeom prst="wedgeRoundRectCallout">
            <a:avLst>
              <a:gd name="adj1" fmla="val 51702"/>
              <a:gd name="adj2" fmla="val 90424"/>
              <a:gd name="adj3" fmla="val 16667"/>
            </a:avLst>
          </a:prstGeom>
          <a:solidFill>
            <a:srgbClr val="FF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Travel time : 42 min</a:t>
            </a:r>
            <a:endParaRPr kumimoji="1" lang="ja-JP" alt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EACE7C8-4EC5-8AB5-077F-B4FBD6C84C6F}"/>
              </a:ext>
            </a:extLst>
          </p:cNvPr>
          <p:cNvSpPr txBox="1">
            <a:spLocks/>
          </p:cNvSpPr>
          <p:nvPr/>
        </p:nvSpPr>
        <p:spPr>
          <a:xfrm>
            <a:off x="429490" y="487091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Travel time estimated by ray tracing</a:t>
            </a:r>
            <a:endParaRPr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A00053-77ED-673E-9F72-53CF98A69F1B}"/>
              </a:ext>
            </a:extLst>
          </p:cNvPr>
          <p:cNvSpPr txBox="1"/>
          <p:nvPr/>
        </p:nvSpPr>
        <p:spPr>
          <a:xfrm>
            <a:off x="2903205" y="3241029"/>
            <a:ext cx="3654717" cy="28814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sz="1400" b="1" i="1" dirty="0">
                <a:solidFill>
                  <a:srgbClr val="002060"/>
                </a:solidFill>
                <a:latin typeface="+mn-lt"/>
              </a:rPr>
              <a:t>Traveling along the Earth’s surface</a:t>
            </a:r>
            <a:endParaRPr kumimoji="1" lang="ja-JP" altLang="en-US" sz="1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9ECD5E12-A39A-7750-3359-CE4C10EEAF50}"/>
              </a:ext>
            </a:extLst>
          </p:cNvPr>
          <p:cNvSpPr/>
          <p:nvPr/>
        </p:nvSpPr>
        <p:spPr>
          <a:xfrm>
            <a:off x="347471" y="5822929"/>
            <a:ext cx="8449056" cy="838077"/>
          </a:xfrm>
          <a:prstGeom prst="wedgeRoundRectCallout">
            <a:avLst>
              <a:gd name="adj1" fmla="val -11114"/>
              <a:gd name="adj2" fmla="val -498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                             Travel time      apparent velocity through th</a:t>
            </a:r>
            <a:r>
              <a:rPr lang="en-US" altLang="ja-JP" sz="1800" i="1" dirty="0">
                <a:solidFill>
                  <a:schemeClr val="tx1"/>
                </a:solidFill>
              </a:rPr>
              <a:t>e I30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Thermosphere            42 min.             0.38 – 0.40 km/sec.</a:t>
            </a:r>
          </a:p>
          <a:p>
            <a:r>
              <a:rPr lang="en-US" altLang="ja-JP" sz="1800" i="1" dirty="0">
                <a:solidFill>
                  <a:schemeClr val="tx1"/>
                </a:solidFill>
              </a:rPr>
              <a:t>Along the surface        30 min.             0.34 – 0.35 km/sec.</a:t>
            </a:r>
            <a:endParaRPr kumimoji="1" lang="ja-JP" alt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22A003-4F1D-3B88-842A-3D6E27D8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14</a:t>
            </a:fld>
            <a:endParaRPr lang="en-US" altLang="ja-JP"/>
          </a:p>
        </p:txBody>
      </p:sp>
      <p:pic>
        <p:nvPicPr>
          <p:cNvPr id="23" name="図 22" descr="グラフ, 散布図&#10;&#10;自動的に生成された説明">
            <a:extLst>
              <a:ext uri="{FF2B5EF4-FFF2-40B4-BE49-F238E27FC236}">
                <a16:creationId xmlns:a16="http://schemas.microsoft.com/office/drawing/2014/main" id="{23FDCE46-3ACA-79F3-FF8A-0F5B78926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b="6086"/>
          <a:stretch/>
        </p:blipFill>
        <p:spPr>
          <a:xfrm>
            <a:off x="201698" y="2468881"/>
            <a:ext cx="8740604" cy="131014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B0306C4-7D09-672D-7250-9F2A59D46437}"/>
              </a:ext>
            </a:extLst>
          </p:cNvPr>
          <p:cNvSpPr txBox="1"/>
          <p:nvPr/>
        </p:nvSpPr>
        <p:spPr>
          <a:xfrm>
            <a:off x="900660" y="2233726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③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C82BEF5-DD12-030A-5BC5-1E142F59447B}"/>
              </a:ext>
            </a:extLst>
          </p:cNvPr>
          <p:cNvSpPr txBox="1"/>
          <p:nvPr/>
        </p:nvSpPr>
        <p:spPr>
          <a:xfrm>
            <a:off x="3116381" y="2233726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3D6760-DC83-93B8-6BB8-6622CC992C4E}"/>
              </a:ext>
            </a:extLst>
          </p:cNvPr>
          <p:cNvSpPr txBox="1"/>
          <p:nvPr/>
        </p:nvSpPr>
        <p:spPr>
          <a:xfrm>
            <a:off x="4959803" y="2233726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⑦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8DEAA0-D6AC-8FF8-CCEF-C81A61155CEC}"/>
              </a:ext>
            </a:extLst>
          </p:cNvPr>
          <p:cNvSpPr txBox="1"/>
          <p:nvPr/>
        </p:nvSpPr>
        <p:spPr>
          <a:xfrm>
            <a:off x="5425513" y="2241070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⑧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112F507-EA2D-E89A-CDB4-30CD56BA3A7A}"/>
              </a:ext>
            </a:extLst>
          </p:cNvPr>
          <p:cNvSpPr txBox="1"/>
          <p:nvPr/>
        </p:nvSpPr>
        <p:spPr>
          <a:xfrm>
            <a:off x="5898537" y="2237277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ACE75DF-13F9-DAE2-EE5E-C5B273B1B07F}"/>
              </a:ext>
            </a:extLst>
          </p:cNvPr>
          <p:cNvSpPr txBox="1"/>
          <p:nvPr/>
        </p:nvSpPr>
        <p:spPr>
          <a:xfrm>
            <a:off x="6356933" y="2241070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⑩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B455A8-CCD8-7BDF-063A-DD49692737C3}"/>
              </a:ext>
            </a:extLst>
          </p:cNvPr>
          <p:cNvSpPr txBox="1"/>
          <p:nvPr/>
        </p:nvSpPr>
        <p:spPr>
          <a:xfrm>
            <a:off x="6819767" y="2233726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⑪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DF65786-2E3A-06E8-FF8A-63976BBBD9DE}"/>
              </a:ext>
            </a:extLst>
          </p:cNvPr>
          <p:cNvSpPr txBox="1"/>
          <p:nvPr/>
        </p:nvSpPr>
        <p:spPr>
          <a:xfrm>
            <a:off x="7274981" y="2236121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⑫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C252727-348D-CF35-F2BA-0F86A0A59AEF}"/>
              </a:ext>
            </a:extLst>
          </p:cNvPr>
          <p:cNvSpPr txBox="1"/>
          <p:nvPr/>
        </p:nvSpPr>
        <p:spPr>
          <a:xfrm>
            <a:off x="7717435" y="2238541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⑬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ECA562C-E809-B6E6-E4BC-7290E5AABB02}"/>
              </a:ext>
            </a:extLst>
          </p:cNvPr>
          <p:cNvSpPr txBox="1"/>
          <p:nvPr/>
        </p:nvSpPr>
        <p:spPr>
          <a:xfrm>
            <a:off x="8163433" y="2223497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⑭</a:t>
            </a:r>
          </a:p>
        </p:txBody>
      </p:sp>
      <p:sp>
        <p:nvSpPr>
          <p:cNvPr id="61" name="タイトル 1">
            <a:extLst>
              <a:ext uri="{FF2B5EF4-FFF2-40B4-BE49-F238E27FC236}">
                <a16:creationId xmlns:a16="http://schemas.microsoft.com/office/drawing/2014/main" id="{D4D6812E-AE59-1980-4C46-0F425A6389DE}"/>
              </a:ext>
            </a:extLst>
          </p:cNvPr>
          <p:cNvSpPr txBox="1">
            <a:spLocks/>
          </p:cNvSpPr>
          <p:nvPr/>
        </p:nvSpPr>
        <p:spPr>
          <a:xfrm>
            <a:off x="429490" y="487091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Arrival time of signals</a:t>
            </a:r>
            <a:endParaRPr lang="ja-JP" altLang="en-US" sz="2800" dirty="0"/>
          </a:p>
        </p:txBody>
      </p:sp>
      <p:sp>
        <p:nvSpPr>
          <p:cNvPr id="62" name="二等辺三角形 61">
            <a:extLst>
              <a:ext uri="{FF2B5EF4-FFF2-40B4-BE49-F238E27FC236}">
                <a16:creationId xmlns:a16="http://schemas.microsoft.com/office/drawing/2014/main" id="{FF9B713A-D536-FF5F-084E-EDFEC3BA267F}"/>
              </a:ext>
            </a:extLst>
          </p:cNvPr>
          <p:cNvSpPr/>
          <p:nvPr/>
        </p:nvSpPr>
        <p:spPr>
          <a:xfrm flipV="1">
            <a:off x="948397" y="2607372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B836BF8C-CCE3-5209-15DD-0CE29520F61F}"/>
              </a:ext>
            </a:extLst>
          </p:cNvPr>
          <p:cNvSpPr/>
          <p:nvPr/>
        </p:nvSpPr>
        <p:spPr>
          <a:xfrm>
            <a:off x="737031" y="3747706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>
            <a:extLst>
              <a:ext uri="{FF2B5EF4-FFF2-40B4-BE49-F238E27FC236}">
                <a16:creationId xmlns:a16="http://schemas.microsoft.com/office/drawing/2014/main" id="{0FCA8DA7-8458-3E25-11B7-5B63024F058F}"/>
              </a:ext>
            </a:extLst>
          </p:cNvPr>
          <p:cNvSpPr/>
          <p:nvPr/>
        </p:nvSpPr>
        <p:spPr>
          <a:xfrm flipV="1">
            <a:off x="2109477" y="2616465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二等辺三角形 64">
            <a:extLst>
              <a:ext uri="{FF2B5EF4-FFF2-40B4-BE49-F238E27FC236}">
                <a16:creationId xmlns:a16="http://schemas.microsoft.com/office/drawing/2014/main" id="{965B21F9-E9DE-8B19-73E0-05A72D07778D}"/>
              </a:ext>
            </a:extLst>
          </p:cNvPr>
          <p:cNvSpPr/>
          <p:nvPr/>
        </p:nvSpPr>
        <p:spPr>
          <a:xfrm flipV="1">
            <a:off x="3168450" y="2609733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二等辺三角形 65">
            <a:extLst>
              <a:ext uri="{FF2B5EF4-FFF2-40B4-BE49-F238E27FC236}">
                <a16:creationId xmlns:a16="http://schemas.microsoft.com/office/drawing/2014/main" id="{258A40CC-ECAE-4416-8DC2-85D9B4328124}"/>
              </a:ext>
            </a:extLst>
          </p:cNvPr>
          <p:cNvSpPr/>
          <p:nvPr/>
        </p:nvSpPr>
        <p:spPr>
          <a:xfrm flipV="1">
            <a:off x="4011197" y="2609733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>
            <a:extLst>
              <a:ext uri="{FF2B5EF4-FFF2-40B4-BE49-F238E27FC236}">
                <a16:creationId xmlns:a16="http://schemas.microsoft.com/office/drawing/2014/main" id="{012963A0-1BCB-63C8-AF95-A845EFD3DB8B}"/>
              </a:ext>
            </a:extLst>
          </p:cNvPr>
          <p:cNvSpPr/>
          <p:nvPr/>
        </p:nvSpPr>
        <p:spPr>
          <a:xfrm flipV="1">
            <a:off x="5000077" y="2607372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>
            <a:extLst>
              <a:ext uri="{FF2B5EF4-FFF2-40B4-BE49-F238E27FC236}">
                <a16:creationId xmlns:a16="http://schemas.microsoft.com/office/drawing/2014/main" id="{DB70E053-31B4-62CD-DADD-9429A7C24823}"/>
              </a:ext>
            </a:extLst>
          </p:cNvPr>
          <p:cNvSpPr/>
          <p:nvPr/>
        </p:nvSpPr>
        <p:spPr>
          <a:xfrm flipV="1">
            <a:off x="5478305" y="2607372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二等辺三角形 68">
            <a:extLst>
              <a:ext uri="{FF2B5EF4-FFF2-40B4-BE49-F238E27FC236}">
                <a16:creationId xmlns:a16="http://schemas.microsoft.com/office/drawing/2014/main" id="{E781052C-A028-25A5-C8E3-0B622D4A02C0}"/>
              </a:ext>
            </a:extLst>
          </p:cNvPr>
          <p:cNvSpPr/>
          <p:nvPr/>
        </p:nvSpPr>
        <p:spPr>
          <a:xfrm flipV="1">
            <a:off x="5955317" y="2615386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二等辺三角形 69">
            <a:extLst>
              <a:ext uri="{FF2B5EF4-FFF2-40B4-BE49-F238E27FC236}">
                <a16:creationId xmlns:a16="http://schemas.microsoft.com/office/drawing/2014/main" id="{E60D8A9E-ED76-17B1-B63C-BD0E170CB050}"/>
              </a:ext>
            </a:extLst>
          </p:cNvPr>
          <p:cNvSpPr/>
          <p:nvPr/>
        </p:nvSpPr>
        <p:spPr>
          <a:xfrm flipV="1">
            <a:off x="6400614" y="2615386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>
            <a:extLst>
              <a:ext uri="{FF2B5EF4-FFF2-40B4-BE49-F238E27FC236}">
                <a16:creationId xmlns:a16="http://schemas.microsoft.com/office/drawing/2014/main" id="{1837285E-F332-01AF-738A-09F6CB997CC0}"/>
              </a:ext>
            </a:extLst>
          </p:cNvPr>
          <p:cNvSpPr/>
          <p:nvPr/>
        </p:nvSpPr>
        <p:spPr>
          <a:xfrm flipV="1">
            <a:off x="6888722" y="2628501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>
            <a:extLst>
              <a:ext uri="{FF2B5EF4-FFF2-40B4-BE49-F238E27FC236}">
                <a16:creationId xmlns:a16="http://schemas.microsoft.com/office/drawing/2014/main" id="{14E9E2DF-2BBC-FFBD-44E1-055DBC33EBAD}"/>
              </a:ext>
            </a:extLst>
          </p:cNvPr>
          <p:cNvSpPr/>
          <p:nvPr/>
        </p:nvSpPr>
        <p:spPr>
          <a:xfrm flipV="1">
            <a:off x="7350131" y="2567609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二等辺三角形 72">
            <a:extLst>
              <a:ext uri="{FF2B5EF4-FFF2-40B4-BE49-F238E27FC236}">
                <a16:creationId xmlns:a16="http://schemas.microsoft.com/office/drawing/2014/main" id="{352F3674-8E21-103F-3164-60AF3A1AE51F}"/>
              </a:ext>
            </a:extLst>
          </p:cNvPr>
          <p:cNvSpPr/>
          <p:nvPr/>
        </p:nvSpPr>
        <p:spPr>
          <a:xfrm flipV="1">
            <a:off x="7765173" y="2576354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二等辺三角形 73">
            <a:extLst>
              <a:ext uri="{FF2B5EF4-FFF2-40B4-BE49-F238E27FC236}">
                <a16:creationId xmlns:a16="http://schemas.microsoft.com/office/drawing/2014/main" id="{9C7C5463-D8D9-5CB9-0484-689D6915BE86}"/>
              </a:ext>
            </a:extLst>
          </p:cNvPr>
          <p:cNvSpPr/>
          <p:nvPr/>
        </p:nvSpPr>
        <p:spPr>
          <a:xfrm flipV="1">
            <a:off x="8214889" y="2581179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3D472D3-712D-DAE0-28DD-FBF75959AADE}"/>
              </a:ext>
            </a:extLst>
          </p:cNvPr>
          <p:cNvSpPr txBox="1"/>
          <p:nvPr/>
        </p:nvSpPr>
        <p:spPr>
          <a:xfrm>
            <a:off x="3951748" y="2221282"/>
            <a:ext cx="241607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200" dirty="0"/>
              <a:t>⑥</a:t>
            </a:r>
            <a:endParaRPr kumimoji="1" lang="ja-JP" altLang="en-US" sz="12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390FF74-F274-D255-D242-453FFB2621B5}"/>
              </a:ext>
            </a:extLst>
          </p:cNvPr>
          <p:cNvSpPr txBox="1"/>
          <p:nvPr/>
        </p:nvSpPr>
        <p:spPr>
          <a:xfrm>
            <a:off x="2074117" y="2233726"/>
            <a:ext cx="241607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④</a:t>
            </a:r>
          </a:p>
        </p:txBody>
      </p:sp>
      <p:sp>
        <p:nvSpPr>
          <p:cNvPr id="78" name="二等辺三角形 77">
            <a:extLst>
              <a:ext uri="{FF2B5EF4-FFF2-40B4-BE49-F238E27FC236}">
                <a16:creationId xmlns:a16="http://schemas.microsoft.com/office/drawing/2014/main" id="{3C83E129-F320-5547-16B8-8937D9D03859}"/>
              </a:ext>
            </a:extLst>
          </p:cNvPr>
          <p:cNvSpPr/>
          <p:nvPr/>
        </p:nvSpPr>
        <p:spPr>
          <a:xfrm>
            <a:off x="2631665" y="3748165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二等辺三角形 78">
            <a:extLst>
              <a:ext uri="{FF2B5EF4-FFF2-40B4-BE49-F238E27FC236}">
                <a16:creationId xmlns:a16="http://schemas.microsoft.com/office/drawing/2014/main" id="{FDD71B7F-691E-44C9-D4AA-D3D961E091F6}"/>
              </a:ext>
            </a:extLst>
          </p:cNvPr>
          <p:cNvSpPr/>
          <p:nvPr/>
        </p:nvSpPr>
        <p:spPr>
          <a:xfrm>
            <a:off x="3534282" y="3749404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>
            <a:extLst>
              <a:ext uri="{FF2B5EF4-FFF2-40B4-BE49-F238E27FC236}">
                <a16:creationId xmlns:a16="http://schemas.microsoft.com/office/drawing/2014/main" id="{F16582C3-6E7D-A32B-37B5-E9A2EE286F11}"/>
              </a:ext>
            </a:extLst>
          </p:cNvPr>
          <p:cNvSpPr/>
          <p:nvPr/>
        </p:nvSpPr>
        <p:spPr>
          <a:xfrm>
            <a:off x="4095387" y="3737442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二等辺三角形 80">
            <a:extLst>
              <a:ext uri="{FF2B5EF4-FFF2-40B4-BE49-F238E27FC236}">
                <a16:creationId xmlns:a16="http://schemas.microsoft.com/office/drawing/2014/main" id="{3A4E8BA3-83EF-11A5-D406-6F354D61CAA4}"/>
              </a:ext>
            </a:extLst>
          </p:cNvPr>
          <p:cNvSpPr/>
          <p:nvPr/>
        </p:nvSpPr>
        <p:spPr>
          <a:xfrm>
            <a:off x="4525554" y="3754058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二等辺三角形 81">
            <a:extLst>
              <a:ext uri="{FF2B5EF4-FFF2-40B4-BE49-F238E27FC236}">
                <a16:creationId xmlns:a16="http://schemas.microsoft.com/office/drawing/2014/main" id="{1E4EE648-CC4E-C77E-5821-30357ABDDA01}"/>
              </a:ext>
            </a:extLst>
          </p:cNvPr>
          <p:cNvSpPr/>
          <p:nvPr/>
        </p:nvSpPr>
        <p:spPr>
          <a:xfrm>
            <a:off x="5053515" y="3737442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二等辺三角形 82">
            <a:extLst>
              <a:ext uri="{FF2B5EF4-FFF2-40B4-BE49-F238E27FC236}">
                <a16:creationId xmlns:a16="http://schemas.microsoft.com/office/drawing/2014/main" id="{78A85D21-8A8A-1298-83C8-E9C98C074EA0}"/>
              </a:ext>
            </a:extLst>
          </p:cNvPr>
          <p:cNvSpPr/>
          <p:nvPr/>
        </p:nvSpPr>
        <p:spPr>
          <a:xfrm>
            <a:off x="5443760" y="3744463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AB7AEB51-0506-3196-EDB4-0B89EE7579F0}"/>
              </a:ext>
            </a:extLst>
          </p:cNvPr>
          <p:cNvSpPr/>
          <p:nvPr/>
        </p:nvSpPr>
        <p:spPr>
          <a:xfrm>
            <a:off x="5911253" y="3744463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二等辺三角形 84">
            <a:extLst>
              <a:ext uri="{FF2B5EF4-FFF2-40B4-BE49-F238E27FC236}">
                <a16:creationId xmlns:a16="http://schemas.microsoft.com/office/drawing/2014/main" id="{216EC2FF-017A-8665-216B-A183BB08E15D}"/>
              </a:ext>
            </a:extLst>
          </p:cNvPr>
          <p:cNvSpPr/>
          <p:nvPr/>
        </p:nvSpPr>
        <p:spPr>
          <a:xfrm>
            <a:off x="6331604" y="3744463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F9696062-7227-7CD9-8D8B-C1BC0C4063A8}"/>
              </a:ext>
            </a:extLst>
          </p:cNvPr>
          <p:cNvSpPr/>
          <p:nvPr/>
        </p:nvSpPr>
        <p:spPr>
          <a:xfrm>
            <a:off x="6767526" y="3752297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C1CF583-B45D-0EEA-9EC5-0F4597200925}"/>
              </a:ext>
            </a:extLst>
          </p:cNvPr>
          <p:cNvSpPr txBox="1"/>
          <p:nvPr/>
        </p:nvSpPr>
        <p:spPr>
          <a:xfrm>
            <a:off x="1627881" y="3939848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⑤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78AD70F-499D-CF28-8885-8FFCB5E6378D}"/>
              </a:ext>
            </a:extLst>
          </p:cNvPr>
          <p:cNvSpPr txBox="1"/>
          <p:nvPr/>
        </p:nvSpPr>
        <p:spPr>
          <a:xfrm>
            <a:off x="3486544" y="3973063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⑦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7C94D7E-DDCC-563B-5259-2B7F8A252CEF}"/>
              </a:ext>
            </a:extLst>
          </p:cNvPr>
          <p:cNvSpPr txBox="1"/>
          <p:nvPr/>
        </p:nvSpPr>
        <p:spPr>
          <a:xfrm>
            <a:off x="4047649" y="3955146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⑧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3911DC9-417E-D157-24B4-CB519175DB19}"/>
              </a:ext>
            </a:extLst>
          </p:cNvPr>
          <p:cNvSpPr txBox="1"/>
          <p:nvPr/>
        </p:nvSpPr>
        <p:spPr>
          <a:xfrm>
            <a:off x="4473817" y="3963475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⑨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C7E5E24-C32D-8166-7B3E-C15052A52414}"/>
              </a:ext>
            </a:extLst>
          </p:cNvPr>
          <p:cNvSpPr txBox="1"/>
          <p:nvPr/>
        </p:nvSpPr>
        <p:spPr>
          <a:xfrm>
            <a:off x="5001222" y="3955146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⑩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C1081F1-A51D-1AC3-013D-0529FD159031}"/>
              </a:ext>
            </a:extLst>
          </p:cNvPr>
          <p:cNvSpPr txBox="1"/>
          <p:nvPr/>
        </p:nvSpPr>
        <p:spPr>
          <a:xfrm>
            <a:off x="5395427" y="3958618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⑪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676434D-F4A0-7CF7-0C1A-8E74F42DE8E5}"/>
              </a:ext>
            </a:extLst>
          </p:cNvPr>
          <p:cNvSpPr txBox="1"/>
          <p:nvPr/>
        </p:nvSpPr>
        <p:spPr>
          <a:xfrm>
            <a:off x="5864111" y="3963475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⑫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5883DB8-DD3F-2A61-99F7-9D46A3D4C07F}"/>
              </a:ext>
            </a:extLst>
          </p:cNvPr>
          <p:cNvSpPr txBox="1"/>
          <p:nvPr/>
        </p:nvSpPr>
        <p:spPr>
          <a:xfrm>
            <a:off x="6279810" y="3963475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⑬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2013B32-A765-47B2-9CBE-0829E4A98CC5}"/>
              </a:ext>
            </a:extLst>
          </p:cNvPr>
          <p:cNvSpPr txBox="1"/>
          <p:nvPr/>
        </p:nvSpPr>
        <p:spPr>
          <a:xfrm>
            <a:off x="6732275" y="3973063"/>
            <a:ext cx="241607" cy="18134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⑭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01595D6-BAF4-313B-0D91-4ABD3C17FC7D}"/>
              </a:ext>
            </a:extLst>
          </p:cNvPr>
          <p:cNvSpPr txBox="1"/>
          <p:nvPr/>
        </p:nvSpPr>
        <p:spPr>
          <a:xfrm>
            <a:off x="2594219" y="3955146"/>
            <a:ext cx="241607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200" dirty="0"/>
              <a:t>⑥</a:t>
            </a:r>
            <a:endParaRPr kumimoji="1" lang="ja-JP" altLang="en-US" sz="1200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1A4427E2-A77C-B5AC-44C4-AF96A00DF237}"/>
              </a:ext>
            </a:extLst>
          </p:cNvPr>
          <p:cNvSpPr txBox="1"/>
          <p:nvPr/>
        </p:nvSpPr>
        <p:spPr>
          <a:xfrm>
            <a:off x="693278" y="3953187"/>
            <a:ext cx="241607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200" dirty="0"/>
              <a:t>④</a:t>
            </a:r>
          </a:p>
        </p:txBody>
      </p:sp>
      <p:sp>
        <p:nvSpPr>
          <p:cNvPr id="99" name="二等辺三角形 98">
            <a:extLst>
              <a:ext uri="{FF2B5EF4-FFF2-40B4-BE49-F238E27FC236}">
                <a16:creationId xmlns:a16="http://schemas.microsoft.com/office/drawing/2014/main" id="{454E4156-B565-009E-BEAE-E79DCB653C79}"/>
              </a:ext>
            </a:extLst>
          </p:cNvPr>
          <p:cNvSpPr/>
          <p:nvPr/>
        </p:nvSpPr>
        <p:spPr>
          <a:xfrm flipV="1">
            <a:off x="661218" y="1335720"/>
            <a:ext cx="146132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二等辺三角形 99">
            <a:extLst>
              <a:ext uri="{FF2B5EF4-FFF2-40B4-BE49-F238E27FC236}">
                <a16:creationId xmlns:a16="http://schemas.microsoft.com/office/drawing/2014/main" id="{BF887031-86D4-5C0B-7DA0-FFBE33614833}"/>
              </a:ext>
            </a:extLst>
          </p:cNvPr>
          <p:cNvSpPr/>
          <p:nvPr/>
        </p:nvSpPr>
        <p:spPr>
          <a:xfrm>
            <a:off x="661218" y="1710010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吹き出し: 角を丸めた四角形 100">
            <a:extLst>
              <a:ext uri="{FF2B5EF4-FFF2-40B4-BE49-F238E27FC236}">
                <a16:creationId xmlns:a16="http://schemas.microsoft.com/office/drawing/2014/main" id="{119FEF0C-3E11-8CA7-6B83-F513B3F23B8E}"/>
              </a:ext>
            </a:extLst>
          </p:cNvPr>
          <p:cNvSpPr/>
          <p:nvPr/>
        </p:nvSpPr>
        <p:spPr>
          <a:xfrm>
            <a:off x="301026" y="4842444"/>
            <a:ext cx="8449056" cy="957992"/>
          </a:xfrm>
          <a:prstGeom prst="wedgeRoundRectCallout">
            <a:avLst>
              <a:gd name="adj1" fmla="val -18220"/>
              <a:gd name="adj2" fmla="val -1049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Arrival time of each signal might be coincide with the arrival time of each signal of the event estimated on its </a:t>
            </a:r>
            <a:r>
              <a:rPr lang="en-US" altLang="ja-JP" sz="1800" i="1" dirty="0">
                <a:solidFill>
                  <a:schemeClr val="tx1"/>
                </a:solidFill>
              </a:rPr>
              <a:t>path propagating through the thermosphere.</a:t>
            </a:r>
            <a:endParaRPr kumimoji="1" lang="ja-JP" altLang="en-US" sz="1800" i="1" dirty="0">
              <a:solidFill>
                <a:schemeClr val="tx1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F8EC453-F998-7C89-7AA3-9EE28EF0B52C}"/>
              </a:ext>
            </a:extLst>
          </p:cNvPr>
          <p:cNvSpPr/>
          <p:nvPr/>
        </p:nvSpPr>
        <p:spPr>
          <a:xfrm>
            <a:off x="807350" y="1275607"/>
            <a:ext cx="8134952" cy="247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Arrival time propagating through the thermosphere = origine time + 42 min.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CC3670-EBEF-C54B-E372-B1BE134DD05A}"/>
              </a:ext>
            </a:extLst>
          </p:cNvPr>
          <p:cNvSpPr/>
          <p:nvPr/>
        </p:nvSpPr>
        <p:spPr>
          <a:xfrm>
            <a:off x="793005" y="1741897"/>
            <a:ext cx="8134952" cy="247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Arrival time propagating along the earth’s surface   = origine time + 30 min.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67E1A67-2369-51D7-B2E4-56AAAA311581}"/>
              </a:ext>
            </a:extLst>
          </p:cNvPr>
          <p:cNvSpPr/>
          <p:nvPr/>
        </p:nvSpPr>
        <p:spPr>
          <a:xfrm>
            <a:off x="295207" y="5851720"/>
            <a:ext cx="8449056" cy="957992"/>
          </a:xfrm>
          <a:prstGeom prst="wedgeRoundRectCallout">
            <a:avLst>
              <a:gd name="adj1" fmla="val -18876"/>
              <a:gd name="adj2" fmla="val -480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i="1" dirty="0">
                <a:solidFill>
                  <a:schemeClr val="tx1"/>
                </a:solidFill>
              </a:rPr>
              <a:t>Of course, there is a possibility that the observed waveform contains signals from two paths.</a:t>
            </a:r>
            <a:endParaRPr kumimoji="1" lang="ja-JP" altLang="en-US" sz="1800" i="1" dirty="0">
              <a:solidFill>
                <a:schemeClr val="tx1"/>
              </a:solidFill>
            </a:endParaRP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61EDC0B0-F903-5DF3-4D74-D2AEA420F2B2}"/>
              </a:ext>
            </a:extLst>
          </p:cNvPr>
          <p:cNvSpPr/>
          <p:nvPr/>
        </p:nvSpPr>
        <p:spPr>
          <a:xfrm>
            <a:off x="429490" y="1200727"/>
            <a:ext cx="8498467" cy="876993"/>
          </a:xfrm>
          <a:prstGeom prst="bracketPair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8D8A7D-39BD-5434-F361-52797FAC9B34}"/>
              </a:ext>
            </a:extLst>
          </p:cNvPr>
          <p:cNvSpPr/>
          <p:nvPr/>
        </p:nvSpPr>
        <p:spPr>
          <a:xfrm>
            <a:off x="940826" y="3726815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3B4940-8A42-3CC9-C50C-CAB0685203C7}"/>
              </a:ext>
            </a:extLst>
          </p:cNvPr>
          <p:cNvSpPr/>
          <p:nvPr/>
        </p:nvSpPr>
        <p:spPr>
          <a:xfrm>
            <a:off x="978355" y="3627866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21:00:00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FBF65A-8891-6946-2828-0D6915E1D31E}"/>
              </a:ext>
            </a:extLst>
          </p:cNvPr>
          <p:cNvSpPr/>
          <p:nvPr/>
        </p:nvSpPr>
        <p:spPr>
          <a:xfrm>
            <a:off x="7460876" y="3722331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F929B4-2DF0-0D83-3F2B-77C1E0B22449}"/>
              </a:ext>
            </a:extLst>
          </p:cNvPr>
          <p:cNvSpPr/>
          <p:nvPr/>
        </p:nvSpPr>
        <p:spPr>
          <a:xfrm>
            <a:off x="7432825" y="3627865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22:00:00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7" name="二等辺三角形 76">
            <a:extLst>
              <a:ext uri="{FF2B5EF4-FFF2-40B4-BE49-F238E27FC236}">
                <a16:creationId xmlns:a16="http://schemas.microsoft.com/office/drawing/2014/main" id="{F15FBC0F-2EEF-021D-CEAC-053260191C9F}"/>
              </a:ext>
            </a:extLst>
          </p:cNvPr>
          <p:cNvSpPr/>
          <p:nvPr/>
        </p:nvSpPr>
        <p:spPr>
          <a:xfrm>
            <a:off x="1683124" y="3737442"/>
            <a:ext cx="146132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0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1" grpId="0" animBg="1"/>
      <p:bldP spid="4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B50FE6-7C63-B006-8CCC-CF8B571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3" name="図 2" descr="グラフィカル ユーザー インターフェイス">
            <a:extLst>
              <a:ext uri="{FF2B5EF4-FFF2-40B4-BE49-F238E27FC236}">
                <a16:creationId xmlns:a16="http://schemas.microsoft.com/office/drawing/2014/main" id="{82E51678-A7AB-9BE2-A6CE-4F80B7C1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4" y="1056991"/>
            <a:ext cx="8744626" cy="2235591"/>
          </a:xfrm>
          <a:prstGeom prst="rect">
            <a:avLst/>
          </a:prstGeom>
        </p:spPr>
      </p:pic>
      <p:pic>
        <p:nvPicPr>
          <p:cNvPr id="4" name="図 3" descr="グラフ, レーダー チャート">
            <a:extLst>
              <a:ext uri="{FF2B5EF4-FFF2-40B4-BE49-F238E27FC236}">
                <a16:creationId xmlns:a16="http://schemas.microsoft.com/office/drawing/2014/main" id="{AB62A0CB-A09B-B180-B525-4FD274BA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15995" cy="324651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257FE028-D9FA-AD2A-FF76-48B8BB42587F}"/>
              </a:ext>
            </a:extLst>
          </p:cNvPr>
          <p:cNvSpPr txBox="1">
            <a:spLocks/>
          </p:cNvSpPr>
          <p:nvPr/>
        </p:nvSpPr>
        <p:spPr>
          <a:xfrm>
            <a:off x="276654" y="442453"/>
            <a:ext cx="8611313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Comparison the apparent velocity</a:t>
            </a:r>
            <a:endParaRPr lang="ja-JP" altLang="en-US" sz="2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02F54EA-4D7D-9AC8-4101-FABC756FAE1B}"/>
              </a:ext>
            </a:extLst>
          </p:cNvPr>
          <p:cNvSpPr/>
          <p:nvPr/>
        </p:nvSpPr>
        <p:spPr>
          <a:xfrm>
            <a:off x="560002" y="1028753"/>
            <a:ext cx="1744286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/>
              <a:t>Back azimuth</a:t>
            </a:r>
            <a:endParaRPr kumimoji="1" lang="ja-JP" altLang="en-US" sz="1600" b="1" i="1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DDAC500-CA8C-B128-5076-2F5E98C0E1DC}"/>
              </a:ext>
            </a:extLst>
          </p:cNvPr>
          <p:cNvSpPr/>
          <p:nvPr/>
        </p:nvSpPr>
        <p:spPr>
          <a:xfrm>
            <a:off x="560002" y="2069741"/>
            <a:ext cx="2256350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/>
              <a:t>Apparent velocity</a:t>
            </a:r>
            <a:endParaRPr kumimoji="1" lang="ja-JP" altLang="en-US" sz="1600" b="1" i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0A4075-C2C2-6A82-3CD3-63F744821952}"/>
              </a:ext>
            </a:extLst>
          </p:cNvPr>
          <p:cNvSpPr/>
          <p:nvPr/>
        </p:nvSpPr>
        <p:spPr>
          <a:xfrm>
            <a:off x="4115995" y="3780064"/>
            <a:ext cx="2474632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i="1" dirty="0">
                <a:solidFill>
                  <a:srgbClr val="002060"/>
                </a:solidFill>
              </a:rPr>
              <a:t>Back azimuth and apparent velocity</a:t>
            </a:r>
            <a:endParaRPr kumimoji="1" lang="ja-JP" alt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04A0DAF-1594-0757-04C9-027454698103}"/>
              </a:ext>
            </a:extLst>
          </p:cNvPr>
          <p:cNvSpPr/>
          <p:nvPr/>
        </p:nvSpPr>
        <p:spPr>
          <a:xfrm>
            <a:off x="4828032" y="2465783"/>
            <a:ext cx="3666744" cy="549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EE3392F-EDA8-720C-3AC9-28D3816FE056}"/>
              </a:ext>
            </a:extLst>
          </p:cNvPr>
          <p:cNvSpPr/>
          <p:nvPr/>
        </p:nvSpPr>
        <p:spPr>
          <a:xfrm>
            <a:off x="5697318" y="5863398"/>
            <a:ext cx="784326" cy="549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9A8E69E-D1C5-E43E-51CE-C4119861F44A}"/>
              </a:ext>
            </a:extLst>
          </p:cNvPr>
          <p:cNvSpPr/>
          <p:nvPr/>
        </p:nvSpPr>
        <p:spPr>
          <a:xfrm>
            <a:off x="720436" y="3780065"/>
            <a:ext cx="3395559" cy="2614386"/>
          </a:xfrm>
          <a:prstGeom prst="wedgeRoundRectCallout">
            <a:avLst>
              <a:gd name="adj1" fmla="val 96224"/>
              <a:gd name="adj2" fmla="val 316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solidFill>
                  <a:schemeClr val="tx1"/>
                </a:solidFill>
              </a:rPr>
              <a:t>The observed apparent velocity might be consistent with </a:t>
            </a:r>
            <a:r>
              <a:rPr lang="en-US" altLang="ja-JP" sz="2000" i="1" dirty="0">
                <a:solidFill>
                  <a:schemeClr val="tx1"/>
                </a:solidFill>
              </a:rPr>
              <a:t>the velocity estimated for a path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propagating through the thermosphere.</a:t>
            </a:r>
            <a:endParaRPr kumimoji="1" lang="ja-JP" alt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F0B371-8C00-E9A4-8774-E62A25849BE1}"/>
              </a:ext>
            </a:extLst>
          </p:cNvPr>
          <p:cNvSpPr/>
          <p:nvPr/>
        </p:nvSpPr>
        <p:spPr>
          <a:xfrm>
            <a:off x="1181716" y="3196061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B70E68-1B60-EECC-0C8F-22C608319FD5}"/>
              </a:ext>
            </a:extLst>
          </p:cNvPr>
          <p:cNvSpPr/>
          <p:nvPr/>
        </p:nvSpPr>
        <p:spPr>
          <a:xfrm>
            <a:off x="1219245" y="3097112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21:00:00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3BDE3E-1D1A-4D78-13A2-4A79E5D2BCC8}"/>
              </a:ext>
            </a:extLst>
          </p:cNvPr>
          <p:cNvSpPr/>
          <p:nvPr/>
        </p:nvSpPr>
        <p:spPr>
          <a:xfrm>
            <a:off x="7150608" y="3204203"/>
            <a:ext cx="810826" cy="18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934EF58-6DDA-C4D0-3830-84BA9EE887C2}"/>
              </a:ext>
            </a:extLst>
          </p:cNvPr>
          <p:cNvSpPr/>
          <p:nvPr/>
        </p:nvSpPr>
        <p:spPr>
          <a:xfrm>
            <a:off x="7150608" y="3096330"/>
            <a:ext cx="810826" cy="31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22:00:00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783BB1-8A50-FBF7-8C2F-E342D767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217CC4F-6637-851E-A238-D4BCC54B9B89}"/>
              </a:ext>
            </a:extLst>
          </p:cNvPr>
          <p:cNvSpPr txBox="1">
            <a:spLocks/>
          </p:cNvSpPr>
          <p:nvPr/>
        </p:nvSpPr>
        <p:spPr>
          <a:xfrm>
            <a:off x="429490" y="487091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Other relating information</a:t>
            </a:r>
            <a:endParaRPr lang="ja-JP" altLang="en-US" sz="28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AECE84-1A10-082C-90C3-81ABE75529DE}"/>
              </a:ext>
            </a:extLst>
          </p:cNvPr>
          <p:cNvSpPr/>
          <p:nvPr/>
        </p:nvSpPr>
        <p:spPr>
          <a:xfrm>
            <a:off x="5975070" y="5189743"/>
            <a:ext cx="2005147" cy="286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Ocean depth (m)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A46A232-C257-7881-6A0E-EAD1F3869F57}"/>
              </a:ext>
            </a:extLst>
          </p:cNvPr>
          <p:cNvGrpSpPr/>
          <p:nvPr/>
        </p:nvGrpSpPr>
        <p:grpSpPr>
          <a:xfrm>
            <a:off x="807309" y="1536466"/>
            <a:ext cx="7716550" cy="3952258"/>
            <a:chOff x="807309" y="1536466"/>
            <a:chExt cx="7716550" cy="3952258"/>
          </a:xfrm>
        </p:grpSpPr>
        <p:pic>
          <p:nvPicPr>
            <p:cNvPr id="3" name="図 2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026AD92D-4764-8928-BDF3-03BE20AE3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9" y="1536466"/>
              <a:ext cx="7716550" cy="3952258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6F28E03-CF21-BADC-508F-673996E90BA6}"/>
                </a:ext>
              </a:extLst>
            </p:cNvPr>
            <p:cNvSpPr/>
            <p:nvPr/>
          </p:nvSpPr>
          <p:spPr>
            <a:xfrm>
              <a:off x="5384648" y="2887796"/>
              <a:ext cx="1570334" cy="286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i="1" dirty="0">
                  <a:solidFill>
                    <a:schemeClr val="tx1"/>
                  </a:solidFill>
                </a:rPr>
                <a:t>New crater</a:t>
              </a:r>
              <a:endParaRPr kumimoji="1" lang="en-US" altLang="ja-JP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57B7056-BBBE-773D-584C-DE2BAD8DA487}"/>
                </a:ext>
              </a:extLst>
            </p:cNvPr>
            <p:cNvSpPr/>
            <p:nvPr/>
          </p:nvSpPr>
          <p:spPr>
            <a:xfrm>
              <a:off x="2663920" y="4288075"/>
              <a:ext cx="1067571" cy="286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i="1" dirty="0">
                  <a:solidFill>
                    <a:schemeClr val="tx1"/>
                  </a:solidFill>
                </a:rPr>
                <a:t>Ca</a:t>
              </a:r>
              <a:r>
                <a:rPr lang="ja-JP" altLang="en-US" sz="1600" b="1" i="1" dirty="0">
                  <a:solidFill>
                    <a:schemeClr val="tx1"/>
                  </a:solidFill>
                </a:rPr>
                <a:t>ｌ</a:t>
              </a:r>
              <a:r>
                <a:rPr lang="en-US" altLang="ja-JP" sz="1600" b="1" i="1" dirty="0" err="1">
                  <a:solidFill>
                    <a:schemeClr val="tx1"/>
                  </a:solidFill>
                </a:rPr>
                <a:t>dera</a:t>
              </a:r>
              <a:r>
                <a:rPr lang="en-US" altLang="ja-JP" sz="1600" b="1" i="1" dirty="0">
                  <a:solidFill>
                    <a:schemeClr val="tx1"/>
                  </a:solidFill>
                </a:rPr>
                <a:t> </a:t>
              </a:r>
              <a:endParaRPr kumimoji="1" lang="en-US" altLang="ja-JP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6EA8035-1863-87B7-4059-AFB409DBBEFE}"/>
                </a:ext>
              </a:extLst>
            </p:cNvPr>
            <p:cNvSpPr/>
            <p:nvPr/>
          </p:nvSpPr>
          <p:spPr>
            <a:xfrm>
              <a:off x="1627370" y="2781989"/>
              <a:ext cx="1679247" cy="286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i="1" dirty="0">
                  <a:solidFill>
                    <a:schemeClr val="tx1"/>
                  </a:solidFill>
                </a:rPr>
                <a:t>Crater</a:t>
              </a:r>
              <a:r>
                <a:rPr lang="ja-JP" altLang="en-US" sz="1600" b="1" i="1" dirty="0">
                  <a:solidFill>
                    <a:schemeClr val="tx1"/>
                  </a:solidFill>
                </a:rPr>
                <a:t>　</a:t>
              </a:r>
              <a:r>
                <a:rPr lang="en-US" altLang="ja-JP" sz="1600" b="1" i="1" dirty="0">
                  <a:solidFill>
                    <a:schemeClr val="tx1"/>
                  </a:solidFill>
                </a:rPr>
                <a:t>cone</a:t>
              </a:r>
              <a:endParaRPr kumimoji="1" lang="en-US" altLang="ja-JP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2F27C3A-2E44-7099-8362-AA5681156529}"/>
                </a:ext>
              </a:extLst>
            </p:cNvPr>
            <p:cNvSpPr/>
            <p:nvPr/>
          </p:nvSpPr>
          <p:spPr>
            <a:xfrm>
              <a:off x="1054445" y="1878258"/>
              <a:ext cx="2316828" cy="403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i="1" dirty="0"/>
                <a:t>Before the events</a:t>
              </a:r>
              <a:endParaRPr kumimoji="1" lang="ja-JP" altLang="en-US" sz="1600" b="1" i="1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3EB53D2-11AF-64BE-C7D3-504FDB7F0095}"/>
                </a:ext>
              </a:extLst>
            </p:cNvPr>
            <p:cNvSpPr/>
            <p:nvPr/>
          </p:nvSpPr>
          <p:spPr>
            <a:xfrm>
              <a:off x="4816656" y="1861030"/>
              <a:ext cx="2316828" cy="403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i="1" dirty="0"/>
                <a:t>After t</a:t>
              </a:r>
              <a:r>
                <a:rPr kumimoji="1" lang="en-US" altLang="ja-JP" sz="1600" b="1" i="1" dirty="0"/>
                <a:t>he events</a:t>
              </a:r>
              <a:endParaRPr kumimoji="1" lang="ja-JP" altLang="en-US" sz="1600" b="1" i="1" dirty="0"/>
            </a:p>
          </p:txBody>
        </p:sp>
      </p:grp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033A1CE-E84F-1DA9-EA76-3D7F97CEB4AE}"/>
              </a:ext>
            </a:extLst>
          </p:cNvPr>
          <p:cNvSpPr/>
          <p:nvPr/>
        </p:nvSpPr>
        <p:spPr>
          <a:xfrm>
            <a:off x="5555256" y="3878916"/>
            <a:ext cx="3367487" cy="719858"/>
          </a:xfrm>
          <a:prstGeom prst="wedgeRoundRectCallout">
            <a:avLst>
              <a:gd name="adj1" fmla="val -28495"/>
              <a:gd name="adj2" fmla="val -726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i="1" dirty="0">
                <a:solidFill>
                  <a:schemeClr val="tx1"/>
                </a:solidFill>
              </a:rPr>
              <a:t>The signals observed might be related to the formation of this new crater? </a:t>
            </a:r>
            <a:endParaRPr kumimoji="1" lang="ja-JP" altLang="en-US" sz="1600" i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F30F80-5AC0-93CB-A40E-4CE385A8A40A}"/>
              </a:ext>
            </a:extLst>
          </p:cNvPr>
          <p:cNvSpPr/>
          <p:nvPr/>
        </p:nvSpPr>
        <p:spPr>
          <a:xfrm>
            <a:off x="1221542" y="1308319"/>
            <a:ext cx="3367487" cy="45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Seafloor topography surveyed by JOGMEC in Dec. 2022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9AE97F-716D-9C51-5A68-F222B4C0C971}"/>
              </a:ext>
            </a:extLst>
          </p:cNvPr>
          <p:cNvSpPr/>
          <p:nvPr/>
        </p:nvSpPr>
        <p:spPr>
          <a:xfrm>
            <a:off x="4892108" y="1349230"/>
            <a:ext cx="3367487" cy="45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Seafloor topography surveyed by JCD in Jan. 2024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456C5B1-DF8A-AEEC-FFC2-EA9417CB0B31}"/>
              </a:ext>
            </a:extLst>
          </p:cNvPr>
          <p:cNvGrpSpPr/>
          <p:nvPr/>
        </p:nvGrpSpPr>
        <p:grpSpPr>
          <a:xfrm>
            <a:off x="27709" y="1764613"/>
            <a:ext cx="5380928" cy="5065166"/>
            <a:chOff x="27709" y="1764613"/>
            <a:chExt cx="5380928" cy="5065166"/>
          </a:xfrm>
        </p:grpSpPr>
        <p:pic>
          <p:nvPicPr>
            <p:cNvPr id="4" name="図 3" descr="雪が積もっている山の絵&#10;&#10;自動的に生成された説明">
              <a:extLst>
                <a:ext uri="{FF2B5EF4-FFF2-40B4-BE49-F238E27FC236}">
                  <a16:creationId xmlns:a16="http://schemas.microsoft.com/office/drawing/2014/main" id="{AD07C52B-28C9-C96F-958E-30CB659A7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" y="1764613"/>
              <a:ext cx="5380928" cy="5065166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56550D5-AC98-4179-E5B5-21B499F457E2}"/>
                </a:ext>
              </a:extLst>
            </p:cNvPr>
            <p:cNvSpPr txBox="1"/>
            <p:nvPr/>
          </p:nvSpPr>
          <p:spPr>
            <a:xfrm>
              <a:off x="3498511" y="4039154"/>
              <a:ext cx="95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New crater</a:t>
              </a:r>
              <a:endParaRPr kumimoji="1" lang="ja-JP" altLang="en-US" sz="12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759B79A-B1DD-2EF7-86BC-064E365BB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7461" y="4327857"/>
              <a:ext cx="428259" cy="5418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F4EAF57-60B8-D603-BB6D-DFB4EA27E7B8}"/>
                </a:ext>
              </a:extLst>
            </p:cNvPr>
            <p:cNvSpPr/>
            <p:nvPr/>
          </p:nvSpPr>
          <p:spPr>
            <a:xfrm>
              <a:off x="3426639" y="2209368"/>
              <a:ext cx="1609343" cy="461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/>
                <a:t>Tori-</a:t>
              </a:r>
              <a:r>
                <a:rPr kumimoji="1" lang="en-US" altLang="ja-JP" sz="1600" b="1" dirty="0" err="1"/>
                <a:t>shima</a:t>
              </a:r>
              <a:endParaRPr kumimoji="1" lang="ja-JP" altLang="en-US" sz="1600" b="1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DA8F811-6D52-F49E-F42A-6473F73B1ACE}"/>
                </a:ext>
              </a:extLst>
            </p:cNvPr>
            <p:cNvSpPr/>
            <p:nvPr/>
          </p:nvSpPr>
          <p:spPr>
            <a:xfrm>
              <a:off x="3482205" y="4646677"/>
              <a:ext cx="1609343" cy="461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 err="1"/>
                <a:t>Sofu-gan</a:t>
              </a:r>
              <a:endParaRPr kumimoji="1" lang="ja-JP" altLang="en-US" sz="1600" b="1" dirty="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E28F7293-FD44-1071-1375-CF5F74814D9C}"/>
                </a:ext>
              </a:extLst>
            </p:cNvPr>
            <p:cNvSpPr/>
            <p:nvPr/>
          </p:nvSpPr>
          <p:spPr>
            <a:xfrm>
              <a:off x="3015558" y="4848435"/>
              <a:ext cx="175643" cy="187236"/>
            </a:xfrm>
            <a:prstGeom prst="ellipse">
              <a:avLst/>
            </a:prstGeom>
            <a:noFill/>
            <a:ln w="25400" cmpd="sng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FA53F5C-2B7A-3841-7D6D-0E606B1459C0}"/>
              </a:ext>
            </a:extLst>
          </p:cNvPr>
          <p:cNvSpPr/>
          <p:nvPr/>
        </p:nvSpPr>
        <p:spPr>
          <a:xfrm>
            <a:off x="5938179" y="5100107"/>
            <a:ext cx="1905001" cy="37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Water depth (m)</a:t>
            </a:r>
          </a:p>
        </p:txBody>
      </p:sp>
    </p:spTree>
    <p:extLst>
      <p:ext uri="{BB962C8B-B14F-4D97-AF65-F5344CB8AC3E}">
        <p14:creationId xmlns:p14="http://schemas.microsoft.com/office/powerpoint/2010/main" val="1485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92E19-BBEE-4923-92EE-677B2388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Concluding remarks</a:t>
            </a:r>
            <a:endParaRPr kumimoji="1" lang="ja-JP" altLang="en-US" sz="3200" dirty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B8D1A1-9469-4BE2-9932-CE9BFE4B8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88656"/>
            <a:ext cx="7950200" cy="4553526"/>
          </a:xfrm>
        </p:spPr>
        <p:txBody>
          <a:bodyPr vert="horz"/>
          <a:lstStyle/>
          <a:p>
            <a:r>
              <a:rPr kumimoji="1" lang="en-US" altLang="ja-JP" sz="2800" i="1" dirty="0">
                <a:solidFill>
                  <a:srgbClr val="0070C0"/>
                </a:solidFill>
              </a:rPr>
              <a:t>Some kind of volcanic activities </a:t>
            </a:r>
            <a:r>
              <a:rPr kumimoji="1" lang="en-US" altLang="ja-JP" sz="2800" dirty="0"/>
              <a:t>had occurred near Tori-</a:t>
            </a:r>
            <a:r>
              <a:rPr kumimoji="1" lang="en-US" altLang="ja-JP" sz="2800" dirty="0" err="1"/>
              <a:t>shima</a:t>
            </a:r>
            <a:r>
              <a:rPr kumimoji="1" lang="en-US" altLang="ja-JP" sz="2800" dirty="0"/>
              <a:t> (</a:t>
            </a:r>
            <a:r>
              <a:rPr kumimoji="1" lang="en-US" altLang="ja-JP" sz="2800" dirty="0" err="1"/>
              <a:t>Sofu-gan</a:t>
            </a:r>
            <a:r>
              <a:rPr kumimoji="1" lang="en-US" altLang="ja-JP" sz="2800" dirty="0"/>
              <a:t>) in the Izu-Bonin island arc. </a:t>
            </a:r>
          </a:p>
          <a:p>
            <a:r>
              <a:rPr kumimoji="1" lang="en-US" altLang="ja-JP" sz="2800" dirty="0">
                <a:solidFill>
                  <a:srgbClr val="0070C0"/>
                </a:solidFill>
              </a:rPr>
              <a:t>Its activity </a:t>
            </a:r>
            <a:r>
              <a:rPr lang="en-US" altLang="ja-JP" sz="2800" dirty="0">
                <a:solidFill>
                  <a:srgbClr val="0070C0"/>
                </a:solidFill>
              </a:rPr>
              <a:t>was intermittent</a:t>
            </a:r>
            <a:r>
              <a:rPr lang="en-US" altLang="ja-JP" sz="2800" dirty="0"/>
              <a:t>, and </a:t>
            </a:r>
            <a:r>
              <a:rPr lang="en-US" altLang="ja-JP" sz="2800" dirty="0">
                <a:solidFill>
                  <a:srgbClr val="2C6D92"/>
                </a:solidFill>
              </a:rPr>
              <a:t>signals with similar characteristics were observed at I30JP</a:t>
            </a:r>
            <a:r>
              <a:rPr lang="en-US" altLang="ja-JP" sz="2800" dirty="0"/>
              <a:t>.</a:t>
            </a:r>
          </a:p>
          <a:p>
            <a:r>
              <a:rPr lang="en-US" altLang="ja-JP" sz="2800" dirty="0">
                <a:solidFill>
                  <a:srgbClr val="2C6D92"/>
                </a:solidFill>
              </a:rPr>
              <a:t>Back-azimuth, apparent velocity propagating through the site and arrival time might indicate that origin of these signals was the activity occurred near Tori-</a:t>
            </a:r>
            <a:r>
              <a:rPr lang="en-US" altLang="ja-JP" sz="2800" dirty="0" err="1">
                <a:solidFill>
                  <a:srgbClr val="2C6D92"/>
                </a:solidFill>
              </a:rPr>
              <a:t>shima</a:t>
            </a:r>
            <a:r>
              <a:rPr lang="en-US" altLang="ja-JP" sz="2800" dirty="0">
                <a:solidFill>
                  <a:srgbClr val="2C6D92"/>
                </a:solidFill>
              </a:rPr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1C946B-12D1-4528-A16D-F6A08698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4202-4B03-4A3C-84F0-FFC9E21F17D5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67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92E19-BBEE-4923-92EE-677B2388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Concluding remarks</a:t>
            </a:r>
            <a:endParaRPr kumimoji="1" lang="ja-JP" altLang="en-US" sz="3200" dirty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B8D1A1-9469-4BE2-9932-CE9BFE4B8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88656"/>
            <a:ext cx="7950200" cy="4553526"/>
          </a:xfrm>
        </p:spPr>
        <p:txBody>
          <a:bodyPr vert="horz"/>
          <a:lstStyle/>
          <a:p>
            <a:r>
              <a:rPr kumimoji="1" lang="en-US" altLang="ja-JP" sz="2800" dirty="0">
                <a:solidFill>
                  <a:srgbClr val="2C6D92"/>
                </a:solidFill>
              </a:rPr>
              <a:t>We think that I30JP could capture the signals induced by the events occurred </a:t>
            </a:r>
            <a:r>
              <a:rPr lang="en-US" altLang="ja-JP" sz="2800" dirty="0">
                <a:solidFill>
                  <a:srgbClr val="2C6D92"/>
                </a:solidFill>
              </a:rPr>
              <a:t>near Tori-</a:t>
            </a:r>
            <a:r>
              <a:rPr lang="en-US" altLang="ja-JP" sz="2800" dirty="0" err="1">
                <a:solidFill>
                  <a:srgbClr val="2C6D92"/>
                </a:solidFill>
              </a:rPr>
              <a:t>shima</a:t>
            </a:r>
            <a:r>
              <a:rPr lang="en-US" altLang="ja-JP" sz="2800" dirty="0">
                <a:solidFill>
                  <a:srgbClr val="2C6D92"/>
                </a:solidFill>
              </a:rPr>
              <a:t>, even though the events occurred underwater.</a:t>
            </a:r>
            <a:endParaRPr kumimoji="1" lang="en-US" altLang="ja-JP" sz="2800" dirty="0">
              <a:solidFill>
                <a:srgbClr val="2C6D92"/>
              </a:solidFill>
            </a:endParaRPr>
          </a:p>
          <a:p>
            <a:endParaRPr lang="en-US" altLang="ja-JP" sz="2800" dirty="0">
              <a:solidFill>
                <a:srgbClr val="2C6D92"/>
              </a:solidFill>
            </a:endParaRPr>
          </a:p>
          <a:p>
            <a:r>
              <a:rPr kumimoji="1" lang="en-US" altLang="ja-JP" sz="2800" dirty="0">
                <a:solidFill>
                  <a:srgbClr val="2C6D92"/>
                </a:solidFill>
              </a:rPr>
              <a:t>Infrasound array site </a:t>
            </a:r>
            <a:r>
              <a:rPr kumimoji="1" lang="en-US" altLang="ja-JP" sz="2800" dirty="0"/>
              <a:t>deployed by PTS </a:t>
            </a:r>
            <a:r>
              <a:rPr kumimoji="1" lang="en-US" altLang="ja-JP" sz="2800" dirty="0">
                <a:solidFill>
                  <a:srgbClr val="2C6D92"/>
                </a:solidFill>
              </a:rPr>
              <a:t>has high ability of detection and monitoring remote phenomena</a:t>
            </a:r>
            <a:r>
              <a:rPr kumimoji="1" lang="en-US" altLang="ja-JP" sz="2800" dirty="0"/>
              <a:t>.</a:t>
            </a:r>
          </a:p>
          <a:p>
            <a:r>
              <a:rPr lang="en-US" altLang="ja-JP" sz="2800" dirty="0"/>
              <a:t>IMS data would be expected to </a:t>
            </a:r>
            <a:r>
              <a:rPr lang="en-US" altLang="ja-JP" sz="2800" dirty="0">
                <a:solidFill>
                  <a:srgbClr val="2C6D92"/>
                </a:solidFill>
              </a:rPr>
              <a:t>use more actively for scientific research and disaster mitigation</a:t>
            </a:r>
            <a:r>
              <a:rPr lang="en-US" altLang="ja-JP" sz="2800" dirty="0"/>
              <a:t>.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1C946B-12D1-4528-A16D-F6A08698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4202-4B03-4A3C-84F0-FFC9E21F17D5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84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DC4B7-82F3-252C-0B9A-D9370009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i="1" dirty="0"/>
              <a:t>Thank you for your attention!</a:t>
            </a:r>
            <a:br>
              <a:rPr kumimoji="1" lang="en-US" altLang="ja-JP" sz="3600" i="1" dirty="0"/>
            </a:br>
            <a:endParaRPr kumimoji="1" lang="ja-JP" altLang="en-US" sz="3600" i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B717EB-DDF9-5B33-17A1-000C197E8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96E02F-29E3-EC89-E7EE-27BD07D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BD4-7939-4C5D-95BE-BA9414A804BC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9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92E19-BBEE-4923-92EE-677B2388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Outline</a:t>
            </a:r>
            <a:endParaRPr kumimoji="1" lang="ja-JP" altLang="en-US" sz="3200" dirty="0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B8D1A1-9469-4BE2-9932-CE9BFE4B8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88656"/>
            <a:ext cx="7950200" cy="4553526"/>
          </a:xfrm>
        </p:spPr>
        <p:txBody>
          <a:bodyPr vert="horz"/>
          <a:lstStyle/>
          <a:p>
            <a:r>
              <a:rPr lang="en-US" altLang="ja-JP" sz="2800" dirty="0"/>
              <a:t>A brief introduction to the events occurred in the Izu-Bonin island arc</a:t>
            </a:r>
          </a:p>
          <a:p>
            <a:pPr lvl="1"/>
            <a:endParaRPr lang="en-US" altLang="ja-JP" sz="2400" dirty="0"/>
          </a:p>
          <a:p>
            <a:r>
              <a:rPr kumimoji="1" lang="en-US" altLang="ja-JP" sz="2800" dirty="0"/>
              <a:t>Discussion of signals observed at I30JP</a:t>
            </a:r>
          </a:p>
          <a:p>
            <a:pPr lvl="1"/>
            <a:r>
              <a:rPr lang="en-US" altLang="ja-JP" sz="2400" dirty="0"/>
              <a:t>Features of wave-train</a:t>
            </a:r>
          </a:p>
          <a:p>
            <a:pPr lvl="1"/>
            <a:r>
              <a:rPr lang="en-US" altLang="ja-JP" sz="2400" dirty="0"/>
              <a:t>Back-azimuth</a:t>
            </a:r>
          </a:p>
          <a:p>
            <a:pPr lvl="1"/>
            <a:r>
              <a:rPr lang="en-US" altLang="ja-JP" sz="2400" dirty="0"/>
              <a:t>Traveling time</a:t>
            </a:r>
          </a:p>
          <a:p>
            <a:pPr lvl="1"/>
            <a:endParaRPr lang="en-US" altLang="ja-JP" sz="2400" dirty="0"/>
          </a:p>
          <a:p>
            <a:r>
              <a:rPr kumimoji="1" lang="en-US" altLang="ja-JP" sz="2800" dirty="0"/>
              <a:t>Concluding remarks</a:t>
            </a: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1C946B-12D1-4528-A16D-F6A08698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4202-4B03-4A3C-84F0-FFC9E21F17D5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282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DC4B7-82F3-252C-0B9A-D9370009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/>
              <a:t>A brief introduction to </a:t>
            </a:r>
            <a:br>
              <a:rPr kumimoji="1" lang="en-US" altLang="ja-JP" sz="3600" dirty="0"/>
            </a:br>
            <a:r>
              <a:rPr kumimoji="1" lang="en-US" altLang="ja-JP" sz="3600" i="1" dirty="0"/>
              <a:t>the events occurred in the Izu-Bonin island </a:t>
            </a:r>
            <a:r>
              <a:rPr lang="en-US" altLang="ja-JP" sz="3600" i="1" dirty="0"/>
              <a:t>a</a:t>
            </a:r>
            <a:r>
              <a:rPr kumimoji="1" lang="en-US" altLang="ja-JP" sz="3600" i="1" dirty="0"/>
              <a:t>rc</a:t>
            </a: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B717EB-DDF9-5B33-17A1-000C197E8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96E02F-29E3-EC89-E7EE-27BD07D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BD4-7939-4C5D-95BE-BA9414A804BC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2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720602-750B-3733-0642-4CF774C3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4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1583F4-8515-9DCA-4670-572CF63A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72"/>
          <a:stretch/>
        </p:blipFill>
        <p:spPr>
          <a:xfrm>
            <a:off x="0" y="1237673"/>
            <a:ext cx="9144000" cy="5134460"/>
          </a:xfrm>
          <a:prstGeom prst="rect">
            <a:avLst/>
          </a:prstGeom>
        </p:spPr>
      </p:pic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DB2FEAF9-B12D-ED81-B87E-1D7C36353852}"/>
              </a:ext>
            </a:extLst>
          </p:cNvPr>
          <p:cNvSpPr/>
          <p:nvPr/>
        </p:nvSpPr>
        <p:spPr>
          <a:xfrm flipV="1">
            <a:off x="6059053" y="1570182"/>
            <a:ext cx="230909" cy="24938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943FCF-80C8-FF0A-4B01-A518A0916C83}"/>
              </a:ext>
            </a:extLst>
          </p:cNvPr>
          <p:cNvSpPr/>
          <p:nvPr/>
        </p:nvSpPr>
        <p:spPr>
          <a:xfrm>
            <a:off x="6259944" y="1463964"/>
            <a:ext cx="1099129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I30JP</a:t>
            </a:r>
            <a:endParaRPr kumimoji="1" lang="ja-JP" altLang="en-US" sz="20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D84033-A073-C763-28DA-136386987F88}"/>
              </a:ext>
            </a:extLst>
          </p:cNvPr>
          <p:cNvSpPr/>
          <p:nvPr/>
        </p:nvSpPr>
        <p:spPr>
          <a:xfrm rot="21057159">
            <a:off x="5930010" y="2073563"/>
            <a:ext cx="443344" cy="4192351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B77AA6-120D-4018-0CE0-B3196CE17FFB}"/>
              </a:ext>
            </a:extLst>
          </p:cNvPr>
          <p:cNvSpPr/>
          <p:nvPr/>
        </p:nvSpPr>
        <p:spPr>
          <a:xfrm>
            <a:off x="7003471" y="5375563"/>
            <a:ext cx="1099129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Chichi-</a:t>
            </a:r>
            <a:r>
              <a:rPr kumimoji="1" lang="en-US" altLang="ja-JP" sz="2000" b="1" dirty="0" err="1"/>
              <a:t>jima</a:t>
            </a:r>
            <a:endParaRPr kumimoji="1" lang="ja-JP" altLang="en-US" sz="20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326BDB-154A-0831-1F6A-13360EB8AB23}"/>
              </a:ext>
            </a:extLst>
          </p:cNvPr>
          <p:cNvSpPr/>
          <p:nvPr/>
        </p:nvSpPr>
        <p:spPr>
          <a:xfrm>
            <a:off x="6174507" y="3804903"/>
            <a:ext cx="1099129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Tori-</a:t>
            </a:r>
            <a:r>
              <a:rPr kumimoji="1" lang="en-US" altLang="ja-JP" sz="2000" b="1" dirty="0" err="1"/>
              <a:t>shima</a:t>
            </a:r>
            <a:endParaRPr kumimoji="1" lang="ja-JP" altLang="en-US" sz="20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773D4F1-CF94-535D-8F81-740B980908E7}"/>
              </a:ext>
            </a:extLst>
          </p:cNvPr>
          <p:cNvSpPr/>
          <p:nvPr/>
        </p:nvSpPr>
        <p:spPr>
          <a:xfrm>
            <a:off x="4675907" y="2770910"/>
            <a:ext cx="1383146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/>
              <a:t>Volcanic chain</a:t>
            </a:r>
            <a:endParaRPr kumimoji="1" lang="ja-JP" altLang="en-US" sz="2000" i="1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9D6F00B-5463-7690-1B96-5804DDE4BC55}"/>
              </a:ext>
            </a:extLst>
          </p:cNvPr>
          <p:cNvSpPr txBox="1">
            <a:spLocks/>
          </p:cNvSpPr>
          <p:nvPr/>
        </p:nvSpPr>
        <p:spPr>
          <a:xfrm>
            <a:off x="429491" y="442453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Location of events and observation site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65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CAC549-A2B7-EF1D-0ED8-00F84D65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5</a:t>
            </a:fld>
            <a:endParaRPr lang="en-US" altLang="ja-JP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E3CAD1-AED2-D44A-E25B-16E391CFD951}"/>
              </a:ext>
            </a:extLst>
          </p:cNvPr>
          <p:cNvGrpSpPr/>
          <p:nvPr/>
        </p:nvGrpSpPr>
        <p:grpSpPr>
          <a:xfrm>
            <a:off x="687446" y="5159894"/>
            <a:ext cx="8037947" cy="1463156"/>
            <a:chOff x="5337498" y="15723050"/>
            <a:chExt cx="8037947" cy="1463156"/>
          </a:xfrm>
        </p:grpSpPr>
        <p:pic>
          <p:nvPicPr>
            <p:cNvPr id="4" name="図 3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831BE170-1CE8-2630-CE49-6CE2FFA50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918" y="15723050"/>
              <a:ext cx="7903527" cy="1306019"/>
            </a:xfrm>
            <a:prstGeom prst="rect">
              <a:avLst/>
            </a:prstGeom>
          </p:spPr>
        </p:pic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C740A21-981F-0730-991E-788CF9A2F1C3}"/>
                </a:ext>
              </a:extLst>
            </p:cNvPr>
            <p:cNvCxnSpPr>
              <a:cxnSpLocks/>
            </p:cNvCxnSpPr>
            <p:nvPr/>
          </p:nvCxnSpPr>
          <p:spPr>
            <a:xfrm>
              <a:off x="6261448" y="16312822"/>
              <a:ext cx="0" cy="2117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DD3482A9-0DF3-44F9-9D22-F1234E2A41B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0448" y="15960585"/>
              <a:ext cx="0" cy="2117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0935BD6-5AF1-E380-8BE7-5EF961EA0ED8}"/>
                </a:ext>
              </a:extLst>
            </p:cNvPr>
            <p:cNvSpPr txBox="1"/>
            <p:nvPr/>
          </p:nvSpPr>
          <p:spPr>
            <a:xfrm>
              <a:off x="6128776" y="16466945"/>
              <a:ext cx="265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155DD8E-9456-A2C1-A378-486334C5D77F}"/>
                </a:ext>
              </a:extLst>
            </p:cNvPr>
            <p:cNvSpPr txBox="1"/>
            <p:nvPr/>
          </p:nvSpPr>
          <p:spPr>
            <a:xfrm>
              <a:off x="10631426" y="15726774"/>
              <a:ext cx="265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T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AD22D38-59A8-A5D7-1242-63684E7AB15C}"/>
                </a:ext>
              </a:extLst>
            </p:cNvPr>
            <p:cNvSpPr txBox="1"/>
            <p:nvPr/>
          </p:nvSpPr>
          <p:spPr>
            <a:xfrm>
              <a:off x="8829410" y="16965129"/>
              <a:ext cx="1258310" cy="2210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kumimoji="1" lang="en-US" altLang="ja-JP" sz="1200" b="1" dirty="0"/>
                <a:t>Time(UTC)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A16B592-C717-0299-5A52-9FC9ED917CA9}"/>
                </a:ext>
              </a:extLst>
            </p:cNvPr>
            <p:cNvSpPr txBox="1"/>
            <p:nvPr/>
          </p:nvSpPr>
          <p:spPr>
            <a:xfrm>
              <a:off x="5337498" y="16944092"/>
              <a:ext cx="879771" cy="221077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kumimoji="1" lang="en-US" altLang="ja-JP" sz="1000" b="1" dirty="0"/>
                <a:t>2023-10-08</a:t>
              </a:r>
            </a:p>
          </p:txBody>
        </p:sp>
      </p:grpSp>
      <p:pic>
        <p:nvPicPr>
          <p:cNvPr id="11" name="図 10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BF60C0B2-AEC5-E9E9-3AEA-1B8A986CB2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"/>
          <a:stretch/>
        </p:blipFill>
        <p:spPr bwMode="auto">
          <a:xfrm>
            <a:off x="825581" y="1670056"/>
            <a:ext cx="7761678" cy="301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矢印: 下 13">
            <a:extLst>
              <a:ext uri="{FF2B5EF4-FFF2-40B4-BE49-F238E27FC236}">
                <a16:creationId xmlns:a16="http://schemas.microsoft.com/office/drawing/2014/main" id="{881428E9-65FB-55F3-2659-4439BA9E3EDA}"/>
              </a:ext>
            </a:extLst>
          </p:cNvPr>
          <p:cNvSpPr/>
          <p:nvPr/>
        </p:nvSpPr>
        <p:spPr>
          <a:xfrm rot="238370">
            <a:off x="6012389" y="4271183"/>
            <a:ext cx="537976" cy="9139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2273B6A-E655-1236-BD86-E8C00F0EB8C7}"/>
              </a:ext>
            </a:extLst>
          </p:cNvPr>
          <p:cNvSpPr txBox="1">
            <a:spLocks/>
          </p:cNvSpPr>
          <p:nvPr/>
        </p:nvSpPr>
        <p:spPr>
          <a:xfrm>
            <a:off x="429491" y="442453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This story begins when strange signals were observed at Chichi-</a:t>
            </a:r>
            <a:r>
              <a:rPr lang="en-US" altLang="ja-JP" sz="2800" dirty="0" err="1"/>
              <a:t>jima</a:t>
            </a:r>
            <a:r>
              <a:rPr lang="en-US" altLang="ja-JP" sz="2800" dirty="0"/>
              <a:t>.</a:t>
            </a:r>
            <a:endParaRPr lang="ja-JP" altLang="en-US" sz="2800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50E1946-CA1A-AC52-43BA-2E86BC58D9C5}"/>
              </a:ext>
            </a:extLst>
          </p:cNvPr>
          <p:cNvCxnSpPr>
            <a:cxnSpLocks/>
          </p:cNvCxnSpPr>
          <p:nvPr/>
        </p:nvCxnSpPr>
        <p:spPr>
          <a:xfrm>
            <a:off x="5634182" y="6465913"/>
            <a:ext cx="15476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91625FC-C114-5584-9E29-D80F7455EFDB}"/>
              </a:ext>
            </a:extLst>
          </p:cNvPr>
          <p:cNvSpPr/>
          <p:nvPr/>
        </p:nvSpPr>
        <p:spPr>
          <a:xfrm>
            <a:off x="6819900" y="6430668"/>
            <a:ext cx="914400" cy="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1 min.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8D0979E-0B12-C940-4EEF-C8E9FEFF8C8A}"/>
              </a:ext>
            </a:extLst>
          </p:cNvPr>
          <p:cNvSpPr/>
          <p:nvPr/>
        </p:nvSpPr>
        <p:spPr>
          <a:xfrm>
            <a:off x="8130059" y="4375372"/>
            <a:ext cx="914400" cy="334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(JST)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1F745EE-6E40-0E08-9C9F-C65D33C193F7}"/>
              </a:ext>
            </a:extLst>
          </p:cNvPr>
          <p:cNvSpPr/>
          <p:nvPr/>
        </p:nvSpPr>
        <p:spPr>
          <a:xfrm>
            <a:off x="340672" y="1825921"/>
            <a:ext cx="687446" cy="37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0.5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2CCD83B-3B4C-0C13-D62A-C18FDD1B260F}"/>
              </a:ext>
            </a:extLst>
          </p:cNvPr>
          <p:cNvSpPr/>
          <p:nvPr/>
        </p:nvSpPr>
        <p:spPr>
          <a:xfrm>
            <a:off x="215841" y="1355332"/>
            <a:ext cx="1395554" cy="37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 (cm/sec</a:t>
            </a:r>
            <a:r>
              <a:rPr kumimoji="1" lang="en-US" altLang="ja-JP" sz="1600" baseline="30000" dirty="0">
                <a:solidFill>
                  <a:schemeClr val="tx1"/>
                </a:solidFill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F54108-CE08-6228-C633-AA06E0AEBA11}"/>
              </a:ext>
            </a:extLst>
          </p:cNvPr>
          <p:cNvSpPr/>
          <p:nvPr/>
        </p:nvSpPr>
        <p:spPr>
          <a:xfrm>
            <a:off x="908734" y="4740662"/>
            <a:ext cx="4262147" cy="447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PTS deployed auxiliary seismic station to Chichi-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jima</a:t>
            </a:r>
            <a:r>
              <a:rPr kumimoji="1" lang="en-US" altLang="ja-JP" sz="1600" dirty="0">
                <a:solidFill>
                  <a:schemeClr val="tx1"/>
                </a:solidFill>
              </a:rPr>
              <a:t> (JCJ).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5098FB4-B426-56C2-102F-814D84FB0BC5}"/>
              </a:ext>
            </a:extLst>
          </p:cNvPr>
          <p:cNvSpPr/>
          <p:nvPr/>
        </p:nvSpPr>
        <p:spPr>
          <a:xfrm>
            <a:off x="5170881" y="1502523"/>
            <a:ext cx="3870153" cy="170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(After press release of government)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9FC6D1-AA20-293B-6AC2-B80B4045FF50}"/>
              </a:ext>
            </a:extLst>
          </p:cNvPr>
          <p:cNvSpPr/>
          <p:nvPr/>
        </p:nvSpPr>
        <p:spPr>
          <a:xfrm>
            <a:off x="1018678" y="5187941"/>
            <a:ext cx="4975398" cy="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Vertical component (4 Hz high-pass adapted) observed at JCJ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B6FAB73-D38C-BA37-6863-4FB5A2F5CA08}"/>
              </a:ext>
            </a:extLst>
          </p:cNvPr>
          <p:cNvSpPr/>
          <p:nvPr/>
        </p:nvSpPr>
        <p:spPr>
          <a:xfrm>
            <a:off x="821866" y="1793161"/>
            <a:ext cx="7232243" cy="170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Vertical comp. of strong motion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seismoglaph</a:t>
            </a:r>
            <a:r>
              <a:rPr kumimoji="1" lang="en-US" altLang="ja-JP" sz="1400" dirty="0">
                <a:solidFill>
                  <a:schemeClr val="tx1"/>
                </a:solidFill>
              </a:rPr>
              <a:t> at Chichi-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jima</a:t>
            </a:r>
            <a:r>
              <a:rPr kumimoji="1" lang="en-US" altLang="ja-JP" sz="1400" dirty="0">
                <a:solidFill>
                  <a:schemeClr val="tx1"/>
                </a:solidFill>
              </a:rPr>
              <a:t> deployed by JMA.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8BEDD86-DEEB-B894-59AC-56408324D0A1}"/>
              </a:ext>
            </a:extLst>
          </p:cNvPr>
          <p:cNvSpPr/>
          <p:nvPr/>
        </p:nvSpPr>
        <p:spPr>
          <a:xfrm>
            <a:off x="1028118" y="3775658"/>
            <a:ext cx="5102656" cy="447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i="1" dirty="0">
                <a:solidFill>
                  <a:srgbClr val="FF0000"/>
                </a:solidFill>
              </a:rPr>
              <a:t>JMA announced that signals with a predominant T phase had been observed.</a:t>
            </a:r>
            <a:endParaRPr kumimoji="1" lang="ja-JP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21" grpId="0"/>
      <p:bldP spid="22" grpId="0"/>
      <p:bldP spid="13" grpId="0"/>
      <p:bldP spid="18" grpId="0"/>
      <p:bldP spid="19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48C48BE1-6380-4407-87FB-0FBC9586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394450"/>
            <a:ext cx="1905000" cy="457200"/>
          </a:xfrm>
        </p:spPr>
        <p:txBody>
          <a:bodyPr/>
          <a:lstStyle/>
          <a:p>
            <a:fld id="{91EC7591-D66D-45AD-BD16-34BD2D83341D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CBF0B7-6981-4620-E480-A7769820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3D5F76E-45A4-5C6A-722B-7FAF7C73B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24853"/>
              </p:ext>
            </p:extLst>
          </p:nvPr>
        </p:nvGraphicFramePr>
        <p:xfrm>
          <a:off x="265176" y="362784"/>
          <a:ext cx="4065527" cy="533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439">
                  <a:extLst>
                    <a:ext uri="{9D8B030D-6E8A-4147-A177-3AD203B41FA5}">
                      <a16:colId xmlns:a16="http://schemas.microsoft.com/office/drawing/2014/main" val="3500158897"/>
                    </a:ext>
                  </a:extLst>
                </a:gridCol>
                <a:gridCol w="1009527">
                  <a:extLst>
                    <a:ext uri="{9D8B030D-6E8A-4147-A177-3AD203B41FA5}">
                      <a16:colId xmlns:a16="http://schemas.microsoft.com/office/drawing/2014/main" val="352598597"/>
                    </a:ext>
                  </a:extLst>
                </a:gridCol>
                <a:gridCol w="865309">
                  <a:extLst>
                    <a:ext uri="{9D8B030D-6E8A-4147-A177-3AD203B41FA5}">
                      <a16:colId xmlns:a16="http://schemas.microsoft.com/office/drawing/2014/main" val="1591960455"/>
                    </a:ext>
                  </a:extLst>
                </a:gridCol>
                <a:gridCol w="925400">
                  <a:extLst>
                    <a:ext uri="{9D8B030D-6E8A-4147-A177-3AD203B41FA5}">
                      <a16:colId xmlns:a16="http://schemas.microsoft.com/office/drawing/2014/main" val="2611368670"/>
                    </a:ext>
                  </a:extLst>
                </a:gridCol>
                <a:gridCol w="715852">
                  <a:extLst>
                    <a:ext uri="{9D8B030D-6E8A-4147-A177-3AD203B41FA5}">
                      <a16:colId xmlns:a16="http://schemas.microsoft.com/office/drawing/2014/main" val="2556214177"/>
                    </a:ext>
                  </a:extLst>
                </a:gridCol>
              </a:tblGrid>
              <a:tr h="483830">
                <a:tc gridSpan="5">
                  <a:txBody>
                    <a:bodyPr/>
                    <a:lstStyle/>
                    <a:p>
                      <a:pPr marL="0" marR="0" lvl="0" indent="0" algn="l" defTabSz="40367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  <a:ea typeface="HGPｺﾞｼｯｸM" panose="020B0600000000000000" pitchFamily="50" charset="-128"/>
                          <a:cs typeface="Vrinda" panose="020B0502040204020203" pitchFamily="34" charset="0"/>
                        </a:rPr>
                        <a:t>USGS estimated these event’s locations.</a:t>
                      </a:r>
                    </a:p>
                    <a:p>
                      <a:pPr marL="0" marR="0" lvl="0" indent="0" algn="l" defTabSz="40367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altLang="ja-JP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(the date is Oct. 8</a:t>
                      </a:r>
                      <a:r>
                        <a:rPr lang="en-US" altLang="ja-JP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ja-JP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ja-JP" sz="1600" kern="100" baseline="0" dirty="0"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ja-JP" altLang="en-US" sz="1600" kern="100" dirty="0"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ja-JP" sz="1600" kern="100" dirty="0"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UTC</a:t>
                      </a:r>
                      <a:r>
                        <a:rPr lang="ja-JP" altLang="en-US" sz="1600" kern="100" dirty="0"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ja-JP" sz="1600" kern="100" dirty="0">
                          <a:latin typeface="+mn-lt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41843"/>
                  </a:ext>
                </a:extLst>
              </a:tr>
              <a:tr h="39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Time</a:t>
                      </a:r>
                      <a:r>
                        <a:rPr lang="en-US" altLang="ja-JP" sz="1600" b="1" u="none" strike="noStrike" dirty="0">
                          <a:effectLst/>
                        </a:rPr>
                        <a:t>(UTC)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Lat.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Lon.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mb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77641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18:58:10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30.122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139.878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4.3 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57701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19:53:46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29.690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140.061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4.5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39537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20:13:51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29.688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140.089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4.7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2634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20:25:22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29.712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139.926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23259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20:34:32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29.718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139.990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4.7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21045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20:43:09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29.726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140.220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4.8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03859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20:51:25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29.770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139.919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4.7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69591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20:56:48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29.825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139.933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30730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21:00:41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29.742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140.050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5.0 </a:t>
                      </a:r>
                      <a:endParaRPr lang="en-US" alt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78376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21:05:33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29.764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139.966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5.3 </a:t>
                      </a:r>
                      <a:endParaRPr lang="en-US" alt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12442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21:09:16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29.831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140.114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4.9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15348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21:13:28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29.799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140.028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5.1 </a:t>
                      </a:r>
                      <a:endParaRPr lang="en-US" alt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567721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21:17:29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29.770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140.074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5.4 </a:t>
                      </a:r>
                      <a:endParaRPr lang="en-US" alt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13676"/>
                  </a:ext>
                </a:extLst>
              </a:tr>
              <a:tr h="26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21:21:42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29.637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139.813 </a:t>
                      </a: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4.9 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76788"/>
                  </a:ext>
                </a:extLst>
              </a:tr>
            </a:tbl>
          </a:graphicData>
        </a:graphic>
      </p:graphicFrame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5062AB5-E521-A7DA-B075-38FFC7F8ACC4}"/>
              </a:ext>
            </a:extLst>
          </p:cNvPr>
          <p:cNvGrpSpPr>
            <a:grpSpLocks noChangeAspect="1"/>
          </p:cNvGrpSpPr>
          <p:nvPr/>
        </p:nvGrpSpPr>
        <p:grpSpPr>
          <a:xfrm>
            <a:off x="537386" y="2626566"/>
            <a:ext cx="8432878" cy="3621834"/>
            <a:chOff x="-2114374" y="580738"/>
            <a:chExt cx="11858906" cy="5093278"/>
          </a:xfrm>
        </p:grpSpPr>
        <p:pic>
          <p:nvPicPr>
            <p:cNvPr id="3" name="図 2" descr="雪が積もっている山の絵&#10;&#10;自動的に生成された説明">
              <a:extLst>
                <a:ext uri="{FF2B5EF4-FFF2-40B4-BE49-F238E27FC236}">
                  <a16:creationId xmlns:a16="http://schemas.microsoft.com/office/drawing/2014/main" id="{626ED435-5BFD-DB73-FAB2-5489551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04" y="608850"/>
              <a:ext cx="5380928" cy="5065166"/>
            </a:xfrm>
            <a:prstGeom prst="rect">
              <a:avLst/>
            </a:prstGeom>
          </p:spPr>
        </p:pic>
        <p:pic>
          <p:nvPicPr>
            <p:cNvPr id="4" name="図 3" descr="マップ&#10;&#10;自動的に生成された説明">
              <a:extLst>
                <a:ext uri="{FF2B5EF4-FFF2-40B4-BE49-F238E27FC236}">
                  <a16:creationId xmlns:a16="http://schemas.microsoft.com/office/drawing/2014/main" id="{AF0C9B50-50F8-3C95-F7D5-FF801832F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4374" y="580738"/>
              <a:ext cx="5453598" cy="5082245"/>
            </a:xfrm>
            <a:prstGeom prst="rect">
              <a:avLst/>
            </a:prstGeom>
          </p:spPr>
        </p:pic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06F4E94C-3110-AA9D-04D6-A3C65AC80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244" y="667736"/>
              <a:ext cx="3147950" cy="203632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C6C36AE-0483-198E-86A9-2798E7926DAD}"/>
                </a:ext>
              </a:extLst>
            </p:cNvPr>
            <p:cNvCxnSpPr>
              <a:cxnSpLocks/>
            </p:cNvCxnSpPr>
            <p:nvPr/>
          </p:nvCxnSpPr>
          <p:spPr>
            <a:xfrm>
              <a:off x="1079244" y="3493755"/>
              <a:ext cx="3147950" cy="211969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678D667-F752-D84F-D3C6-9BF7C32B356D}"/>
              </a:ext>
            </a:extLst>
          </p:cNvPr>
          <p:cNvSpPr/>
          <p:nvPr/>
        </p:nvSpPr>
        <p:spPr>
          <a:xfrm>
            <a:off x="1062922" y="3905550"/>
            <a:ext cx="1609343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Tori-</a:t>
            </a:r>
            <a:r>
              <a:rPr kumimoji="1" lang="en-US" altLang="ja-JP" sz="1600" b="1" dirty="0" err="1"/>
              <a:t>shima</a:t>
            </a:r>
            <a:endParaRPr kumimoji="1" lang="ja-JP" altLang="en-US" sz="16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DD77B-4B9F-4DD6-AF45-E579DDDCC5B8}"/>
              </a:ext>
            </a:extLst>
          </p:cNvPr>
          <p:cNvSpPr/>
          <p:nvPr/>
        </p:nvSpPr>
        <p:spPr>
          <a:xfrm>
            <a:off x="1671743" y="5117906"/>
            <a:ext cx="1609343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Chichi-</a:t>
            </a:r>
            <a:r>
              <a:rPr kumimoji="1" lang="en-US" altLang="ja-JP" sz="1600" b="1" dirty="0" err="1"/>
              <a:t>jima</a:t>
            </a:r>
            <a:endParaRPr kumimoji="1" lang="ja-JP" altLang="en-US" sz="1600" b="1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72E9BB-9158-F18D-4C9C-5F4C8032D23B}"/>
              </a:ext>
            </a:extLst>
          </p:cNvPr>
          <p:cNvSpPr/>
          <p:nvPr/>
        </p:nvSpPr>
        <p:spPr>
          <a:xfrm>
            <a:off x="6165274" y="2763489"/>
            <a:ext cx="1609343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Tori-</a:t>
            </a:r>
            <a:r>
              <a:rPr kumimoji="1" lang="en-US" altLang="ja-JP" sz="1600" b="1" dirty="0" err="1"/>
              <a:t>shima</a:t>
            </a:r>
            <a:endParaRPr kumimoji="1" lang="ja-JP" altLang="en-US" sz="1600" b="1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457EB4A-B929-690D-FF8C-6E926D3CFBD8}"/>
              </a:ext>
            </a:extLst>
          </p:cNvPr>
          <p:cNvSpPr/>
          <p:nvPr/>
        </p:nvSpPr>
        <p:spPr>
          <a:xfrm>
            <a:off x="7450996" y="4433560"/>
            <a:ext cx="1609343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/>
              <a:t>Sofu-gan</a:t>
            </a:r>
            <a:endParaRPr kumimoji="1" lang="ja-JP" altLang="en-US" sz="1600" b="1" dirty="0"/>
          </a:p>
        </p:txBody>
      </p:sp>
      <p:pic>
        <p:nvPicPr>
          <p:cNvPr id="1026" name="Picture 2" descr="気象庁 | 孀婦岩">
            <a:extLst>
              <a:ext uri="{FF2B5EF4-FFF2-40B4-BE49-F238E27FC236}">
                <a16:creationId xmlns:a16="http://schemas.microsoft.com/office/drawing/2014/main" id="{CDE220FE-77C4-00D8-CC69-51B24602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555" y="365075"/>
            <a:ext cx="2663019" cy="19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E03836D-BD56-2BCA-79A0-B6722B94602D}"/>
              </a:ext>
            </a:extLst>
          </p:cNvPr>
          <p:cNvSpPr/>
          <p:nvPr/>
        </p:nvSpPr>
        <p:spPr>
          <a:xfrm>
            <a:off x="6551143" y="1850882"/>
            <a:ext cx="1609343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/>
              <a:t>Sofu-gan</a:t>
            </a:r>
            <a:endParaRPr kumimoji="1" lang="ja-JP" altLang="en-US" sz="16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F9F07CF-36EE-F3C8-8620-A87FD4A04A34}"/>
              </a:ext>
            </a:extLst>
          </p:cNvPr>
          <p:cNvCxnSpPr>
            <a:cxnSpLocks/>
          </p:cNvCxnSpPr>
          <p:nvPr/>
        </p:nvCxnSpPr>
        <p:spPr>
          <a:xfrm flipH="1">
            <a:off x="7342909" y="3225307"/>
            <a:ext cx="319763" cy="1291275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8BA473-E2BB-408F-7C68-AC105E628B26}"/>
              </a:ext>
            </a:extLst>
          </p:cNvPr>
          <p:cNvSpPr/>
          <p:nvPr/>
        </p:nvSpPr>
        <p:spPr>
          <a:xfrm>
            <a:off x="7534657" y="3573905"/>
            <a:ext cx="1609343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i="1" dirty="0"/>
              <a:t>a</a:t>
            </a:r>
            <a:r>
              <a:rPr kumimoji="1" lang="en-US" altLang="ja-JP" sz="1400" i="1" dirty="0"/>
              <a:t>bout 70 km</a:t>
            </a:r>
            <a:endParaRPr kumimoji="1" lang="ja-JP" altLang="en-US" sz="1400" i="1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52B4637-312D-3235-06D7-300C0049FE85}"/>
              </a:ext>
            </a:extLst>
          </p:cNvPr>
          <p:cNvSpPr/>
          <p:nvPr/>
        </p:nvSpPr>
        <p:spPr>
          <a:xfrm>
            <a:off x="6686429" y="4590473"/>
            <a:ext cx="976244" cy="811475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  <p:bldP spid="17" grpId="0" animBg="1"/>
      <p:bldP spid="2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26CB9AE-4DD4-5E02-87E0-4878E139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7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6F2F6D-3E09-46D2-8D7D-32DF1EEDF1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7927"/>
            <a:ext cx="9144000" cy="561652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B42940-F42E-97AC-6B71-5602B0C0BDD9}"/>
              </a:ext>
            </a:extLst>
          </p:cNvPr>
          <p:cNvSpPr/>
          <p:nvPr/>
        </p:nvSpPr>
        <p:spPr>
          <a:xfrm>
            <a:off x="4572000" y="988291"/>
            <a:ext cx="4378036" cy="21151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Hydroacoustic monitoring station is deployed at Wake island (H11).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F279DC-7922-3B07-F974-B5CD130393A3}"/>
              </a:ext>
            </a:extLst>
          </p:cNvPr>
          <p:cNvSpPr/>
          <p:nvPr/>
        </p:nvSpPr>
        <p:spPr>
          <a:xfrm>
            <a:off x="7620000" y="4693516"/>
            <a:ext cx="831272" cy="46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H11</a:t>
            </a:r>
            <a:endParaRPr kumimoji="1" lang="ja-JP" altLang="en-US" sz="1600" b="1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3AB4E9A-3E7A-F4C6-0298-CE8341D16EF9}"/>
              </a:ext>
            </a:extLst>
          </p:cNvPr>
          <p:cNvSpPr/>
          <p:nvPr/>
        </p:nvSpPr>
        <p:spPr>
          <a:xfrm>
            <a:off x="1801091" y="3278909"/>
            <a:ext cx="665018" cy="720436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6321E91-DA29-3FDE-698B-FBB840D086B0}"/>
              </a:ext>
            </a:extLst>
          </p:cNvPr>
          <p:cNvSpPr/>
          <p:nvPr/>
        </p:nvSpPr>
        <p:spPr>
          <a:xfrm rot="840176">
            <a:off x="2659418" y="4178884"/>
            <a:ext cx="4508981" cy="387928"/>
          </a:xfrm>
          <a:prstGeom prst="rightArrow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0F4372-C3CB-2C7F-CB90-4FA9C1B5AA78}"/>
              </a:ext>
            </a:extLst>
          </p:cNvPr>
          <p:cNvSpPr/>
          <p:nvPr/>
        </p:nvSpPr>
        <p:spPr>
          <a:xfrm>
            <a:off x="4410364" y="3537527"/>
            <a:ext cx="4539672" cy="905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/>
              <a:t>There was nothing interrupting through the propagation path, so we tried to check the data observed at H11.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5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AC485E-669C-5C18-260C-2D831800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59E0-2CE9-4BFD-8DD1-F3B03ADEF7BC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5A6A0576-7668-0CE6-7DA4-E106493D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490"/>
            <a:ext cx="9144000" cy="491490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94522049-1B93-F06F-4860-DA97313C7153}"/>
              </a:ext>
            </a:extLst>
          </p:cNvPr>
          <p:cNvSpPr txBox="1">
            <a:spLocks/>
          </p:cNvSpPr>
          <p:nvPr/>
        </p:nvSpPr>
        <p:spPr>
          <a:xfrm>
            <a:off x="429491" y="442453"/>
            <a:ext cx="8285018" cy="610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Hydro-acoustic signals observed at H11</a:t>
            </a:r>
            <a:endParaRPr lang="ja-JP" altLang="en-US" sz="2800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80DF366-A4A6-4F0B-9223-92BD070D1EF2}"/>
              </a:ext>
            </a:extLst>
          </p:cNvPr>
          <p:cNvSpPr/>
          <p:nvPr/>
        </p:nvSpPr>
        <p:spPr>
          <a:xfrm>
            <a:off x="429491" y="5823658"/>
            <a:ext cx="8285018" cy="975329"/>
          </a:xfrm>
          <a:prstGeom prst="wedgeRoundRectCallout">
            <a:avLst>
              <a:gd name="adj1" fmla="val -11032"/>
              <a:gd name="adj2" fmla="val -690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Very clear signals have been identified!</a:t>
            </a:r>
          </a:p>
          <a:p>
            <a:r>
              <a:rPr lang="en-US" altLang="ja-JP" sz="2000" i="1" dirty="0">
                <a:solidFill>
                  <a:schemeClr val="tx1"/>
                </a:solidFill>
              </a:rPr>
              <a:t>Some kind of activities in the ocean might have occurred at that day in that area.</a:t>
            </a:r>
            <a:endParaRPr kumimoji="1" lang="ja-JP" alt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DC4B7-82F3-252C-0B9A-D9370009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/>
              <a:t>Signals observed at I30JP</a:t>
            </a: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B717EB-DDF9-5B33-17A1-000C197E8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96E02F-29E3-EC89-E7EE-27BD07D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DBD4-7939-4C5D-95BE-BA9414A804BC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9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6699FF"/>
      </a:accent1>
      <a:accent2>
        <a:srgbClr val="FF00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E700E7"/>
      </a:accent6>
      <a:hlink>
        <a:srgbClr val="CC00FF"/>
      </a:hlink>
      <a:folHlink>
        <a:srgbClr val="9933FF"/>
      </a:folHlink>
    </a:clrScheme>
    <a:fontScheme name="Office テーマ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2tone</Template>
  <TotalTime>4878</TotalTime>
  <Words>895</Words>
  <Application>Microsoft Office PowerPoint</Application>
  <PresentationFormat>画面に合わせる (4:3)</PresentationFormat>
  <Paragraphs>243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HGPｺﾞｼｯｸM</vt:lpstr>
      <vt:lpstr>ＭＳ ゴシック</vt:lpstr>
      <vt:lpstr>游ゴシック</vt:lpstr>
      <vt:lpstr>Arial</vt:lpstr>
      <vt:lpstr>Calibri</vt:lpstr>
      <vt:lpstr>Times New Roman</vt:lpstr>
      <vt:lpstr>Verdana</vt:lpstr>
      <vt:lpstr>Vrinda</vt:lpstr>
      <vt:lpstr>Wingdings</vt:lpstr>
      <vt:lpstr>Office テーマ</vt:lpstr>
      <vt:lpstr>Infrasound signals likely to be excited by submarine volcanic activity around Tori-shima in the Izu-Bonin islands arc on 8th October 2023</vt:lpstr>
      <vt:lpstr>Outline</vt:lpstr>
      <vt:lpstr>A brief introduction to  the events occurred in the Izu-Bonin island arc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Signals observed at I30JP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Concluding remarks</vt:lpstr>
      <vt:lpstr>Concluding remarks</vt:lpstr>
      <vt:lpstr>Thank you for your attention! </vt:lpstr>
    </vt:vector>
  </TitlesOfParts>
  <Company>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Nobuo Arai</dc:creator>
  <cp:lastModifiedBy>新井 伸夫</cp:lastModifiedBy>
  <cp:revision>124</cp:revision>
  <dcterms:created xsi:type="dcterms:W3CDTF">2022-03-02T07:49:47Z</dcterms:created>
  <dcterms:modified xsi:type="dcterms:W3CDTF">2024-11-07T01:45:51Z</dcterms:modified>
</cp:coreProperties>
</file>