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48" r:id="rId5"/>
  </p:sldMasterIdLst>
  <p:sldIdLst>
    <p:sldId id="261" r:id="rId6"/>
    <p:sldId id="262" r:id="rId7"/>
    <p:sldId id="268" r:id="rId8"/>
    <p:sldId id="271" r:id="rId9"/>
    <p:sldId id="263" r:id="rId10"/>
    <p:sldId id="266" r:id="rId11"/>
    <p:sldId id="270" r:id="rId12"/>
    <p:sldId id="272" r:id="rId13"/>
    <p:sldId id="256" r:id="rId14"/>
    <p:sldId id="267" r:id="rId15"/>
    <p:sldId id="264" r:id="rId16"/>
    <p:sldId id="273" r:id="rId17"/>
  </p:sldIdLst>
  <p:sldSz cx="12192000" cy="6858000"/>
  <p:notesSz cx="6797675" cy="9872663"/>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62"/>
            <p14:sldId id="268"/>
            <p14:sldId id="271"/>
            <p14:sldId id="263"/>
            <p14:sldId id="266"/>
            <p14:sldId id="270"/>
            <p14:sldId id="272"/>
            <p14:sldId id="256"/>
            <p14:sldId id="267"/>
            <p14:sldId id="264"/>
            <p14:sldId id="2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90"/>
    <p:restoredTop sz="95226" autoAdjust="0"/>
  </p:normalViewPr>
  <p:slideViewPr>
    <p:cSldViewPr snapToGrid="0">
      <p:cViewPr varScale="1">
        <p:scale>
          <a:sx n="69" d="100"/>
          <a:sy n="69" d="100"/>
        </p:scale>
        <p:origin x="93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LINOWSKI Martin" userId="750c80ef-19b0-4308-a56a-c16dcc8f47b9" providerId="ADAL" clId="{A83C40AC-E242-4664-9A71-98530E1E2584}"/>
    <pc:docChg chg="modSld">
      <pc:chgData name="KALINOWSKI Martin" userId="750c80ef-19b0-4308-a56a-c16dcc8f47b9" providerId="ADAL" clId="{A83C40AC-E242-4664-9A71-98530E1E2584}" dt="2023-06-17T17:12:17.467" v="9" actId="20577"/>
      <pc:docMkLst>
        <pc:docMk/>
      </pc:docMkLst>
      <pc:sldChg chg="modSp mod">
        <pc:chgData name="KALINOWSKI Martin" userId="750c80ef-19b0-4308-a56a-c16dcc8f47b9" providerId="ADAL" clId="{A83C40AC-E242-4664-9A71-98530E1E2584}" dt="2023-06-17T17:12:17.467" v="9" actId="20577"/>
        <pc:sldMkLst>
          <pc:docMk/>
          <pc:sldMk cId="2189529352" sldId="272"/>
        </pc:sldMkLst>
        <pc:spChg chg="mod">
          <ac:chgData name="KALINOWSKI Martin" userId="750c80ef-19b0-4308-a56a-c16dcc8f47b9" providerId="ADAL" clId="{A83C40AC-E242-4664-9A71-98530E1E2584}" dt="2023-06-17T17:12:17.467" v="9" actId="20577"/>
          <ac:spMkLst>
            <pc:docMk/>
            <pc:sldMk cId="2189529352" sldId="272"/>
            <ac:spMk id="5" creationId="{98E1386F-CFA6-EA1C-CEDF-822C0097B76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B9F203-F7C1-4AB0-B9C6-0E44BF7E39A7}"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28AB3E3A-B67D-4A18-B4EE-84B55A3B4C69}">
      <dgm:prSet custT="1"/>
      <dgm:spPr/>
      <dgm:t>
        <a:bodyPr/>
        <a:lstStyle/>
        <a:p>
          <a:endParaRPr lang="en-GB" sz="1600"/>
        </a:p>
        <a:p>
          <a:r>
            <a:rPr lang="en-GB" sz="1400"/>
            <a:t>25% of States Signatories do not have a Secure Signatory Account (SSA), nor have they established a National Data Centre (NDC) 25 years after the CTBT opened for signature.</a:t>
          </a:r>
          <a:endParaRPr lang="en-GB" sz="1400" dirty="0">
            <a:solidFill>
              <a:schemeClr val="tx1"/>
            </a:solidFill>
          </a:endParaRPr>
        </a:p>
        <a:p>
          <a:endParaRPr lang="en-GB" sz="1600" dirty="0"/>
        </a:p>
        <a:p>
          <a:endParaRPr lang="en-GB" sz="1600" dirty="0"/>
        </a:p>
        <a:p>
          <a:r>
            <a:rPr lang="en-GB" sz="2000" dirty="0"/>
            <a:t>Therefore, They are not accessing IMS data and IDC products</a:t>
          </a:r>
          <a:endParaRPr lang="en-US" sz="2000" dirty="0"/>
        </a:p>
      </dgm:t>
    </dgm:pt>
    <dgm:pt modelId="{5BE66F92-B9DF-411D-93B0-3534F499DC62}" type="parTrans" cxnId="{E4B7D01A-D888-423E-91B8-AA3857D7B0DD}">
      <dgm:prSet/>
      <dgm:spPr/>
      <dgm:t>
        <a:bodyPr/>
        <a:lstStyle/>
        <a:p>
          <a:endParaRPr lang="en-US"/>
        </a:p>
      </dgm:t>
    </dgm:pt>
    <dgm:pt modelId="{3962F28E-CD39-4A1B-B199-5D9F8D2BE6CB}" type="sibTrans" cxnId="{E4B7D01A-D888-423E-91B8-AA3857D7B0DD}">
      <dgm:prSet/>
      <dgm:spPr/>
      <dgm:t>
        <a:bodyPr/>
        <a:lstStyle/>
        <a:p>
          <a:endParaRPr lang="en-US"/>
        </a:p>
      </dgm:t>
    </dgm:pt>
    <dgm:pt modelId="{0BFB8B00-1CEA-4A9C-9B94-29A15E9B6B9D}">
      <dgm:prSet custT="1"/>
      <dgm:spPr/>
      <dgm:t>
        <a:bodyPr/>
        <a:lstStyle/>
        <a:p>
          <a:r>
            <a:rPr lang="en-GB" sz="2000" dirty="0"/>
            <a:t>Some others who have established an SSA are not </a:t>
          </a:r>
          <a:r>
            <a:rPr lang="en-GB" sz="2000"/>
            <a:t>downloading CTBT data, </a:t>
          </a:r>
          <a:r>
            <a:rPr lang="en-GB" sz="2000" dirty="0"/>
            <a:t>and do not fully benefit from </a:t>
          </a:r>
          <a:r>
            <a:rPr lang="en-GB" sz="2000"/>
            <a:t>their Treaty </a:t>
          </a:r>
          <a:r>
            <a:rPr lang="en-GB" sz="2000" dirty="0"/>
            <a:t>membership. </a:t>
          </a:r>
          <a:endParaRPr lang="en-US" sz="2000" dirty="0"/>
        </a:p>
      </dgm:t>
    </dgm:pt>
    <dgm:pt modelId="{5ECE1059-B7B1-4087-B2E0-6AEB70DD81A6}" type="parTrans" cxnId="{8B255A4B-1F1E-4867-A8CE-E0E0E356C0E4}">
      <dgm:prSet/>
      <dgm:spPr/>
      <dgm:t>
        <a:bodyPr/>
        <a:lstStyle/>
        <a:p>
          <a:endParaRPr lang="en-US"/>
        </a:p>
      </dgm:t>
    </dgm:pt>
    <dgm:pt modelId="{7510FFC4-7928-4DC1-8767-6ED789B560F9}" type="sibTrans" cxnId="{8B255A4B-1F1E-4867-A8CE-E0E0E356C0E4}">
      <dgm:prSet/>
      <dgm:spPr/>
      <dgm:t>
        <a:bodyPr/>
        <a:lstStyle/>
        <a:p>
          <a:endParaRPr lang="en-US"/>
        </a:p>
      </dgm:t>
    </dgm:pt>
    <dgm:pt modelId="{19D94DB0-4AAD-4037-9F34-A4A21D1621B9}" type="pres">
      <dgm:prSet presAssocID="{D1B9F203-F7C1-4AB0-B9C6-0E44BF7E39A7}" presName="Name0" presStyleCnt="0">
        <dgm:presLayoutVars>
          <dgm:dir/>
          <dgm:animLvl val="lvl"/>
          <dgm:resizeHandles val="exact"/>
        </dgm:presLayoutVars>
      </dgm:prSet>
      <dgm:spPr/>
    </dgm:pt>
    <dgm:pt modelId="{DC424B54-A7A1-421F-BC30-4587E46BAE75}" type="pres">
      <dgm:prSet presAssocID="{28AB3E3A-B67D-4A18-B4EE-84B55A3B4C69}" presName="parTxOnly" presStyleLbl="node1" presStyleIdx="0" presStyleCnt="2" custScaleY="132290">
        <dgm:presLayoutVars>
          <dgm:chMax val="0"/>
          <dgm:chPref val="0"/>
          <dgm:bulletEnabled val="1"/>
        </dgm:presLayoutVars>
      </dgm:prSet>
      <dgm:spPr/>
    </dgm:pt>
    <dgm:pt modelId="{27EE0882-2F11-4612-9C0C-C80500871349}" type="pres">
      <dgm:prSet presAssocID="{3962F28E-CD39-4A1B-B199-5D9F8D2BE6CB}" presName="parTxOnlySpace" presStyleCnt="0"/>
      <dgm:spPr/>
    </dgm:pt>
    <dgm:pt modelId="{1132ADE3-DE0B-49E2-B268-E78B749C9F1F}" type="pres">
      <dgm:prSet presAssocID="{0BFB8B00-1CEA-4A9C-9B94-29A15E9B6B9D}" presName="parTxOnly" presStyleLbl="node1" presStyleIdx="1" presStyleCnt="2" custScaleY="128079">
        <dgm:presLayoutVars>
          <dgm:chMax val="0"/>
          <dgm:chPref val="0"/>
          <dgm:bulletEnabled val="1"/>
        </dgm:presLayoutVars>
      </dgm:prSet>
      <dgm:spPr/>
    </dgm:pt>
  </dgm:ptLst>
  <dgm:cxnLst>
    <dgm:cxn modelId="{E4B7D01A-D888-423E-91B8-AA3857D7B0DD}" srcId="{D1B9F203-F7C1-4AB0-B9C6-0E44BF7E39A7}" destId="{28AB3E3A-B67D-4A18-B4EE-84B55A3B4C69}" srcOrd="0" destOrd="0" parTransId="{5BE66F92-B9DF-411D-93B0-3534F499DC62}" sibTransId="{3962F28E-CD39-4A1B-B199-5D9F8D2BE6CB}"/>
    <dgm:cxn modelId="{8B255A4B-1F1E-4867-A8CE-E0E0E356C0E4}" srcId="{D1B9F203-F7C1-4AB0-B9C6-0E44BF7E39A7}" destId="{0BFB8B00-1CEA-4A9C-9B94-29A15E9B6B9D}" srcOrd="1" destOrd="0" parTransId="{5ECE1059-B7B1-4087-B2E0-6AEB70DD81A6}" sibTransId="{7510FFC4-7928-4DC1-8767-6ED789B560F9}"/>
    <dgm:cxn modelId="{7C9E05AE-7D17-4ADD-963F-5AEB54A101BC}" type="presOf" srcId="{28AB3E3A-B67D-4A18-B4EE-84B55A3B4C69}" destId="{DC424B54-A7A1-421F-BC30-4587E46BAE75}" srcOrd="0" destOrd="0" presId="urn:microsoft.com/office/officeart/2005/8/layout/chevron1"/>
    <dgm:cxn modelId="{3FDA23B1-7FA8-433C-A75C-B740CEE2FC59}" type="presOf" srcId="{D1B9F203-F7C1-4AB0-B9C6-0E44BF7E39A7}" destId="{19D94DB0-4AAD-4037-9F34-A4A21D1621B9}" srcOrd="0" destOrd="0" presId="urn:microsoft.com/office/officeart/2005/8/layout/chevron1"/>
    <dgm:cxn modelId="{541F6FF5-677D-41BD-ABAC-777D92522672}" type="presOf" srcId="{0BFB8B00-1CEA-4A9C-9B94-29A15E9B6B9D}" destId="{1132ADE3-DE0B-49E2-B268-E78B749C9F1F}" srcOrd="0" destOrd="0" presId="urn:microsoft.com/office/officeart/2005/8/layout/chevron1"/>
    <dgm:cxn modelId="{E99DD473-DE2A-42AA-A08C-BE0B46FAC0C6}" type="presParOf" srcId="{19D94DB0-4AAD-4037-9F34-A4A21D1621B9}" destId="{DC424B54-A7A1-421F-BC30-4587E46BAE75}" srcOrd="0" destOrd="0" presId="urn:microsoft.com/office/officeart/2005/8/layout/chevron1"/>
    <dgm:cxn modelId="{A12749FD-F538-42BC-B3DA-2A42C36E19BE}" type="presParOf" srcId="{19D94DB0-4AAD-4037-9F34-A4A21D1621B9}" destId="{27EE0882-2F11-4612-9C0C-C80500871349}" srcOrd="1" destOrd="0" presId="urn:microsoft.com/office/officeart/2005/8/layout/chevron1"/>
    <dgm:cxn modelId="{96A89603-1DB5-4193-B1FC-A76233E0EAF5}" type="presParOf" srcId="{19D94DB0-4AAD-4037-9F34-A4A21D1621B9}" destId="{1132ADE3-DE0B-49E2-B268-E78B749C9F1F}"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CA6AC9-A8F2-4CEE-9D87-3D9024D50E5B}"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208AEDCD-5838-4E71-B923-31F1795FB34F}">
      <dgm:prSet custT="1"/>
      <dgm:spPr/>
      <dgm:t>
        <a:bodyPr/>
        <a:lstStyle/>
        <a:p>
          <a:pPr algn="l"/>
          <a:r>
            <a:rPr lang="en-GB" sz="1400" dirty="0"/>
            <a:t>The NDCs4All Task Force has increased</a:t>
          </a:r>
          <a:r>
            <a:rPr lang="en-GB" sz="1400" b="1" dirty="0"/>
            <a:t> outreach efforts and enhanced tailored assistance to reach States Signatories. </a:t>
          </a:r>
          <a:r>
            <a:rPr lang="en-GB" sz="1400" b="0" dirty="0"/>
            <a:t>It also encourages and supports them to create an SSA, while increasing the number of Authorised Users, and establishing NDCs so that they can enjoy the benefits of Treaty membership.</a:t>
          </a:r>
        </a:p>
      </dgm:t>
    </dgm:pt>
    <dgm:pt modelId="{7756FF44-D28E-4120-988E-5BF33D710866}" type="parTrans" cxnId="{E5151DCA-FE87-4635-BF84-3C7C01AA79B9}">
      <dgm:prSet/>
      <dgm:spPr/>
      <dgm:t>
        <a:bodyPr/>
        <a:lstStyle/>
        <a:p>
          <a:endParaRPr lang="en-US"/>
        </a:p>
      </dgm:t>
    </dgm:pt>
    <dgm:pt modelId="{B9F55539-765E-4B56-A766-854AF442B5F1}" type="sibTrans" cxnId="{E5151DCA-FE87-4635-BF84-3C7C01AA79B9}">
      <dgm:prSet/>
      <dgm:spPr/>
      <dgm:t>
        <a:bodyPr/>
        <a:lstStyle/>
        <a:p>
          <a:endParaRPr lang="en-US"/>
        </a:p>
      </dgm:t>
    </dgm:pt>
    <dgm:pt modelId="{B9C85CC4-961A-4E26-BCDB-D43779BAFA91}">
      <dgm:prSet custT="1"/>
      <dgm:spPr/>
      <dgm:t>
        <a:bodyPr/>
        <a:lstStyle/>
        <a:p>
          <a:pPr marL="0" lvl="0" algn="ctr" defTabSz="711200">
            <a:lnSpc>
              <a:spcPct val="90000"/>
            </a:lnSpc>
            <a:spcBef>
              <a:spcPct val="0"/>
            </a:spcBef>
            <a:spcAft>
              <a:spcPct val="35000"/>
            </a:spcAft>
            <a:buNone/>
          </a:pPr>
          <a:r>
            <a:rPr lang="en-GB" sz="1400" kern="1200" dirty="0">
              <a:solidFill>
                <a:prstClr val="black">
                  <a:hueOff val="0"/>
                  <a:satOff val="0"/>
                  <a:lumOff val="0"/>
                  <a:alphaOff val="0"/>
                </a:prstClr>
              </a:solidFill>
              <a:latin typeface="Calibri" panose="020F0502020204030204"/>
              <a:ea typeface="+mn-ea"/>
              <a:cs typeface="+mn-cs"/>
            </a:rPr>
            <a:t>The establishment of an NDC is a national issue that should be handled by the National Authority (NA) of each State. To start the process, a State Signatory needs to send a formal request for assistance to the PTS.</a:t>
          </a:r>
          <a:br>
            <a:rPr lang="en-GB" sz="1400" kern="1200" dirty="0">
              <a:solidFill>
                <a:prstClr val="black">
                  <a:hueOff val="0"/>
                  <a:satOff val="0"/>
                  <a:lumOff val="0"/>
                  <a:alphaOff val="0"/>
                </a:prstClr>
              </a:solidFill>
              <a:latin typeface="Calibri" panose="020F0502020204030204"/>
              <a:ea typeface="+mn-ea"/>
              <a:cs typeface="+mn-cs"/>
            </a:rPr>
          </a:br>
          <a:r>
            <a:rPr lang="en-GB" sz="1400" kern="1200" dirty="0">
              <a:solidFill>
                <a:prstClr val="black">
                  <a:hueOff val="0"/>
                  <a:satOff val="0"/>
                  <a:lumOff val="0"/>
                  <a:alphaOff val="0"/>
                </a:prstClr>
              </a:solidFill>
              <a:latin typeface="Calibri" panose="020F0502020204030204"/>
              <a:ea typeface="+mn-ea"/>
              <a:cs typeface="+mn-cs"/>
            </a:rPr>
            <a:t>The PTS will then provide support to facilitate the process.</a:t>
          </a:r>
        </a:p>
        <a:p>
          <a:pPr marL="0" lvl="0" algn="ctr" defTabSz="711200">
            <a:lnSpc>
              <a:spcPct val="90000"/>
            </a:lnSpc>
            <a:spcBef>
              <a:spcPct val="0"/>
            </a:spcBef>
            <a:spcAft>
              <a:spcPct val="35000"/>
            </a:spcAft>
            <a:buNone/>
          </a:pPr>
          <a:endParaRPr lang="en-GB" sz="1400" kern="1200" dirty="0">
            <a:solidFill>
              <a:prstClr val="black">
                <a:hueOff val="0"/>
                <a:satOff val="0"/>
                <a:lumOff val="0"/>
                <a:alphaOff val="0"/>
              </a:prstClr>
            </a:solidFill>
            <a:latin typeface="Calibri" panose="020F0502020204030204"/>
            <a:ea typeface="+mn-ea"/>
            <a:cs typeface="+mn-cs"/>
          </a:endParaRPr>
        </a:p>
        <a:p>
          <a:pPr marL="0" lvl="0" algn="ctr" defTabSz="711200">
            <a:lnSpc>
              <a:spcPct val="90000"/>
            </a:lnSpc>
            <a:spcBef>
              <a:spcPct val="0"/>
            </a:spcBef>
            <a:spcAft>
              <a:spcPct val="35000"/>
            </a:spcAft>
            <a:buNone/>
          </a:pPr>
          <a:r>
            <a:rPr lang="en-GB" sz="1400" kern="1200" dirty="0"/>
            <a:t>The initiative supports all CTBT States Signatories, in particular, Least Developing Countries (LDCs), Landlocked Developing Countries (LLDCs), and Small Island Developing States (SIDS) by providing them with Capacity Building Systems (CBSs). </a:t>
          </a:r>
          <a:br>
            <a:rPr lang="en-GB" sz="1400" kern="1200" dirty="0">
              <a:solidFill>
                <a:prstClr val="black">
                  <a:hueOff val="0"/>
                  <a:satOff val="0"/>
                  <a:lumOff val="0"/>
                  <a:alphaOff val="0"/>
                </a:prstClr>
              </a:solidFill>
              <a:highlight>
                <a:srgbClr val="FFFF00"/>
              </a:highlight>
              <a:latin typeface="Calibri" panose="020F0502020204030204"/>
              <a:ea typeface="+mn-ea"/>
              <a:cs typeface="+mn-cs"/>
            </a:rPr>
          </a:br>
          <a:endParaRPr lang="en-US" altLang="en-US" sz="1400" kern="1200" dirty="0">
            <a:solidFill>
              <a:prstClr val="black">
                <a:hueOff val="0"/>
                <a:satOff val="0"/>
                <a:lumOff val="0"/>
                <a:alphaOff val="0"/>
              </a:prstClr>
            </a:solidFill>
            <a:highlight>
              <a:srgbClr val="FFFF00"/>
            </a:highlight>
            <a:latin typeface="Calibri" panose="020F0502020204030204"/>
            <a:ea typeface="+mn-ea"/>
            <a:cs typeface="+mn-cs"/>
          </a:endParaRPr>
        </a:p>
      </dgm:t>
    </dgm:pt>
    <dgm:pt modelId="{42567C33-2ADD-43C4-86BE-3577E2B86412}" type="parTrans" cxnId="{1B88B833-C32D-4F33-899B-433BD3087040}">
      <dgm:prSet/>
      <dgm:spPr/>
      <dgm:t>
        <a:bodyPr/>
        <a:lstStyle/>
        <a:p>
          <a:endParaRPr lang="en-GB"/>
        </a:p>
      </dgm:t>
    </dgm:pt>
    <dgm:pt modelId="{C7842E99-4364-46DF-8239-C12634BE7CA0}" type="sibTrans" cxnId="{1B88B833-C32D-4F33-899B-433BD3087040}">
      <dgm:prSet/>
      <dgm:spPr/>
      <dgm:t>
        <a:bodyPr/>
        <a:lstStyle/>
        <a:p>
          <a:endParaRPr lang="en-GB"/>
        </a:p>
      </dgm:t>
    </dgm:pt>
    <dgm:pt modelId="{1E593DE9-8B61-4861-828F-75117DAD8779}" type="pres">
      <dgm:prSet presAssocID="{2ECA6AC9-A8F2-4CEE-9D87-3D9024D50E5B}" presName="hierChild1" presStyleCnt="0">
        <dgm:presLayoutVars>
          <dgm:chPref val="1"/>
          <dgm:dir/>
          <dgm:animOne val="branch"/>
          <dgm:animLvl val="lvl"/>
          <dgm:resizeHandles/>
        </dgm:presLayoutVars>
      </dgm:prSet>
      <dgm:spPr/>
    </dgm:pt>
    <dgm:pt modelId="{8969E621-82BF-40F0-B441-FDE6B8ADB61A}" type="pres">
      <dgm:prSet presAssocID="{208AEDCD-5838-4E71-B923-31F1795FB34F}" presName="hierRoot1" presStyleCnt="0"/>
      <dgm:spPr/>
    </dgm:pt>
    <dgm:pt modelId="{0BBA7D56-5EC6-4AFE-9FB8-D3E18A6D5A8F}" type="pres">
      <dgm:prSet presAssocID="{208AEDCD-5838-4E71-B923-31F1795FB34F}" presName="composite" presStyleCnt="0"/>
      <dgm:spPr/>
    </dgm:pt>
    <dgm:pt modelId="{3FFBF440-0D93-4394-8F9A-F8E8E8D92236}" type="pres">
      <dgm:prSet presAssocID="{208AEDCD-5838-4E71-B923-31F1795FB34F}" presName="background" presStyleLbl="node0" presStyleIdx="0" presStyleCnt="2"/>
      <dgm:spPr/>
    </dgm:pt>
    <dgm:pt modelId="{31256BEC-4062-4339-A21C-1C7517C7AB40}" type="pres">
      <dgm:prSet presAssocID="{208AEDCD-5838-4E71-B923-31F1795FB34F}" presName="text" presStyleLbl="fgAcc0" presStyleIdx="0" presStyleCnt="2" custScaleY="105620">
        <dgm:presLayoutVars>
          <dgm:chPref val="3"/>
        </dgm:presLayoutVars>
      </dgm:prSet>
      <dgm:spPr/>
    </dgm:pt>
    <dgm:pt modelId="{1E29EB79-0477-46E3-B50F-92A62FD28173}" type="pres">
      <dgm:prSet presAssocID="{208AEDCD-5838-4E71-B923-31F1795FB34F}" presName="hierChild2" presStyleCnt="0"/>
      <dgm:spPr/>
    </dgm:pt>
    <dgm:pt modelId="{447BE519-07CB-46F0-AA5D-95334B261EE5}" type="pres">
      <dgm:prSet presAssocID="{B9C85CC4-961A-4E26-BCDB-D43779BAFA91}" presName="hierRoot1" presStyleCnt="0"/>
      <dgm:spPr/>
    </dgm:pt>
    <dgm:pt modelId="{1F0B23B9-7F73-472F-8BBC-0B1279D47351}" type="pres">
      <dgm:prSet presAssocID="{B9C85CC4-961A-4E26-BCDB-D43779BAFA91}" presName="composite" presStyleCnt="0"/>
      <dgm:spPr/>
    </dgm:pt>
    <dgm:pt modelId="{2AA97EE3-AEF5-435F-A25F-D063DE16A101}" type="pres">
      <dgm:prSet presAssocID="{B9C85CC4-961A-4E26-BCDB-D43779BAFA91}" presName="background" presStyleLbl="node0" presStyleIdx="1" presStyleCnt="2"/>
      <dgm:spPr/>
    </dgm:pt>
    <dgm:pt modelId="{C38B2590-3D1B-47E9-B9AD-0FCA6884D849}" type="pres">
      <dgm:prSet presAssocID="{B9C85CC4-961A-4E26-BCDB-D43779BAFA91}" presName="text" presStyleLbl="fgAcc0" presStyleIdx="1" presStyleCnt="2" custLinFactNeighborX="640" custLinFactNeighborY="3023">
        <dgm:presLayoutVars>
          <dgm:chPref val="3"/>
        </dgm:presLayoutVars>
      </dgm:prSet>
      <dgm:spPr/>
    </dgm:pt>
    <dgm:pt modelId="{E946BCAE-4FF9-43E1-8A90-4017467FA85F}" type="pres">
      <dgm:prSet presAssocID="{B9C85CC4-961A-4E26-BCDB-D43779BAFA91}" presName="hierChild2" presStyleCnt="0"/>
      <dgm:spPr/>
    </dgm:pt>
  </dgm:ptLst>
  <dgm:cxnLst>
    <dgm:cxn modelId="{E5BDB518-888C-4A37-A3EE-F93A62345792}" type="presOf" srcId="{208AEDCD-5838-4E71-B923-31F1795FB34F}" destId="{31256BEC-4062-4339-A21C-1C7517C7AB40}" srcOrd="0" destOrd="0" presId="urn:microsoft.com/office/officeart/2005/8/layout/hierarchy1"/>
    <dgm:cxn modelId="{1B88B833-C32D-4F33-899B-433BD3087040}" srcId="{2ECA6AC9-A8F2-4CEE-9D87-3D9024D50E5B}" destId="{B9C85CC4-961A-4E26-BCDB-D43779BAFA91}" srcOrd="1" destOrd="0" parTransId="{42567C33-2ADD-43C4-86BE-3577E2B86412}" sibTransId="{C7842E99-4364-46DF-8239-C12634BE7CA0}"/>
    <dgm:cxn modelId="{40D6C6A2-ECB0-4F8B-B551-756429DCD08C}" type="presOf" srcId="{2ECA6AC9-A8F2-4CEE-9D87-3D9024D50E5B}" destId="{1E593DE9-8B61-4861-828F-75117DAD8779}" srcOrd="0" destOrd="0" presId="urn:microsoft.com/office/officeart/2005/8/layout/hierarchy1"/>
    <dgm:cxn modelId="{FD5BB6BF-C9A2-44B1-953F-6ABA14F0BAA9}" type="presOf" srcId="{B9C85CC4-961A-4E26-BCDB-D43779BAFA91}" destId="{C38B2590-3D1B-47E9-B9AD-0FCA6884D849}" srcOrd="0" destOrd="0" presId="urn:microsoft.com/office/officeart/2005/8/layout/hierarchy1"/>
    <dgm:cxn modelId="{E5151DCA-FE87-4635-BF84-3C7C01AA79B9}" srcId="{2ECA6AC9-A8F2-4CEE-9D87-3D9024D50E5B}" destId="{208AEDCD-5838-4E71-B923-31F1795FB34F}" srcOrd="0" destOrd="0" parTransId="{7756FF44-D28E-4120-988E-5BF33D710866}" sibTransId="{B9F55539-765E-4B56-A766-854AF442B5F1}"/>
    <dgm:cxn modelId="{91D1BEE2-46CC-4C7B-B0C4-BBC30B010B29}" type="presParOf" srcId="{1E593DE9-8B61-4861-828F-75117DAD8779}" destId="{8969E621-82BF-40F0-B441-FDE6B8ADB61A}" srcOrd="0" destOrd="0" presId="urn:microsoft.com/office/officeart/2005/8/layout/hierarchy1"/>
    <dgm:cxn modelId="{B274EF22-8971-468D-A6BD-3CD2F0312515}" type="presParOf" srcId="{8969E621-82BF-40F0-B441-FDE6B8ADB61A}" destId="{0BBA7D56-5EC6-4AFE-9FB8-D3E18A6D5A8F}" srcOrd="0" destOrd="0" presId="urn:microsoft.com/office/officeart/2005/8/layout/hierarchy1"/>
    <dgm:cxn modelId="{7BB5DB1C-B70D-4F3C-904D-47EBCB500210}" type="presParOf" srcId="{0BBA7D56-5EC6-4AFE-9FB8-D3E18A6D5A8F}" destId="{3FFBF440-0D93-4394-8F9A-F8E8E8D92236}" srcOrd="0" destOrd="0" presId="urn:microsoft.com/office/officeart/2005/8/layout/hierarchy1"/>
    <dgm:cxn modelId="{6032F0A8-ED1C-4762-8C4F-F8620423362E}" type="presParOf" srcId="{0BBA7D56-5EC6-4AFE-9FB8-D3E18A6D5A8F}" destId="{31256BEC-4062-4339-A21C-1C7517C7AB40}" srcOrd="1" destOrd="0" presId="urn:microsoft.com/office/officeart/2005/8/layout/hierarchy1"/>
    <dgm:cxn modelId="{59BA870F-5AEF-4864-A160-5048B6A9DCE5}" type="presParOf" srcId="{8969E621-82BF-40F0-B441-FDE6B8ADB61A}" destId="{1E29EB79-0477-46E3-B50F-92A62FD28173}" srcOrd="1" destOrd="0" presId="urn:microsoft.com/office/officeart/2005/8/layout/hierarchy1"/>
    <dgm:cxn modelId="{348DA54A-52F3-47D9-9759-A57955E31DD9}" type="presParOf" srcId="{1E593DE9-8B61-4861-828F-75117DAD8779}" destId="{447BE519-07CB-46F0-AA5D-95334B261EE5}" srcOrd="1" destOrd="0" presId="urn:microsoft.com/office/officeart/2005/8/layout/hierarchy1"/>
    <dgm:cxn modelId="{208EBD14-8FB3-4689-9B9E-37F344C29EA2}" type="presParOf" srcId="{447BE519-07CB-46F0-AA5D-95334B261EE5}" destId="{1F0B23B9-7F73-472F-8BBC-0B1279D47351}" srcOrd="0" destOrd="0" presId="urn:microsoft.com/office/officeart/2005/8/layout/hierarchy1"/>
    <dgm:cxn modelId="{4B5556A7-6AAF-41CB-88BE-82B3EFF807EB}" type="presParOf" srcId="{1F0B23B9-7F73-472F-8BBC-0B1279D47351}" destId="{2AA97EE3-AEF5-435F-A25F-D063DE16A101}" srcOrd="0" destOrd="0" presId="urn:microsoft.com/office/officeart/2005/8/layout/hierarchy1"/>
    <dgm:cxn modelId="{28839F5E-CD74-43A2-852D-4E630A1D2010}" type="presParOf" srcId="{1F0B23B9-7F73-472F-8BBC-0B1279D47351}" destId="{C38B2590-3D1B-47E9-B9AD-0FCA6884D849}" srcOrd="1" destOrd="0" presId="urn:microsoft.com/office/officeart/2005/8/layout/hierarchy1"/>
    <dgm:cxn modelId="{BB1D67D8-A234-4D8C-AE0A-95A7FA1F57CA}" type="presParOf" srcId="{447BE519-07CB-46F0-AA5D-95334B261EE5}" destId="{E946BCAE-4FF9-43E1-8A90-4017467FA85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24B54-A7A1-421F-BC30-4587E46BAE75}">
      <dsp:nvSpPr>
        <dsp:cNvPr id="0" name=""/>
        <dsp:cNvSpPr/>
      </dsp:nvSpPr>
      <dsp:spPr>
        <a:xfrm>
          <a:off x="9760" y="37285"/>
          <a:ext cx="5834344" cy="308730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endParaRPr lang="en-GB" sz="1600" kern="1200"/>
        </a:p>
        <a:p>
          <a:pPr marL="0" lvl="0" indent="0" algn="ctr" defTabSz="711200">
            <a:lnSpc>
              <a:spcPct val="90000"/>
            </a:lnSpc>
            <a:spcBef>
              <a:spcPct val="0"/>
            </a:spcBef>
            <a:spcAft>
              <a:spcPct val="35000"/>
            </a:spcAft>
            <a:buNone/>
          </a:pPr>
          <a:r>
            <a:rPr lang="en-GB" sz="1400" kern="1200"/>
            <a:t>25% of States Signatories do not have a Secure Signatory Account (SSA), nor have they established a National Data Centre (NDC) 25 years after the CTBT opened for signature.</a:t>
          </a:r>
          <a:endParaRPr lang="en-GB" sz="1400" kern="1200" dirty="0">
            <a:solidFill>
              <a:schemeClr val="tx1"/>
            </a:solidFill>
          </a:endParaRPr>
        </a:p>
        <a:p>
          <a:pPr marL="0" lvl="0" indent="0" algn="ctr" defTabSz="711200">
            <a:lnSpc>
              <a:spcPct val="90000"/>
            </a:lnSpc>
            <a:spcBef>
              <a:spcPct val="0"/>
            </a:spcBef>
            <a:spcAft>
              <a:spcPct val="35000"/>
            </a:spcAft>
            <a:buNone/>
          </a:pPr>
          <a:endParaRPr lang="en-GB" sz="1600" kern="1200" dirty="0"/>
        </a:p>
        <a:p>
          <a:pPr marL="0" lvl="0" indent="0" algn="ctr" defTabSz="711200">
            <a:lnSpc>
              <a:spcPct val="90000"/>
            </a:lnSpc>
            <a:spcBef>
              <a:spcPct val="0"/>
            </a:spcBef>
            <a:spcAft>
              <a:spcPct val="35000"/>
            </a:spcAft>
            <a:buNone/>
          </a:pPr>
          <a:endParaRPr lang="en-GB" sz="1600" kern="1200" dirty="0"/>
        </a:p>
        <a:p>
          <a:pPr marL="0" lvl="0" indent="0" algn="ctr" defTabSz="711200">
            <a:lnSpc>
              <a:spcPct val="90000"/>
            </a:lnSpc>
            <a:spcBef>
              <a:spcPct val="0"/>
            </a:spcBef>
            <a:spcAft>
              <a:spcPct val="35000"/>
            </a:spcAft>
            <a:buNone/>
          </a:pPr>
          <a:r>
            <a:rPr lang="en-GB" sz="2000" kern="1200" dirty="0"/>
            <a:t>Therefore, They are not accessing IMS data and IDC products</a:t>
          </a:r>
          <a:endParaRPr lang="en-US" sz="2000" kern="1200" dirty="0"/>
        </a:p>
      </dsp:txBody>
      <dsp:txXfrm>
        <a:off x="1553411" y="37285"/>
        <a:ext cx="2747043" cy="3087301"/>
      </dsp:txXfrm>
    </dsp:sp>
    <dsp:sp modelId="{1132ADE3-DE0B-49E2-B268-E78B749C9F1F}">
      <dsp:nvSpPr>
        <dsp:cNvPr id="0" name=""/>
        <dsp:cNvSpPr/>
      </dsp:nvSpPr>
      <dsp:spPr>
        <a:xfrm>
          <a:off x="5260670" y="86421"/>
          <a:ext cx="5834344" cy="298902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Some others who have established an SSA are not </a:t>
          </a:r>
          <a:r>
            <a:rPr lang="en-GB" sz="2000" kern="1200"/>
            <a:t>downloading CTBT data, </a:t>
          </a:r>
          <a:r>
            <a:rPr lang="en-GB" sz="2000" kern="1200" dirty="0"/>
            <a:t>and do not fully benefit from </a:t>
          </a:r>
          <a:r>
            <a:rPr lang="en-GB" sz="2000" kern="1200"/>
            <a:t>their Treaty </a:t>
          </a:r>
          <a:r>
            <a:rPr lang="en-GB" sz="2000" kern="1200" dirty="0"/>
            <a:t>membership. </a:t>
          </a:r>
          <a:endParaRPr lang="en-US" sz="2000" kern="1200" dirty="0"/>
        </a:p>
      </dsp:txBody>
      <dsp:txXfrm>
        <a:off x="6755184" y="86421"/>
        <a:ext cx="2845316" cy="29890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BF440-0D93-4394-8F9A-F8E8E8D92236}">
      <dsp:nvSpPr>
        <dsp:cNvPr id="0" name=""/>
        <dsp:cNvSpPr/>
      </dsp:nvSpPr>
      <dsp:spPr>
        <a:xfrm>
          <a:off x="1360" y="368085"/>
          <a:ext cx="4776102" cy="32032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256BEC-4062-4339-A21C-1C7517C7AB40}">
      <dsp:nvSpPr>
        <dsp:cNvPr id="0" name=""/>
        <dsp:cNvSpPr/>
      </dsp:nvSpPr>
      <dsp:spPr>
        <a:xfrm>
          <a:off x="532038" y="872229"/>
          <a:ext cx="4776102" cy="32032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The NDCs4All Task Force has increased</a:t>
          </a:r>
          <a:r>
            <a:rPr lang="en-GB" sz="1400" b="1" kern="1200" dirty="0"/>
            <a:t> outreach efforts and enhanced tailored assistance to reach States Signatories. </a:t>
          </a:r>
          <a:r>
            <a:rPr lang="en-GB" sz="1400" b="0" kern="1200" dirty="0"/>
            <a:t>It also encourages and supports them to create an SSA, while increasing the number of Authorised Users, and establishing NDCs so that they can enjoy the benefits of Treaty membership.</a:t>
          </a:r>
        </a:p>
      </dsp:txBody>
      <dsp:txXfrm>
        <a:off x="625859" y="966050"/>
        <a:ext cx="4588460" cy="3015627"/>
      </dsp:txXfrm>
    </dsp:sp>
    <dsp:sp modelId="{2AA97EE3-AEF5-435F-A25F-D063DE16A101}">
      <dsp:nvSpPr>
        <dsp:cNvPr id="0" name=""/>
        <dsp:cNvSpPr/>
      </dsp:nvSpPr>
      <dsp:spPr>
        <a:xfrm>
          <a:off x="5840179" y="459767"/>
          <a:ext cx="4776102" cy="30328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8B2590-3D1B-47E9-B9AD-0FCA6884D849}">
      <dsp:nvSpPr>
        <dsp:cNvPr id="0" name=""/>
        <dsp:cNvSpPr/>
      </dsp:nvSpPr>
      <dsp:spPr>
        <a:xfrm>
          <a:off x="6370857" y="963911"/>
          <a:ext cx="4776102" cy="30328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711200">
            <a:lnSpc>
              <a:spcPct val="90000"/>
            </a:lnSpc>
            <a:spcBef>
              <a:spcPct val="0"/>
            </a:spcBef>
            <a:spcAft>
              <a:spcPct val="35000"/>
            </a:spcAft>
            <a:buNone/>
          </a:pPr>
          <a:r>
            <a:rPr lang="en-GB" sz="1400" kern="1200" dirty="0">
              <a:solidFill>
                <a:prstClr val="black">
                  <a:hueOff val="0"/>
                  <a:satOff val="0"/>
                  <a:lumOff val="0"/>
                  <a:alphaOff val="0"/>
                </a:prstClr>
              </a:solidFill>
              <a:latin typeface="Calibri" panose="020F0502020204030204"/>
              <a:ea typeface="+mn-ea"/>
              <a:cs typeface="+mn-cs"/>
            </a:rPr>
            <a:t>The establishment of an NDC is a national issue that should be handled by the National Authority (NA) of each State. To start the process, a State Signatory needs to send a formal request for assistance to the PTS.</a:t>
          </a:r>
          <a:br>
            <a:rPr lang="en-GB" sz="1400" kern="1200" dirty="0">
              <a:solidFill>
                <a:prstClr val="black">
                  <a:hueOff val="0"/>
                  <a:satOff val="0"/>
                  <a:lumOff val="0"/>
                  <a:alphaOff val="0"/>
                </a:prstClr>
              </a:solidFill>
              <a:latin typeface="Calibri" panose="020F0502020204030204"/>
              <a:ea typeface="+mn-ea"/>
              <a:cs typeface="+mn-cs"/>
            </a:rPr>
          </a:br>
          <a:r>
            <a:rPr lang="en-GB" sz="1400" kern="1200" dirty="0">
              <a:solidFill>
                <a:prstClr val="black">
                  <a:hueOff val="0"/>
                  <a:satOff val="0"/>
                  <a:lumOff val="0"/>
                  <a:alphaOff val="0"/>
                </a:prstClr>
              </a:solidFill>
              <a:latin typeface="Calibri" panose="020F0502020204030204"/>
              <a:ea typeface="+mn-ea"/>
              <a:cs typeface="+mn-cs"/>
            </a:rPr>
            <a:t>The PTS will then provide support to facilitate the process.</a:t>
          </a:r>
        </a:p>
        <a:p>
          <a:pPr marL="0" lvl="0" indent="0" algn="ctr" defTabSz="711200">
            <a:lnSpc>
              <a:spcPct val="90000"/>
            </a:lnSpc>
            <a:spcBef>
              <a:spcPct val="0"/>
            </a:spcBef>
            <a:spcAft>
              <a:spcPct val="35000"/>
            </a:spcAft>
            <a:buNone/>
          </a:pPr>
          <a:endParaRPr lang="en-GB" sz="1400" kern="1200" dirty="0">
            <a:solidFill>
              <a:prstClr val="black">
                <a:hueOff val="0"/>
                <a:satOff val="0"/>
                <a:lumOff val="0"/>
                <a:alphaOff val="0"/>
              </a:prstClr>
            </a:solidFill>
            <a:latin typeface="Calibri" panose="020F0502020204030204"/>
            <a:ea typeface="+mn-ea"/>
            <a:cs typeface="+mn-cs"/>
          </a:endParaRPr>
        </a:p>
        <a:p>
          <a:pPr marL="0" lvl="0" indent="0" algn="ctr" defTabSz="711200">
            <a:lnSpc>
              <a:spcPct val="90000"/>
            </a:lnSpc>
            <a:spcBef>
              <a:spcPct val="0"/>
            </a:spcBef>
            <a:spcAft>
              <a:spcPct val="35000"/>
            </a:spcAft>
            <a:buNone/>
          </a:pPr>
          <a:r>
            <a:rPr lang="en-GB" sz="1400" kern="1200" dirty="0"/>
            <a:t>The initiative supports all CTBT States Signatories, in particular, Least Developing Countries (LDCs), Landlocked Developing Countries (LLDCs), and Small Island Developing States (SIDS) by providing them with Capacity Building Systems (CBSs). </a:t>
          </a:r>
          <a:br>
            <a:rPr lang="en-GB" sz="1400" kern="1200" dirty="0">
              <a:solidFill>
                <a:prstClr val="black">
                  <a:hueOff val="0"/>
                  <a:satOff val="0"/>
                  <a:lumOff val="0"/>
                  <a:alphaOff val="0"/>
                </a:prstClr>
              </a:solidFill>
              <a:highlight>
                <a:srgbClr val="FFFF00"/>
              </a:highlight>
              <a:latin typeface="Calibri" panose="020F0502020204030204"/>
              <a:ea typeface="+mn-ea"/>
              <a:cs typeface="+mn-cs"/>
            </a:rPr>
          </a:br>
          <a:endParaRPr lang="en-US" altLang="en-US" sz="1400" kern="1200" dirty="0">
            <a:solidFill>
              <a:prstClr val="black">
                <a:hueOff val="0"/>
                <a:satOff val="0"/>
                <a:lumOff val="0"/>
                <a:alphaOff val="0"/>
              </a:prstClr>
            </a:solidFill>
            <a:highlight>
              <a:srgbClr val="FFFF00"/>
            </a:highlight>
            <a:latin typeface="Calibri" panose="020F0502020204030204"/>
            <a:ea typeface="+mn-ea"/>
            <a:cs typeface="+mn-cs"/>
          </a:endParaRPr>
        </a:p>
      </dsp:txBody>
      <dsp:txXfrm>
        <a:off x="6459685" y="1052739"/>
        <a:ext cx="4598446" cy="285516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06/17/2023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06/17/2023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06/17/2023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0745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06/17/2023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06/17/2023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06/17/2023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06/17/2023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06/17/2023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06/17/2023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06/17/2023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06/17/2023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0E00E7D3-E038-3A18-BBEE-F5C98F90E01D}"/>
              </a:ext>
            </a:extLst>
          </p:cNvPr>
          <p:cNvGrpSpPr>
            <a:grpSpLocks noChangeAspect="1"/>
          </p:cNvGrpSpPr>
          <p:nvPr userDrawn="1"/>
        </p:nvGrpSpPr>
        <p:grpSpPr bwMode="auto">
          <a:xfrm>
            <a:off x="2626659" y="4540638"/>
            <a:ext cx="1138238" cy="271463"/>
            <a:chOff x="6862" y="486"/>
            <a:chExt cx="717" cy="171"/>
          </a:xfrm>
        </p:grpSpPr>
        <p:sp>
          <p:nvSpPr>
            <p:cNvPr id="3" name="AutoShape 3">
              <a:extLst>
                <a:ext uri="{FF2B5EF4-FFF2-40B4-BE49-F238E27FC236}">
                  <a16:creationId xmlns:a16="http://schemas.microsoft.com/office/drawing/2014/main" id="{70804A14-8B8F-2B69-0D26-035064AD15C8}"/>
                </a:ext>
              </a:extLst>
            </p:cNvPr>
            <p:cNvSpPr>
              <a:spLocks noChangeAspect="1" noChangeArrowheads="1" noTextEdit="1"/>
            </p:cNvSpPr>
            <p:nvPr userDrawn="1"/>
          </p:nvSpPr>
          <p:spPr bwMode="auto">
            <a:xfrm>
              <a:off x="6862" y="488"/>
              <a:ext cx="71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6">
              <a:extLst>
                <a:ext uri="{FF2B5EF4-FFF2-40B4-BE49-F238E27FC236}">
                  <a16:creationId xmlns:a16="http://schemas.microsoft.com/office/drawing/2014/main" id="{CDA3ACE5-BDF3-20C1-0825-7B65E0019C01}"/>
                </a:ext>
              </a:extLst>
            </p:cNvPr>
            <p:cNvSpPr>
              <a:spLocks noEditPoints="1"/>
            </p:cNvSpPr>
            <p:nvPr userDrawn="1"/>
          </p:nvSpPr>
          <p:spPr bwMode="auto">
            <a:xfrm>
              <a:off x="6862" y="486"/>
              <a:ext cx="717" cy="171"/>
            </a:xfrm>
            <a:custGeom>
              <a:avLst/>
              <a:gdLst>
                <a:gd name="T0" fmla="*/ 1786 w 1889"/>
                <a:gd name="T1" fmla="*/ 0 h 435"/>
                <a:gd name="T2" fmla="*/ 1786 w 1889"/>
                <a:gd name="T3" fmla="*/ 0 h 435"/>
                <a:gd name="T4" fmla="*/ 103 w 1889"/>
                <a:gd name="T5" fmla="*/ 0 h 435"/>
                <a:gd name="T6" fmla="*/ 0 w 1889"/>
                <a:gd name="T7" fmla="*/ 102 h 435"/>
                <a:gd name="T8" fmla="*/ 0 w 1889"/>
                <a:gd name="T9" fmla="*/ 332 h 435"/>
                <a:gd name="T10" fmla="*/ 103 w 1889"/>
                <a:gd name="T11" fmla="*/ 435 h 435"/>
                <a:gd name="T12" fmla="*/ 1786 w 1889"/>
                <a:gd name="T13" fmla="*/ 435 h 435"/>
                <a:gd name="T14" fmla="*/ 1889 w 1889"/>
                <a:gd name="T15" fmla="*/ 332 h 435"/>
                <a:gd name="T16" fmla="*/ 1889 w 1889"/>
                <a:gd name="T17" fmla="*/ 102 h 435"/>
                <a:gd name="T18" fmla="*/ 1786 w 1889"/>
                <a:gd name="T19" fmla="*/ 0 h 435"/>
                <a:gd name="T20" fmla="*/ 1786 w 1889"/>
                <a:gd name="T21" fmla="*/ 39 h 435"/>
                <a:gd name="T22" fmla="*/ 1786 w 1889"/>
                <a:gd name="T23" fmla="*/ 39 h 435"/>
                <a:gd name="T24" fmla="*/ 1849 w 1889"/>
                <a:gd name="T25" fmla="*/ 102 h 435"/>
                <a:gd name="T26" fmla="*/ 1849 w 1889"/>
                <a:gd name="T27" fmla="*/ 332 h 435"/>
                <a:gd name="T28" fmla="*/ 1786 w 1889"/>
                <a:gd name="T29" fmla="*/ 395 h 435"/>
                <a:gd name="T30" fmla="*/ 103 w 1889"/>
                <a:gd name="T31" fmla="*/ 395 h 435"/>
                <a:gd name="T32" fmla="*/ 39 w 1889"/>
                <a:gd name="T33" fmla="*/ 332 h 435"/>
                <a:gd name="T34" fmla="*/ 39 w 1889"/>
                <a:gd name="T35" fmla="*/ 102 h 435"/>
                <a:gd name="T36" fmla="*/ 103 w 1889"/>
                <a:gd name="T37" fmla="*/ 39 h 435"/>
                <a:gd name="T38" fmla="*/ 1786 w 1889"/>
                <a:gd name="T39" fmla="*/ 3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5">
                  <a:moveTo>
                    <a:pt x="1786" y="0"/>
                  </a:moveTo>
                  <a:lnTo>
                    <a:pt x="1786" y="0"/>
                  </a:lnTo>
                  <a:lnTo>
                    <a:pt x="103" y="0"/>
                  </a:lnTo>
                  <a:cubicBezTo>
                    <a:pt x="46" y="0"/>
                    <a:pt x="0" y="45"/>
                    <a:pt x="0" y="102"/>
                  </a:cubicBezTo>
                  <a:lnTo>
                    <a:pt x="0" y="332"/>
                  </a:lnTo>
                  <a:cubicBezTo>
                    <a:pt x="0" y="389"/>
                    <a:pt x="46" y="435"/>
                    <a:pt x="103" y="435"/>
                  </a:cubicBezTo>
                  <a:lnTo>
                    <a:pt x="1786" y="435"/>
                  </a:lnTo>
                  <a:cubicBezTo>
                    <a:pt x="1843" y="435"/>
                    <a:pt x="1889" y="389"/>
                    <a:pt x="1889" y="332"/>
                  </a:cubicBezTo>
                  <a:lnTo>
                    <a:pt x="1889" y="102"/>
                  </a:lnTo>
                  <a:cubicBezTo>
                    <a:pt x="1889" y="45"/>
                    <a:pt x="1843" y="0"/>
                    <a:pt x="1786" y="0"/>
                  </a:cubicBezTo>
                  <a:close/>
                  <a:moveTo>
                    <a:pt x="1786" y="39"/>
                  </a:moveTo>
                  <a:lnTo>
                    <a:pt x="1786" y="39"/>
                  </a:lnTo>
                  <a:cubicBezTo>
                    <a:pt x="1821" y="39"/>
                    <a:pt x="1849" y="67"/>
                    <a:pt x="1849" y="102"/>
                  </a:cubicBezTo>
                  <a:lnTo>
                    <a:pt x="1849" y="332"/>
                  </a:lnTo>
                  <a:cubicBezTo>
                    <a:pt x="1849" y="367"/>
                    <a:pt x="1821" y="395"/>
                    <a:pt x="1786" y="395"/>
                  </a:cubicBezTo>
                  <a:lnTo>
                    <a:pt x="103" y="395"/>
                  </a:lnTo>
                  <a:cubicBezTo>
                    <a:pt x="68" y="395"/>
                    <a:pt x="39" y="367"/>
                    <a:pt x="39" y="332"/>
                  </a:cubicBezTo>
                  <a:lnTo>
                    <a:pt x="39" y="102"/>
                  </a:lnTo>
                  <a:cubicBezTo>
                    <a:pt x="39" y="67"/>
                    <a:pt x="68" y="39"/>
                    <a:pt x="103" y="39"/>
                  </a:cubicBezTo>
                  <a:lnTo>
                    <a:pt x="1786"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5" name="TextBox 4">
            <a:extLst>
              <a:ext uri="{FF2B5EF4-FFF2-40B4-BE49-F238E27FC236}">
                <a16:creationId xmlns:a16="http://schemas.microsoft.com/office/drawing/2014/main" id="{767BFFDF-CF43-F6AC-F414-A1F23A6E0089}"/>
              </a:ext>
            </a:extLst>
          </p:cNvPr>
          <p:cNvSpPr txBox="1"/>
          <p:nvPr userDrawn="1"/>
        </p:nvSpPr>
        <p:spPr>
          <a:xfrm>
            <a:off x="3095485" y="6662186"/>
            <a:ext cx="6001030" cy="195814"/>
          </a:xfrm>
          <a:prstGeom prst="rect">
            <a:avLst/>
          </a:prstGeom>
          <a:noFill/>
        </p:spPr>
        <p:txBody>
          <a:bodyPr wrap="square" lIns="36000" tIns="36000" rIns="36000" bIns="36000">
            <a:spAutoFit/>
          </a:bodyPr>
          <a:lstStyle/>
          <a:p>
            <a:r>
              <a:rPr lang="en-US" sz="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Disclaimer: </a:t>
            </a:r>
            <a:r>
              <a:rPr lang="en-US" sz="8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views expressed in this presentation are those of the author and do not necessarily reflect the view of the CTBTO</a:t>
            </a:r>
            <a:endParaRPr lang="en-GB"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E9A0C576-9703-F4B2-96FC-D9C9D524FA1A}"/>
              </a:ext>
            </a:extLst>
          </p:cNvPr>
          <p:cNvGrpSpPr>
            <a:grpSpLocks noChangeAspect="1"/>
          </p:cNvGrpSpPr>
          <p:nvPr userDrawn="1"/>
        </p:nvGrpSpPr>
        <p:grpSpPr bwMode="auto">
          <a:xfrm>
            <a:off x="11025700" y="771526"/>
            <a:ext cx="1005968" cy="271463"/>
            <a:chOff x="6862" y="486"/>
            <a:chExt cx="717" cy="171"/>
          </a:xfrm>
        </p:grpSpPr>
        <p:sp>
          <p:nvSpPr>
            <p:cNvPr id="4" name="AutoShape 3">
              <a:extLst>
                <a:ext uri="{FF2B5EF4-FFF2-40B4-BE49-F238E27FC236}">
                  <a16:creationId xmlns:a16="http://schemas.microsoft.com/office/drawing/2014/main" id="{EC4E8B06-B548-7368-26B7-2CD111927E1C}"/>
                </a:ext>
              </a:extLst>
            </p:cNvPr>
            <p:cNvSpPr>
              <a:spLocks noChangeAspect="1" noChangeArrowheads="1" noTextEdit="1"/>
            </p:cNvSpPr>
            <p:nvPr userDrawn="1"/>
          </p:nvSpPr>
          <p:spPr bwMode="auto">
            <a:xfrm>
              <a:off x="6862" y="488"/>
              <a:ext cx="71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6">
              <a:extLst>
                <a:ext uri="{FF2B5EF4-FFF2-40B4-BE49-F238E27FC236}">
                  <a16:creationId xmlns:a16="http://schemas.microsoft.com/office/drawing/2014/main" id="{6C3CD8CE-3331-27A3-B65D-D1284411CAC2}"/>
                </a:ext>
              </a:extLst>
            </p:cNvPr>
            <p:cNvSpPr>
              <a:spLocks noEditPoints="1"/>
            </p:cNvSpPr>
            <p:nvPr userDrawn="1"/>
          </p:nvSpPr>
          <p:spPr bwMode="auto">
            <a:xfrm>
              <a:off x="6862" y="486"/>
              <a:ext cx="717" cy="171"/>
            </a:xfrm>
            <a:custGeom>
              <a:avLst/>
              <a:gdLst>
                <a:gd name="T0" fmla="*/ 1786 w 1889"/>
                <a:gd name="T1" fmla="*/ 0 h 435"/>
                <a:gd name="T2" fmla="*/ 1786 w 1889"/>
                <a:gd name="T3" fmla="*/ 0 h 435"/>
                <a:gd name="T4" fmla="*/ 103 w 1889"/>
                <a:gd name="T5" fmla="*/ 0 h 435"/>
                <a:gd name="T6" fmla="*/ 0 w 1889"/>
                <a:gd name="T7" fmla="*/ 102 h 435"/>
                <a:gd name="T8" fmla="*/ 0 w 1889"/>
                <a:gd name="T9" fmla="*/ 332 h 435"/>
                <a:gd name="T10" fmla="*/ 103 w 1889"/>
                <a:gd name="T11" fmla="*/ 435 h 435"/>
                <a:gd name="T12" fmla="*/ 1786 w 1889"/>
                <a:gd name="T13" fmla="*/ 435 h 435"/>
                <a:gd name="T14" fmla="*/ 1889 w 1889"/>
                <a:gd name="T15" fmla="*/ 332 h 435"/>
                <a:gd name="T16" fmla="*/ 1889 w 1889"/>
                <a:gd name="T17" fmla="*/ 102 h 435"/>
                <a:gd name="T18" fmla="*/ 1786 w 1889"/>
                <a:gd name="T19" fmla="*/ 0 h 435"/>
                <a:gd name="T20" fmla="*/ 1786 w 1889"/>
                <a:gd name="T21" fmla="*/ 39 h 435"/>
                <a:gd name="T22" fmla="*/ 1786 w 1889"/>
                <a:gd name="T23" fmla="*/ 39 h 435"/>
                <a:gd name="T24" fmla="*/ 1849 w 1889"/>
                <a:gd name="T25" fmla="*/ 102 h 435"/>
                <a:gd name="T26" fmla="*/ 1849 w 1889"/>
                <a:gd name="T27" fmla="*/ 332 h 435"/>
                <a:gd name="T28" fmla="*/ 1786 w 1889"/>
                <a:gd name="T29" fmla="*/ 395 h 435"/>
                <a:gd name="T30" fmla="*/ 103 w 1889"/>
                <a:gd name="T31" fmla="*/ 395 h 435"/>
                <a:gd name="T32" fmla="*/ 39 w 1889"/>
                <a:gd name="T33" fmla="*/ 332 h 435"/>
                <a:gd name="T34" fmla="*/ 39 w 1889"/>
                <a:gd name="T35" fmla="*/ 102 h 435"/>
                <a:gd name="T36" fmla="*/ 103 w 1889"/>
                <a:gd name="T37" fmla="*/ 39 h 435"/>
                <a:gd name="T38" fmla="*/ 1786 w 1889"/>
                <a:gd name="T39" fmla="*/ 3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5">
                  <a:moveTo>
                    <a:pt x="1786" y="0"/>
                  </a:moveTo>
                  <a:lnTo>
                    <a:pt x="1786" y="0"/>
                  </a:lnTo>
                  <a:lnTo>
                    <a:pt x="103" y="0"/>
                  </a:lnTo>
                  <a:cubicBezTo>
                    <a:pt x="46" y="0"/>
                    <a:pt x="0" y="45"/>
                    <a:pt x="0" y="102"/>
                  </a:cubicBezTo>
                  <a:lnTo>
                    <a:pt x="0" y="332"/>
                  </a:lnTo>
                  <a:cubicBezTo>
                    <a:pt x="0" y="389"/>
                    <a:pt x="46" y="435"/>
                    <a:pt x="103" y="435"/>
                  </a:cubicBezTo>
                  <a:lnTo>
                    <a:pt x="1786" y="435"/>
                  </a:lnTo>
                  <a:cubicBezTo>
                    <a:pt x="1843" y="435"/>
                    <a:pt x="1889" y="389"/>
                    <a:pt x="1889" y="332"/>
                  </a:cubicBezTo>
                  <a:lnTo>
                    <a:pt x="1889" y="102"/>
                  </a:lnTo>
                  <a:cubicBezTo>
                    <a:pt x="1889" y="45"/>
                    <a:pt x="1843" y="0"/>
                    <a:pt x="1786" y="0"/>
                  </a:cubicBezTo>
                  <a:close/>
                  <a:moveTo>
                    <a:pt x="1786" y="39"/>
                  </a:moveTo>
                  <a:lnTo>
                    <a:pt x="1786" y="39"/>
                  </a:lnTo>
                  <a:cubicBezTo>
                    <a:pt x="1821" y="39"/>
                    <a:pt x="1849" y="67"/>
                    <a:pt x="1849" y="102"/>
                  </a:cubicBezTo>
                  <a:lnTo>
                    <a:pt x="1849" y="332"/>
                  </a:lnTo>
                  <a:cubicBezTo>
                    <a:pt x="1849" y="367"/>
                    <a:pt x="1821" y="395"/>
                    <a:pt x="1786" y="395"/>
                  </a:cubicBezTo>
                  <a:lnTo>
                    <a:pt x="103" y="395"/>
                  </a:lnTo>
                  <a:cubicBezTo>
                    <a:pt x="68" y="395"/>
                    <a:pt x="39" y="367"/>
                    <a:pt x="39" y="332"/>
                  </a:cubicBezTo>
                  <a:lnTo>
                    <a:pt x="39" y="102"/>
                  </a:lnTo>
                  <a:cubicBezTo>
                    <a:pt x="39" y="67"/>
                    <a:pt x="68" y="39"/>
                    <a:pt x="103" y="39"/>
                  </a:cubicBezTo>
                  <a:lnTo>
                    <a:pt x="1786"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A4890F-D354-0B5D-AE0D-0FEFD2900E29}"/>
              </a:ext>
            </a:extLst>
          </p:cNvPr>
          <p:cNvSpPr txBox="1"/>
          <p:nvPr/>
        </p:nvSpPr>
        <p:spPr>
          <a:xfrm>
            <a:off x="695691" y="1989084"/>
            <a:ext cx="5270811" cy="4185761"/>
          </a:xfrm>
          <a:prstGeom prst="rect">
            <a:avLst/>
          </a:prstGeom>
          <a:no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Introduction </a:t>
            </a:r>
            <a:br>
              <a:rPr lang="en-GB" b="1" dirty="0">
                <a:solidFill>
                  <a:schemeClr val="bg1"/>
                </a:solidFill>
                <a:latin typeface="Arial" panose="020B0604020202020204" pitchFamily="34" charset="0"/>
                <a:cs typeface="Arial" panose="020B0604020202020204" pitchFamily="34" charset="0"/>
              </a:rPr>
            </a:br>
            <a:r>
              <a:rPr lang="en-GB" b="1">
                <a:solidFill>
                  <a:schemeClr val="bg1"/>
                </a:solidFill>
                <a:latin typeface="Arial" panose="020B0604020202020204" pitchFamily="34" charset="0"/>
                <a:cs typeface="Arial" panose="020B0604020202020204" pitchFamily="34" charset="0"/>
              </a:rPr>
              <a:t>to National Data Centres-for-All </a:t>
            </a:r>
            <a:r>
              <a:rPr lang="en-GB" b="1" dirty="0">
                <a:solidFill>
                  <a:schemeClr val="bg1"/>
                </a:solidFill>
                <a:latin typeface="Arial" panose="020B0604020202020204" pitchFamily="34" charset="0"/>
                <a:cs typeface="Arial" panose="020B0604020202020204" pitchFamily="34" charset="0"/>
              </a:rPr>
              <a:t>I</a:t>
            </a:r>
            <a:r>
              <a:rPr lang="en-GB" b="1">
                <a:solidFill>
                  <a:schemeClr val="bg1"/>
                </a:solidFill>
                <a:latin typeface="Arial" panose="020B0604020202020204" pitchFamily="34" charset="0"/>
                <a:cs typeface="Arial" panose="020B0604020202020204" pitchFamily="34" charset="0"/>
              </a:rPr>
              <a:t>nitiative</a:t>
            </a:r>
            <a:endParaRPr lang="en-GB" b="1" dirty="0">
              <a:solidFill>
                <a:schemeClr val="bg1"/>
              </a:solidFill>
              <a:latin typeface="Arial" panose="020B0604020202020204" pitchFamily="34" charset="0"/>
              <a:cs typeface="Arial" panose="020B0604020202020204" pitchFamily="34" charset="0"/>
            </a:endParaRPr>
          </a:p>
          <a:p>
            <a:pPr algn="ctr"/>
            <a:r>
              <a:rPr lang="en-GB" b="1" dirty="0">
                <a:solidFill>
                  <a:schemeClr val="bg1"/>
                </a:solidFill>
                <a:latin typeface="Arial" panose="020B0604020202020204" pitchFamily="34" charset="0"/>
                <a:cs typeface="Arial" panose="020B0604020202020204" pitchFamily="34" charset="0"/>
              </a:rPr>
              <a:t>NDCs4All</a:t>
            </a:r>
          </a:p>
          <a:p>
            <a:pPr algn="ctr"/>
            <a:br>
              <a:rPr lang="en-US" b="1" dirty="0">
                <a:solidFill>
                  <a:schemeClr val="bg1"/>
                </a:solidFill>
                <a:latin typeface="Arial" panose="020B0604020202020204" pitchFamily="34" charset="0"/>
                <a:cs typeface="Arial" panose="020B0604020202020204" pitchFamily="34" charset="0"/>
              </a:rPr>
            </a:br>
            <a:endParaRPr lang="en-AT" b="1" dirty="0">
              <a:solidFill>
                <a:schemeClr val="bg1"/>
              </a:solidFill>
              <a:latin typeface="Arial" panose="020B0604020202020204" pitchFamily="34" charset="0"/>
              <a:cs typeface="Arial" panose="020B0604020202020204" pitchFamily="34" charset="0"/>
            </a:endParaRPr>
          </a:p>
          <a:p>
            <a:pPr algn="ctr"/>
            <a:r>
              <a:rPr lang="en-US" sz="1800" b="1" dirty="0">
                <a:solidFill>
                  <a:schemeClr val="bg1"/>
                </a:solidFill>
                <a:latin typeface="Calibri" panose="020F0502020204030204" pitchFamily="34" charset="0"/>
                <a:cs typeface="Calibri" panose="020F0502020204030204" pitchFamily="34" charset="0"/>
              </a:rPr>
              <a:t>Ms. Loipa Sanchez Lorenzo</a:t>
            </a:r>
          </a:p>
          <a:p>
            <a:pPr algn="ctr"/>
            <a:endParaRPr lang="en-AT">
              <a:solidFill>
                <a:schemeClr val="bg1"/>
              </a:solidFill>
              <a:latin typeface="Arial" panose="020B0604020202020204" pitchFamily="34" charset="0"/>
              <a:cs typeface="Arial" panose="020B0604020202020204" pitchFamily="34" charset="0"/>
            </a:endParaRPr>
          </a:p>
          <a:p>
            <a:pPr algn="ctr"/>
            <a:endParaRPr lang="en-US" sz="1400" b="1" dirty="0">
              <a:solidFill>
                <a:schemeClr val="tx2">
                  <a:lumMod val="10000"/>
                </a:schemeClr>
              </a:solidFill>
              <a:latin typeface="Arial" panose="020B0604020202020204" pitchFamily="34" charset="0"/>
              <a:cs typeface="Arial" panose="020B0604020202020204" pitchFamily="34" charset="0"/>
            </a:endParaRPr>
          </a:p>
          <a:p>
            <a:pPr algn="ctr"/>
            <a:endParaRPr lang="en-US" sz="1400" b="1" dirty="0">
              <a:solidFill>
                <a:schemeClr val="tx2">
                  <a:lumMod val="10000"/>
                </a:schemeClr>
              </a:solidFill>
              <a:latin typeface="Arial" panose="020B0604020202020204" pitchFamily="34" charset="0"/>
              <a:cs typeface="Arial" panose="020B0604020202020204" pitchFamily="34" charset="0"/>
            </a:endParaRPr>
          </a:p>
          <a:p>
            <a:pPr algn="ctr"/>
            <a:endParaRPr lang="en-US" sz="1400" b="1" dirty="0">
              <a:solidFill>
                <a:schemeClr val="tx2">
                  <a:lumMod val="10000"/>
                </a:schemeClr>
              </a:solidFill>
              <a:latin typeface="Arial" panose="020B0604020202020204" pitchFamily="34" charset="0"/>
              <a:cs typeface="Arial" panose="020B0604020202020204" pitchFamily="34" charset="0"/>
            </a:endParaRPr>
          </a:p>
          <a:p>
            <a:pPr algn="ctr"/>
            <a:endParaRPr lang="en-US" sz="1400" b="1" dirty="0">
              <a:solidFill>
                <a:schemeClr val="tx2">
                  <a:lumMod val="10000"/>
                </a:schemeClr>
              </a:solidFill>
              <a:latin typeface="Arial" panose="020B0604020202020204" pitchFamily="34" charset="0"/>
              <a:cs typeface="Arial" panose="020B0604020202020204" pitchFamily="34" charset="0"/>
            </a:endParaRPr>
          </a:p>
          <a:p>
            <a:pPr algn="ctr"/>
            <a:endParaRPr lang="en-US" sz="1400" b="1" dirty="0">
              <a:solidFill>
                <a:schemeClr val="bg1"/>
              </a:solidFill>
              <a:latin typeface="Arial" panose="020B0604020202020204" pitchFamily="34" charset="0"/>
              <a:cs typeface="Arial" panose="020B0604020202020204" pitchFamily="34" charset="0"/>
            </a:endParaRPr>
          </a:p>
          <a:p>
            <a:pPr algn="ctr"/>
            <a:r>
              <a:rPr lang="en-US" sz="1400" b="1">
                <a:solidFill>
                  <a:schemeClr val="bg1"/>
                </a:solidFill>
                <a:latin typeface="Arial" panose="020B0604020202020204" pitchFamily="34" charset="0"/>
                <a:cs typeface="Arial" panose="020B0604020202020204" pitchFamily="34" charset="0"/>
              </a:rPr>
              <a:t>Senior Adviser, External Relations &amp;</a:t>
            </a:r>
          </a:p>
          <a:p>
            <a:pPr algn="ctr"/>
            <a:r>
              <a:rPr lang="en-US" sz="1400" b="1">
                <a:solidFill>
                  <a:schemeClr val="bg1"/>
                </a:solidFill>
                <a:latin typeface="Arial" panose="020B0604020202020204" pitchFamily="34" charset="0"/>
                <a:cs typeface="Arial" panose="020B0604020202020204" pitchFamily="34" charset="0"/>
              </a:rPr>
              <a:t>Chief of Protocol</a:t>
            </a:r>
          </a:p>
          <a:p>
            <a:pPr algn="ctr"/>
            <a:r>
              <a:rPr lang="en-US" sz="1400" b="1">
                <a:solidFill>
                  <a:schemeClr val="bg1"/>
                </a:solidFill>
                <a:latin typeface="Arial" panose="020B0604020202020204" pitchFamily="34" charset="0"/>
                <a:cs typeface="Arial" panose="020B0604020202020204" pitchFamily="34" charset="0"/>
              </a:rPr>
              <a:t>Coordinator, Outreach activities, NDCs4All Initiative</a:t>
            </a:r>
          </a:p>
          <a:p>
            <a:pPr algn="ctr"/>
            <a:endParaRPr lang="en-US" sz="1400" b="1" dirty="0">
              <a:solidFill>
                <a:schemeClr val="bg1"/>
              </a:solidFill>
              <a:latin typeface="Arial" panose="020B0604020202020204" pitchFamily="34" charset="0"/>
              <a:cs typeface="Arial" panose="020B0604020202020204" pitchFamily="34" charset="0"/>
            </a:endParaRPr>
          </a:p>
          <a:p>
            <a:pPr algn="ctr"/>
            <a:endParaRPr lang="en-AT" sz="140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A596740-4C66-D3FC-3636-4E3B7D0A8784}"/>
              </a:ext>
            </a:extLst>
          </p:cNvPr>
          <p:cNvSpPr txBox="1"/>
          <p:nvPr/>
        </p:nvSpPr>
        <p:spPr>
          <a:xfrm>
            <a:off x="695690" y="4215419"/>
            <a:ext cx="5270811" cy="369332"/>
          </a:xfrm>
          <a:prstGeom prst="rect">
            <a:avLst/>
          </a:prstGeom>
          <a:noFill/>
        </p:spPr>
        <p:txBody>
          <a:bodyPr wrap="square" rtlCol="0">
            <a:spAutoFit/>
          </a:bodyPr>
          <a:lstStyle/>
          <a:p>
            <a:pPr algn="ctr"/>
            <a:r>
              <a:rPr lang="en-GB" b="1">
                <a:solidFill>
                  <a:schemeClr val="bg1"/>
                </a:solidFill>
                <a:latin typeface="Calibri" panose="020F0502020204030204" pitchFamily="34" charset="0"/>
                <a:cs typeface="Calibri" panose="020F0502020204030204" pitchFamily="34" charset="0"/>
              </a:rPr>
              <a:t>Thursday, 22 June at 14:15</a:t>
            </a:r>
            <a:endParaRPr lang="en-AT"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6716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534464"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800" b="1" dirty="0">
                <a:solidFill>
                  <a:schemeClr val="bg1"/>
                </a:solidFill>
                <a:latin typeface="Arial" panose="020B0604020202020204" pitchFamily="34" charset="0"/>
                <a:cs typeface="Arial" panose="020B0604020202020204" pitchFamily="34" charset="0"/>
              </a:rPr>
              <a:t>Introduction to the NDCs4All</a:t>
            </a:r>
          </a:p>
        </p:txBody>
      </p:sp>
      <p:sp>
        <p:nvSpPr>
          <p:cNvPr id="3" name="Title 1">
            <a:extLst>
              <a:ext uri="{FF2B5EF4-FFF2-40B4-BE49-F238E27FC236}">
                <a16:creationId xmlns:a16="http://schemas.microsoft.com/office/drawing/2014/main" id="{36B71AA3-E22B-8A12-B201-285E3902182D}"/>
              </a:ext>
            </a:extLst>
          </p:cNvPr>
          <p:cNvSpPr txBox="1">
            <a:spLocks/>
          </p:cNvSpPr>
          <p:nvPr/>
        </p:nvSpPr>
        <p:spPr>
          <a:xfrm>
            <a:off x="10892589" y="751669"/>
            <a:ext cx="1324279"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err="1">
                <a:solidFill>
                  <a:schemeClr val="bg1"/>
                </a:solidFill>
                <a:latin typeface="Arial" panose="020B0604020202020204" pitchFamily="34" charset="0"/>
                <a:cs typeface="Arial" panose="020B0604020202020204" pitchFamily="34" charset="0"/>
              </a:rPr>
              <a:t>Ox.x</a:t>
            </a:r>
            <a:r>
              <a:rPr lang="en-US" sz="1200" b="1" dirty="0">
                <a:solidFill>
                  <a:schemeClr val="bg1"/>
                </a:solidFill>
                <a:latin typeface="Arial" panose="020B0604020202020204" pitchFamily="34" charset="0"/>
                <a:cs typeface="Arial" panose="020B0604020202020204" pitchFamily="34" charset="0"/>
              </a:rPr>
              <a:t>-xxx</a:t>
            </a:r>
            <a:endParaRPr lang="en-AT" sz="36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1E384D0-667E-B2ED-9738-05140A9F7175}"/>
              </a:ext>
            </a:extLst>
          </p:cNvPr>
          <p:cNvSpPr txBox="1"/>
          <p:nvPr/>
        </p:nvSpPr>
        <p:spPr>
          <a:xfrm>
            <a:off x="295447" y="1132760"/>
            <a:ext cx="9596284" cy="5223866"/>
          </a:xfrm>
          <a:prstGeom prst="rect">
            <a:avLst/>
          </a:prstGeom>
          <a:noFill/>
        </p:spPr>
        <p:txBody>
          <a:bodyPr wrap="square">
            <a:spAutoFit/>
          </a:bodyPr>
          <a:lstStyle/>
          <a:p>
            <a:pPr lvl="0" algn="ctr" fontAlgn="base">
              <a:lnSpc>
                <a:spcPct val="107000"/>
              </a:lnSpc>
            </a:pPr>
            <a:r>
              <a:rPr lang="en-GB" sz="2400" b="1" dirty="0">
                <a:effectLst/>
                <a:latin typeface="Calibri" panose="020F0502020204030204" pitchFamily="34" charset="0"/>
                <a:ea typeface="DengXian" panose="02010600030101010101" pitchFamily="2" charset="-122"/>
                <a:cs typeface="Calibri" panose="020F0502020204030204" pitchFamily="34" charset="0"/>
              </a:rPr>
              <a:t>Expected Impact </a:t>
            </a:r>
            <a:r>
              <a:rPr lang="en-GB" sz="2400" b="1">
                <a:effectLst/>
                <a:latin typeface="Calibri" panose="020F0502020204030204" pitchFamily="34" charset="0"/>
                <a:ea typeface="DengXian" panose="02010600030101010101" pitchFamily="2" charset="-122"/>
                <a:cs typeface="Calibri" panose="020F0502020204030204" pitchFamily="34" charset="0"/>
              </a:rPr>
              <a:t>of Initiative</a:t>
            </a:r>
            <a:endParaRPr lang="en-GB" sz="2400" b="1" dirty="0">
              <a:effectLst/>
              <a:latin typeface="Calibri" panose="020F0502020204030204" pitchFamily="34" charset="0"/>
              <a:ea typeface="DengXian" panose="02010600030101010101" pitchFamily="2" charset="-122"/>
              <a:cs typeface="Calibri" panose="020F0502020204030204" pitchFamily="34" charset="0"/>
            </a:endParaRPr>
          </a:p>
          <a:p>
            <a:pPr lvl="0" algn="ctr" fontAlgn="base">
              <a:lnSpc>
                <a:spcPct val="107000"/>
              </a:lnSpc>
            </a:pPr>
            <a:r>
              <a:rPr lang="en-GB" sz="2400" b="1" dirty="0">
                <a:latin typeface="Calibri" panose="020F0502020204030204" pitchFamily="34" charset="0"/>
                <a:ea typeface="DengXian" panose="02010600030101010101" pitchFamily="2" charset="-122"/>
                <a:cs typeface="Calibri" panose="020F0502020204030204" pitchFamily="34" charset="0"/>
              </a:rPr>
              <a:t>Period </a:t>
            </a:r>
            <a:r>
              <a:rPr lang="en-GB" sz="2400" b="1">
                <a:latin typeface="Calibri" panose="020F0502020204030204" pitchFamily="34" charset="0"/>
                <a:ea typeface="DengXian" panose="02010600030101010101" pitchFamily="2" charset="-122"/>
                <a:cs typeface="Calibri" panose="020F0502020204030204" pitchFamily="34" charset="0"/>
              </a:rPr>
              <a:t>4Q 2022-2026</a:t>
            </a:r>
            <a:endParaRPr lang="en-GB" sz="2400" b="1" dirty="0">
              <a:effectLst/>
              <a:latin typeface="Calibri" panose="020F0502020204030204" pitchFamily="34" charset="0"/>
              <a:ea typeface="DengXian" panose="02010600030101010101" pitchFamily="2" charset="-122"/>
              <a:cs typeface="Calibri" panose="020F0502020204030204" pitchFamily="34" charset="0"/>
            </a:endParaRPr>
          </a:p>
          <a:p>
            <a:pPr lvl="0" algn="just" fontAlgn="base">
              <a:lnSpc>
                <a:spcPct val="107000"/>
              </a:lnSpc>
            </a:pPr>
            <a:endParaRPr lang="en-GB" sz="1800" dirty="0">
              <a:effectLst/>
              <a:latin typeface="Calibri" panose="020F0502020204030204" pitchFamily="34" charset="0"/>
              <a:ea typeface="DengXian" panose="02010600030101010101" pitchFamily="2" charset="-122"/>
              <a:cs typeface="Calibri" panose="020F0502020204030204" pitchFamily="34" charset="0"/>
            </a:endParaRPr>
          </a:p>
          <a:p>
            <a:pPr marL="285750" lvl="0" indent="-285750" algn="just" fontAlgn="base">
              <a:lnSpc>
                <a:spcPct val="107000"/>
              </a:lnSpc>
              <a:buFont typeface="Arial" panose="020B0604020202020204" pitchFamily="34" charset="0"/>
              <a:buChar char="•"/>
            </a:pPr>
            <a:r>
              <a:rPr lang="en-GB" sz="1800" dirty="0">
                <a:effectLst/>
                <a:latin typeface="Calibri" panose="020F0502020204030204" pitchFamily="34" charset="0"/>
                <a:ea typeface="DengXian" panose="02010600030101010101" pitchFamily="2" charset="-122"/>
                <a:cs typeface="Calibri" panose="020F0502020204030204" pitchFamily="34" charset="0"/>
              </a:rPr>
              <a:t>Verification data and products are more equitably accessed and </a:t>
            </a:r>
            <a:r>
              <a:rPr lang="en-GB" sz="1800">
                <a:effectLst/>
                <a:latin typeface="Calibri" panose="020F0502020204030204" pitchFamily="34" charset="0"/>
                <a:ea typeface="DengXian" panose="02010600030101010101" pitchFamily="2" charset="-122"/>
                <a:cs typeface="Calibri" panose="020F0502020204030204" pitchFamily="34" charset="0"/>
              </a:rPr>
              <a:t>used among </a:t>
            </a:r>
          </a:p>
          <a:p>
            <a:pPr lvl="0" algn="just" fontAlgn="base">
              <a:lnSpc>
                <a:spcPct val="107000"/>
              </a:lnSpc>
            </a:pPr>
            <a:r>
              <a:rPr lang="en-GB" sz="1800">
                <a:effectLst/>
                <a:latin typeface="Calibri" panose="020F0502020204030204" pitchFamily="34" charset="0"/>
                <a:ea typeface="DengXian" panose="02010600030101010101" pitchFamily="2" charset="-122"/>
                <a:cs typeface="Calibri" panose="020F0502020204030204" pitchFamily="34" charset="0"/>
              </a:rPr>
              <a:t>      States Signatories</a:t>
            </a:r>
            <a:endParaRPr lang="en-GB" sz="1800" dirty="0">
              <a:effectLst/>
              <a:latin typeface="Calibri" panose="020F0502020204030204" pitchFamily="34" charset="0"/>
              <a:ea typeface="DengXian" panose="02010600030101010101" pitchFamily="2" charset="-122"/>
              <a:cs typeface="Calibri" panose="020F0502020204030204" pitchFamily="34" charset="0"/>
            </a:endParaRPr>
          </a:p>
          <a:p>
            <a:pPr lvl="0" algn="just" fontAlgn="base">
              <a:lnSpc>
                <a:spcPct val="107000"/>
              </a:lnSpc>
            </a:pPr>
            <a:endParaRPr lang="en-GB" sz="2400" dirty="0">
              <a:latin typeface="Calibri" panose="020F0502020204030204" pitchFamily="34" charset="0"/>
              <a:ea typeface="DengXian" panose="02010600030101010101" pitchFamily="2" charset="-122"/>
              <a:cs typeface="Arial" panose="020B0604020202020204" pitchFamily="34" charset="0"/>
            </a:endParaRPr>
          </a:p>
          <a:p>
            <a:pPr marL="285750" lvl="0" indent="-285750" algn="just" fontAlgn="base">
              <a:lnSpc>
                <a:spcPct val="107000"/>
              </a:lnSpc>
              <a:buFont typeface="Arial" panose="020B0604020202020204" pitchFamily="34" charset="0"/>
              <a:buChar char="•"/>
            </a:pPr>
            <a:r>
              <a:rPr lang="en-GB" sz="1800">
                <a:effectLst/>
                <a:latin typeface="Calibri" panose="020F0502020204030204" pitchFamily="34" charset="0"/>
                <a:ea typeface="DengXian" panose="02010600030101010101" pitchFamily="2" charset="-122"/>
                <a:cs typeface="Calibri" panose="020F0502020204030204" pitchFamily="34" charset="0"/>
              </a:rPr>
              <a:t>Reinforced </a:t>
            </a:r>
            <a:r>
              <a:rPr lang="en-GB" sz="1800" dirty="0">
                <a:effectLst/>
                <a:latin typeface="Calibri" panose="020F0502020204030204" pitchFamily="34" charset="0"/>
                <a:ea typeface="DengXian" panose="02010600030101010101" pitchFamily="2" charset="-122"/>
                <a:cs typeface="Calibri" panose="020F0502020204030204" pitchFamily="34" charset="0"/>
              </a:rPr>
              <a:t>sense of CTBT ownership among </a:t>
            </a:r>
            <a:r>
              <a:rPr lang="en-GB" sz="1800">
                <a:effectLst/>
                <a:latin typeface="Calibri" panose="020F0502020204030204" pitchFamily="34" charset="0"/>
                <a:ea typeface="DengXian" panose="02010600030101010101" pitchFamily="2" charset="-122"/>
                <a:cs typeface="Calibri" panose="020F0502020204030204" pitchFamily="34" charset="0"/>
              </a:rPr>
              <a:t>States Signatories</a:t>
            </a:r>
            <a:endParaRPr lang="en-GB" sz="1800" dirty="0">
              <a:effectLst/>
              <a:latin typeface="Calibri" panose="020F0502020204030204" pitchFamily="34" charset="0"/>
              <a:ea typeface="DengXian" panose="02010600030101010101" pitchFamily="2" charset="-122"/>
              <a:cs typeface="Calibri" panose="020F0502020204030204" pitchFamily="34" charset="0"/>
            </a:endParaRPr>
          </a:p>
          <a:p>
            <a:pPr lvl="0" algn="just" fontAlgn="base">
              <a:lnSpc>
                <a:spcPct val="107000"/>
              </a:lnSpc>
            </a:pPr>
            <a:endParaRPr lang="en-GB" sz="2400" dirty="0">
              <a:latin typeface="Calibri" panose="020F0502020204030204" pitchFamily="34" charset="0"/>
              <a:ea typeface="DengXian" panose="02010600030101010101" pitchFamily="2" charset="-122"/>
              <a:cs typeface="Arial" panose="020B0604020202020204" pitchFamily="34" charset="0"/>
            </a:endParaRPr>
          </a:p>
          <a:p>
            <a:pPr marL="285750" lvl="0" indent="-285750" algn="just" fontAlgn="base">
              <a:lnSpc>
                <a:spcPct val="107000"/>
              </a:lnSpc>
              <a:buFont typeface="Arial" panose="020B0604020202020204" pitchFamily="34" charset="0"/>
              <a:buChar char="•"/>
            </a:pPr>
            <a:r>
              <a:rPr lang="en-GB" sz="1800">
                <a:effectLst/>
                <a:latin typeface="Calibri" panose="020F0502020204030204" pitchFamily="34" charset="0"/>
                <a:ea typeface="DengXian" panose="02010600030101010101" pitchFamily="2" charset="-122"/>
                <a:cs typeface="Calibri" panose="020F0502020204030204" pitchFamily="34" charset="0"/>
              </a:rPr>
              <a:t>Enhanced </a:t>
            </a:r>
            <a:r>
              <a:rPr lang="en-GB" sz="1800" dirty="0">
                <a:effectLst/>
                <a:latin typeface="Calibri" panose="020F0502020204030204" pitchFamily="34" charset="0"/>
                <a:ea typeface="DengXian" panose="02010600030101010101" pitchFamily="2" charset="-122"/>
                <a:cs typeface="Calibri" panose="020F0502020204030204" pitchFamily="34" charset="0"/>
              </a:rPr>
              <a:t>States Signatories' capabilities and participation in </a:t>
            </a:r>
            <a:r>
              <a:rPr lang="en-GB" sz="1800">
                <a:effectLst/>
                <a:latin typeface="Calibri" panose="020F0502020204030204" pitchFamily="34" charset="0"/>
                <a:ea typeface="DengXian" panose="02010600030101010101" pitchFamily="2" charset="-122"/>
                <a:cs typeface="Calibri" panose="020F0502020204030204" pitchFamily="34" charset="0"/>
              </a:rPr>
              <a:t>CTBT verification </a:t>
            </a:r>
            <a:endParaRPr lang="en-GB" sz="1800" dirty="0">
              <a:effectLst/>
              <a:latin typeface="Calibri" panose="020F0502020204030204" pitchFamily="34" charset="0"/>
              <a:ea typeface="DengXian" panose="02010600030101010101" pitchFamily="2" charset="-122"/>
              <a:cs typeface="Calibri" panose="020F0502020204030204" pitchFamily="34" charset="0"/>
            </a:endParaRPr>
          </a:p>
          <a:p>
            <a:pPr lvl="0" algn="just" fontAlgn="base">
              <a:lnSpc>
                <a:spcPct val="107000"/>
              </a:lnSpc>
            </a:pPr>
            <a:endParaRPr lang="en-GB" sz="2400" dirty="0">
              <a:effectLst/>
              <a:latin typeface="Calibri" panose="020F0502020204030204" pitchFamily="34" charset="0"/>
              <a:ea typeface="DengXian" panose="02010600030101010101" pitchFamily="2" charset="-122"/>
              <a:cs typeface="Arial" panose="020B0604020202020204" pitchFamily="34" charset="0"/>
            </a:endParaRPr>
          </a:p>
          <a:p>
            <a:pPr marL="285750" lvl="0" indent="-285750" algn="just" fontAlgn="base">
              <a:lnSpc>
                <a:spcPct val="107000"/>
              </a:lnSpc>
              <a:buFont typeface="Arial" panose="020B0604020202020204" pitchFamily="34" charset="0"/>
              <a:buChar char="•"/>
            </a:pPr>
            <a:r>
              <a:rPr lang="en-GB" sz="1800" dirty="0">
                <a:effectLst/>
                <a:latin typeface="Calibri" panose="020F0502020204030204" pitchFamily="34" charset="0"/>
                <a:ea typeface="DengXian" panose="02010600030101010101" pitchFamily="2" charset="-122"/>
                <a:cs typeface="Calibri" panose="020F0502020204030204" pitchFamily="34" charset="0"/>
              </a:rPr>
              <a:t>Enhanced States Signatories capability to use IMS data for </a:t>
            </a:r>
            <a:r>
              <a:rPr lang="en-GB" sz="1800">
                <a:effectLst/>
                <a:latin typeface="Calibri" panose="020F0502020204030204" pitchFamily="34" charset="0"/>
                <a:ea typeface="DengXian" panose="02010600030101010101" pitchFamily="2" charset="-122"/>
                <a:cs typeface="Calibri" panose="020F0502020204030204" pitchFamily="34" charset="0"/>
              </a:rPr>
              <a:t>civil and </a:t>
            </a:r>
          </a:p>
          <a:p>
            <a:pPr lvl="0" algn="just" fontAlgn="base">
              <a:lnSpc>
                <a:spcPct val="107000"/>
              </a:lnSpc>
            </a:pPr>
            <a:r>
              <a:rPr lang="en-GB" sz="1800">
                <a:effectLst/>
                <a:latin typeface="Calibri" panose="020F0502020204030204" pitchFamily="34" charset="0"/>
                <a:ea typeface="DengXian" panose="02010600030101010101" pitchFamily="2" charset="-122"/>
                <a:cs typeface="Calibri" panose="020F0502020204030204" pitchFamily="34" charset="0"/>
              </a:rPr>
              <a:t>     scientific applications</a:t>
            </a:r>
            <a:endParaRPr lang="en-GB" sz="2400" dirty="0">
              <a:latin typeface="Calibri" panose="020F0502020204030204" pitchFamily="34" charset="0"/>
              <a:ea typeface="DengXian" panose="02010600030101010101" pitchFamily="2" charset="-122"/>
              <a:cs typeface="Arial" panose="020B0604020202020204" pitchFamily="34" charset="0"/>
            </a:endParaRPr>
          </a:p>
          <a:p>
            <a:pPr lvl="0" algn="just" fontAlgn="base">
              <a:lnSpc>
                <a:spcPct val="107000"/>
              </a:lnSpc>
              <a:spcAft>
                <a:spcPts val="800"/>
              </a:spcAft>
            </a:pPr>
            <a:endParaRPr lang="en-GB" sz="1800">
              <a:effectLst/>
              <a:latin typeface="Calibri" panose="020F0502020204030204" pitchFamily="34" charset="0"/>
              <a:ea typeface="DengXian" panose="02010600030101010101" pitchFamily="2" charset="-122"/>
              <a:cs typeface="Calibri" panose="020F0502020204030204" pitchFamily="34" charset="0"/>
            </a:endParaRPr>
          </a:p>
          <a:p>
            <a:pPr marL="285750" lvl="0" indent="-285750" algn="just" fontAlgn="base">
              <a:lnSpc>
                <a:spcPct val="107000"/>
              </a:lnSpc>
              <a:spcAft>
                <a:spcPts val="800"/>
              </a:spcAft>
              <a:buFont typeface="Arial" panose="020B0604020202020204" pitchFamily="34" charset="0"/>
              <a:buChar char="•"/>
            </a:pPr>
            <a:r>
              <a:rPr lang="en-GB" sz="1800">
                <a:effectLst/>
                <a:latin typeface="Calibri" panose="020F0502020204030204" pitchFamily="34" charset="0"/>
                <a:ea typeface="DengXian" panose="02010600030101010101" pitchFamily="2" charset="-122"/>
                <a:cs typeface="Calibri" panose="020F0502020204030204" pitchFamily="34" charset="0"/>
              </a:rPr>
              <a:t>Further </a:t>
            </a:r>
            <a:r>
              <a:rPr lang="en-GB" sz="1800" dirty="0">
                <a:effectLst/>
                <a:latin typeface="Calibri" panose="020F0502020204030204" pitchFamily="34" charset="0"/>
                <a:ea typeface="DengXian" panose="02010600030101010101" pitchFamily="2" charset="-122"/>
                <a:cs typeface="Calibri" panose="020F0502020204030204" pitchFamily="34" charset="0"/>
              </a:rPr>
              <a:t>support </a:t>
            </a:r>
            <a:r>
              <a:rPr lang="en-GB" sz="1800">
                <a:effectLst/>
                <a:latin typeface="Calibri" panose="020F0502020204030204" pitchFamily="34" charset="0"/>
                <a:ea typeface="DengXian" panose="02010600030101010101" pitchFamily="2" charset="-122"/>
                <a:cs typeface="Calibri" panose="020F0502020204030204" pitchFamily="34" charset="0"/>
              </a:rPr>
              <a:t>for CTBT and CTBTO </a:t>
            </a:r>
            <a:endParaRPr lang="en-GB" sz="2400" dirty="0">
              <a:effectLst/>
              <a:latin typeface="Calibri" panose="020F0502020204030204" pitchFamily="34" charset="0"/>
              <a:ea typeface="DengXian" panose="02010600030101010101" pitchFamily="2" charset="-122"/>
              <a:cs typeface="Arial" panose="020B0604020202020204" pitchFamily="34" charset="0"/>
            </a:endParaRPr>
          </a:p>
          <a:p>
            <a:pPr algn="just" fontAlgn="base">
              <a:lnSpc>
                <a:spcPct val="107000"/>
              </a:lnSpc>
              <a:spcAft>
                <a:spcPts val="800"/>
              </a:spcAft>
            </a:pPr>
            <a:r>
              <a:rPr lang="en-GB" sz="1800" dirty="0">
                <a:effectLst/>
                <a:latin typeface="Calibri" panose="020F0502020204030204" pitchFamily="34" charset="0"/>
                <a:ea typeface="DengXian" panose="02010600030101010101" pitchFamily="2" charset="-122"/>
                <a:cs typeface="Calibri" panose="020F0502020204030204" pitchFamily="34" charset="0"/>
              </a:rPr>
              <a:t> </a:t>
            </a:r>
            <a:endParaRPr lang="en-GB" sz="2400" dirty="0">
              <a:effectLst/>
              <a:latin typeface="Calibri" panose="020F0502020204030204" pitchFamily="34" charset="0"/>
              <a:ea typeface="DengXian" panose="02010600030101010101" pitchFamily="2" charset="-122"/>
              <a:cs typeface="Arial" panose="020B0604020202020204" pitchFamily="34" charset="0"/>
            </a:endParaRPr>
          </a:p>
        </p:txBody>
      </p:sp>
      <p:pic>
        <p:nvPicPr>
          <p:cNvPr id="6" name="Picture 5" descr="A picture containing underwater, marine biology, diving, organism&#10;&#10;Description automatically generated">
            <a:extLst>
              <a:ext uri="{FF2B5EF4-FFF2-40B4-BE49-F238E27FC236}">
                <a16:creationId xmlns:a16="http://schemas.microsoft.com/office/drawing/2014/main" id="{921796BF-D139-31D4-D0A1-EA3B3F1588BB}"/>
              </a:ext>
            </a:extLst>
          </p:cNvPr>
          <p:cNvPicPr>
            <a:picLocks noChangeAspect="1"/>
          </p:cNvPicPr>
          <p:nvPr/>
        </p:nvPicPr>
        <p:blipFill>
          <a:blip r:embed="rId2"/>
          <a:stretch>
            <a:fillRect/>
          </a:stretch>
        </p:blipFill>
        <p:spPr>
          <a:xfrm>
            <a:off x="8431640" y="2162724"/>
            <a:ext cx="2920181" cy="3163937"/>
          </a:xfrm>
          <a:prstGeom prst="rect">
            <a:avLst/>
          </a:prstGeom>
        </p:spPr>
      </p:pic>
    </p:spTree>
    <p:extLst>
      <p:ext uri="{BB962C8B-B14F-4D97-AF65-F5344CB8AC3E}">
        <p14:creationId xmlns:p14="http://schemas.microsoft.com/office/powerpoint/2010/main" val="29149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534464"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800" b="1" dirty="0">
                <a:solidFill>
                  <a:schemeClr val="bg1"/>
                </a:solidFill>
                <a:latin typeface="Arial" panose="020B0604020202020204" pitchFamily="34" charset="0"/>
                <a:cs typeface="Arial" panose="020B0604020202020204" pitchFamily="34" charset="0"/>
              </a:rPr>
              <a:t>Introduction to the NDCs4All</a:t>
            </a:r>
          </a:p>
        </p:txBody>
      </p:sp>
      <p:sp>
        <p:nvSpPr>
          <p:cNvPr id="3" name="Title 1">
            <a:extLst>
              <a:ext uri="{FF2B5EF4-FFF2-40B4-BE49-F238E27FC236}">
                <a16:creationId xmlns:a16="http://schemas.microsoft.com/office/drawing/2014/main" id="{36B71AA3-E22B-8A12-B201-285E3902182D}"/>
              </a:ext>
            </a:extLst>
          </p:cNvPr>
          <p:cNvSpPr txBox="1">
            <a:spLocks/>
          </p:cNvSpPr>
          <p:nvPr/>
        </p:nvSpPr>
        <p:spPr>
          <a:xfrm>
            <a:off x="10892589" y="751669"/>
            <a:ext cx="1324279"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err="1">
                <a:solidFill>
                  <a:schemeClr val="bg1"/>
                </a:solidFill>
                <a:latin typeface="Arial" panose="020B0604020202020204" pitchFamily="34" charset="0"/>
                <a:cs typeface="Arial" panose="020B0604020202020204" pitchFamily="34" charset="0"/>
              </a:rPr>
              <a:t>Ox.x</a:t>
            </a:r>
            <a:r>
              <a:rPr lang="en-US" sz="1200" b="1" dirty="0">
                <a:solidFill>
                  <a:schemeClr val="bg1"/>
                </a:solidFill>
                <a:latin typeface="Arial" panose="020B0604020202020204" pitchFamily="34" charset="0"/>
                <a:cs typeface="Arial" panose="020B0604020202020204" pitchFamily="34" charset="0"/>
              </a:rPr>
              <a:t>-xxx</a:t>
            </a:r>
            <a:endParaRPr lang="en-AT" sz="36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03DD0FC-8D69-2011-64B2-9BC2CCD669F7}"/>
              </a:ext>
            </a:extLst>
          </p:cNvPr>
          <p:cNvSpPr txBox="1"/>
          <p:nvPr/>
        </p:nvSpPr>
        <p:spPr>
          <a:xfrm>
            <a:off x="986900" y="1492989"/>
            <a:ext cx="10218200" cy="5078313"/>
          </a:xfrm>
          <a:prstGeom prst="rect">
            <a:avLst/>
          </a:prstGeom>
          <a:noFill/>
        </p:spPr>
        <p:txBody>
          <a:bodyPr wrap="square">
            <a:spAutoFit/>
          </a:bodyPr>
          <a:lstStyle/>
          <a:p>
            <a:pPr algn="ctr"/>
            <a:r>
              <a:rPr kumimoji="0" lang="en-GB" altLang="en-US" sz="2000" b="1" i="0" u="none" strike="noStrike" cap="none" normalizeH="0" baseline="0" dirty="0">
                <a:ln>
                  <a:noFill/>
                </a:ln>
                <a:solidFill>
                  <a:schemeClr val="tx2">
                    <a:lumMod val="10000"/>
                  </a:schemeClr>
                </a:solidFill>
                <a:effectLst/>
                <a:latin typeface="Calibri" panose="020F0502020204030204" pitchFamily="34" charset="0"/>
                <a:ea typeface="Times New Roman" panose="02020603050405020304" pitchFamily="18" charset="0"/>
                <a:cs typeface="Calibri" panose="020F0502020204030204" pitchFamily="34" charset="0"/>
              </a:rPr>
              <a:t>Successes of NDCs4All</a:t>
            </a:r>
          </a:p>
          <a:p>
            <a:pPr algn="ctr"/>
            <a:endParaRPr lang="en-GB" altLang="en-US" sz="1600" b="1" dirty="0">
              <a:solidFill>
                <a:schemeClr val="tx2">
                  <a:lumMod val="10000"/>
                </a:schemeClr>
              </a:solidFill>
              <a:latin typeface="Calibri" panose="020F0502020204030204" pitchFamily="34" charset="0"/>
              <a:ea typeface="Times New Roman" panose="02020603050405020304" pitchFamily="18" charset="0"/>
              <a:cs typeface="Calibri" panose="020F0502020204030204" pitchFamily="34" charset="0"/>
            </a:endParaRPr>
          </a:p>
          <a:p>
            <a:pPr lvl="0" algn="just"/>
            <a:r>
              <a:rPr lang="en-US" sz="1600" dirty="0">
                <a:ea typeface="Times New Roman" panose="02020603050405020304" pitchFamily="18" charset="0"/>
              </a:rPr>
              <a:t>After one year of The NDCs4All initiative implementation, s</a:t>
            </a:r>
            <a:r>
              <a:rPr lang="en-US" sz="1600" dirty="0">
                <a:effectLst/>
                <a:ea typeface="Times New Roman" panose="02020603050405020304" pitchFamily="18" charset="0"/>
              </a:rPr>
              <a:t>everal States Signatories are already enjoying its benefits. </a:t>
            </a:r>
          </a:p>
          <a:p>
            <a:pPr lvl="0" algn="just"/>
            <a:endParaRPr lang="en-US" sz="1600" dirty="0">
              <a:effectLst/>
              <a:ea typeface="Times New Roman" panose="02020603050405020304" pitchFamily="18" charset="0"/>
            </a:endParaRPr>
          </a:p>
          <a:p>
            <a:pPr marL="342900" lvl="0" indent="-342900" algn="just">
              <a:buFont typeface="+mj-lt"/>
              <a:buAutoNum type="arabicPeriod"/>
            </a:pPr>
            <a:endParaRPr lang="en-US" sz="1600" dirty="0">
              <a:ea typeface="Times New Roman" panose="02020603050405020304" pitchFamily="18" charset="0"/>
            </a:endParaRPr>
          </a:p>
          <a:p>
            <a:pPr marL="342900" lvl="0" indent="-342900" algn="just">
              <a:buFont typeface="+mj-lt"/>
              <a:buAutoNum type="arabicPeriod"/>
            </a:pPr>
            <a:r>
              <a:rPr lang="en-US" sz="1600" dirty="0">
                <a:effectLst/>
                <a:ea typeface="Times New Roman" panose="02020603050405020304" pitchFamily="18" charset="0"/>
              </a:rPr>
              <a:t>The PTS assisted </a:t>
            </a:r>
            <a:r>
              <a:rPr lang="en-US" sz="1600" b="1" dirty="0">
                <a:effectLst/>
                <a:ea typeface="Times New Roman" panose="02020603050405020304" pitchFamily="18" charset="0"/>
              </a:rPr>
              <a:t>five (5)</a:t>
            </a:r>
            <a:r>
              <a:rPr lang="en-US" sz="1600" dirty="0">
                <a:effectLst/>
                <a:ea typeface="Times New Roman" panose="02020603050405020304" pitchFamily="18" charset="0"/>
              </a:rPr>
              <a:t> States Signatories with the creation of their Secure Signatory Accounts (SSAs) </a:t>
            </a:r>
          </a:p>
          <a:p>
            <a:pPr lvl="0" algn="just"/>
            <a:r>
              <a:rPr lang="en-US" sz="1600" dirty="0">
                <a:ea typeface="Times New Roman" panose="02020603050405020304" pitchFamily="18" charset="0"/>
              </a:rPr>
              <a:t>	</a:t>
            </a:r>
            <a:r>
              <a:rPr lang="en-US" sz="1000" dirty="0">
                <a:effectLst/>
                <a:ea typeface="Times New Roman" panose="02020603050405020304" pitchFamily="18" charset="0"/>
              </a:rPr>
              <a:t>Tuvalu, Timor-Leste, Benin, Uruguay, Yemen</a:t>
            </a:r>
          </a:p>
          <a:p>
            <a:pPr marL="342900" lvl="0" indent="-342900" algn="just">
              <a:buFont typeface="+mj-lt"/>
              <a:buAutoNum type="arabicPeriod"/>
            </a:pPr>
            <a:endParaRPr lang="en-US" sz="1600" dirty="0">
              <a:ea typeface="Times New Roman" panose="02020603050405020304" pitchFamily="18" charset="0"/>
            </a:endParaRPr>
          </a:p>
          <a:p>
            <a:pPr lvl="0" algn="just"/>
            <a:r>
              <a:rPr lang="en-US" sz="1600" dirty="0">
                <a:ea typeface="Times New Roman" panose="02020603050405020304" pitchFamily="18" charset="0"/>
              </a:rPr>
              <a:t>2. E</a:t>
            </a:r>
            <a:r>
              <a:rPr lang="en-US" sz="1600" dirty="0">
                <a:effectLst/>
                <a:ea typeface="Times New Roman" panose="02020603050405020304" pitchFamily="18" charset="0"/>
              </a:rPr>
              <a:t>ight (</a:t>
            </a:r>
            <a:r>
              <a:rPr lang="en-US" sz="1600" b="1" dirty="0">
                <a:effectLst/>
                <a:ea typeface="Times New Roman" panose="02020603050405020304" pitchFamily="18" charset="0"/>
              </a:rPr>
              <a:t>8)</a:t>
            </a:r>
            <a:r>
              <a:rPr lang="en-US" sz="1600" dirty="0">
                <a:effectLst/>
                <a:ea typeface="Times New Roman" panose="02020603050405020304" pitchFamily="18" charset="0"/>
              </a:rPr>
              <a:t> States Signatories established their National Data Centers (NDCs) </a:t>
            </a:r>
          </a:p>
          <a:p>
            <a:pPr lvl="0" algn="just"/>
            <a:r>
              <a:rPr lang="en-US" sz="1600" dirty="0"/>
              <a:t>	</a:t>
            </a:r>
            <a:r>
              <a:rPr lang="en-US" sz="1000" dirty="0"/>
              <a:t>Mauritania, Brazil, Cambodia, Tuvalu, Timor-Leste, Benin, Uruguay, Yemen</a:t>
            </a:r>
          </a:p>
          <a:p>
            <a:pPr marL="342900" lvl="0" indent="-342900" algn="just">
              <a:buFont typeface="+mj-lt"/>
              <a:buAutoNum type="arabicPeriod"/>
            </a:pPr>
            <a:endParaRPr lang="en-US" sz="1600" dirty="0">
              <a:ea typeface="Times New Roman" panose="02020603050405020304" pitchFamily="18" charset="0"/>
            </a:endParaRPr>
          </a:p>
          <a:p>
            <a:pPr lvl="0" algn="just"/>
            <a:r>
              <a:rPr lang="en-US" sz="1600" dirty="0">
                <a:effectLst/>
                <a:ea typeface="Times New Roman" panose="02020603050405020304" pitchFamily="18" charset="0"/>
              </a:rPr>
              <a:t>3. Four (</a:t>
            </a:r>
            <a:r>
              <a:rPr lang="en-US" sz="1600" b="1" dirty="0">
                <a:effectLst/>
                <a:ea typeface="Times New Roman" panose="02020603050405020304" pitchFamily="18" charset="0"/>
              </a:rPr>
              <a:t>4)</a:t>
            </a:r>
            <a:r>
              <a:rPr lang="en-US" sz="1600" dirty="0">
                <a:effectLst/>
                <a:ea typeface="Times New Roman" panose="02020603050405020304" pitchFamily="18" charset="0"/>
              </a:rPr>
              <a:t> Capacity Building Systema (CBSs) were installed </a:t>
            </a:r>
          </a:p>
          <a:p>
            <a:pPr lvl="0" algn="just"/>
            <a:r>
              <a:rPr lang="en-US" sz="1600" dirty="0"/>
              <a:t>	</a:t>
            </a:r>
            <a:r>
              <a:rPr lang="en-GB" sz="1000" dirty="0"/>
              <a:t>Oman, Montenegro, Uzbekistan, Ukraine</a:t>
            </a:r>
          </a:p>
          <a:p>
            <a:pPr algn="just"/>
            <a:r>
              <a:rPr lang="en-US" sz="1600" dirty="0">
                <a:effectLst/>
                <a:ea typeface="Times New Roman" panose="02020603050405020304" pitchFamily="18" charset="0"/>
              </a:rPr>
              <a:t> </a:t>
            </a:r>
            <a:endParaRPr lang="en-GB" sz="1600" dirty="0">
              <a:effectLst/>
              <a:ea typeface="Times New Roman" panose="02020603050405020304" pitchFamily="18" charset="0"/>
            </a:endParaRPr>
          </a:p>
          <a:p>
            <a:pPr lvl="0" algn="just"/>
            <a:r>
              <a:rPr lang="en-US" sz="1600" dirty="0">
                <a:effectLst/>
                <a:ea typeface="Times New Roman" panose="02020603050405020304" pitchFamily="18" charset="0"/>
              </a:rPr>
              <a:t>The PTS is currently working with many more States Signatories, anticipating the creation of new SSAs, the increase of authorized users, the increase of data downloaded, and the establishment of more NDCs in the coming months. </a:t>
            </a:r>
          </a:p>
          <a:p>
            <a:pPr lvl="0" algn="just"/>
            <a:endParaRPr lang="en-US" sz="1600" dirty="0">
              <a:ea typeface="Times New Roman" panose="02020603050405020304" pitchFamily="18" charset="0"/>
            </a:endParaRPr>
          </a:p>
          <a:p>
            <a:pPr lvl="0" algn="just"/>
            <a:r>
              <a:rPr lang="en-US" sz="1600" dirty="0">
                <a:effectLst/>
                <a:ea typeface="Times New Roman" panose="02020603050405020304" pitchFamily="18" charset="0"/>
              </a:rPr>
              <a:t>The PTS has also received a large number of requests for CBSs within the scope of this Initiative as well as for the sustainment of CBS at existing NDCs, which require additional resources.</a:t>
            </a:r>
            <a:endParaRPr lang="en-GB" sz="1600" dirty="0">
              <a:effectLst/>
              <a:ea typeface="Times New Roman" panose="02020603050405020304" pitchFamily="18" charset="0"/>
            </a:endParaRPr>
          </a:p>
          <a:p>
            <a:endParaRPr lang="en-GB" sz="1600" dirty="0">
              <a:solidFill>
                <a:schemeClr val="tx2">
                  <a:lumMod val="10000"/>
                </a:schemeClr>
              </a:solidFill>
              <a:latin typeface="Calibri" panose="020F0502020204030204" pitchFamily="34" charset="0"/>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194615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A4890F-D354-0B5D-AE0D-0FEFD2900E29}"/>
              </a:ext>
            </a:extLst>
          </p:cNvPr>
          <p:cNvSpPr txBox="1"/>
          <p:nvPr/>
        </p:nvSpPr>
        <p:spPr>
          <a:xfrm>
            <a:off x="2739644" y="2015979"/>
            <a:ext cx="5270811" cy="4647426"/>
          </a:xfrm>
          <a:prstGeom prst="rect">
            <a:avLst/>
          </a:prstGeom>
          <a:no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Introduction </a:t>
            </a:r>
            <a:br>
              <a:rPr lang="en-GB" b="1" dirty="0">
                <a:solidFill>
                  <a:schemeClr val="bg1"/>
                </a:solidFill>
                <a:latin typeface="Arial" panose="020B0604020202020204" pitchFamily="34" charset="0"/>
                <a:cs typeface="Arial" panose="020B0604020202020204" pitchFamily="34" charset="0"/>
              </a:rPr>
            </a:br>
            <a:r>
              <a:rPr lang="en-GB" b="1" dirty="0">
                <a:solidFill>
                  <a:schemeClr val="bg1"/>
                </a:solidFill>
                <a:latin typeface="Arial" panose="020B0604020202020204" pitchFamily="34" charset="0"/>
                <a:cs typeface="Arial" panose="020B0604020202020204" pitchFamily="34" charset="0"/>
              </a:rPr>
              <a:t>to the </a:t>
            </a:r>
            <a:br>
              <a:rPr lang="en-GB" dirty="0">
                <a:solidFill>
                  <a:schemeClr val="bg1"/>
                </a:solidFill>
                <a:latin typeface="Arial" panose="020B0604020202020204" pitchFamily="34" charset="0"/>
                <a:ea typeface="Times New Roman" panose="02020603050405020304" pitchFamily="18" charset="0"/>
                <a:cs typeface="Arial" panose="020B0604020202020204" pitchFamily="34" charset="0"/>
              </a:rPr>
            </a:br>
            <a:r>
              <a:rPr lang="en-GB" b="1" dirty="0">
                <a:solidFill>
                  <a:schemeClr val="bg1"/>
                </a:solidFill>
                <a:latin typeface="Arial" panose="020B0604020202020204" pitchFamily="34" charset="0"/>
                <a:cs typeface="Arial" panose="020B0604020202020204" pitchFamily="34" charset="0"/>
              </a:rPr>
              <a:t>National Data </a:t>
            </a:r>
            <a:r>
              <a:rPr lang="en-GB" b="1" dirty="0" err="1">
                <a:solidFill>
                  <a:schemeClr val="bg1"/>
                </a:solidFill>
                <a:latin typeface="Arial" panose="020B0604020202020204" pitchFamily="34" charset="0"/>
                <a:cs typeface="Arial" panose="020B0604020202020204" pitchFamily="34" charset="0"/>
              </a:rPr>
              <a:t>Centers</a:t>
            </a:r>
            <a:r>
              <a:rPr lang="en-GB" b="1" dirty="0">
                <a:solidFill>
                  <a:schemeClr val="bg1"/>
                </a:solidFill>
                <a:latin typeface="Arial" panose="020B0604020202020204" pitchFamily="34" charset="0"/>
                <a:cs typeface="Arial" panose="020B0604020202020204" pitchFamily="34" charset="0"/>
              </a:rPr>
              <a:t>-for-All initiative</a:t>
            </a:r>
          </a:p>
          <a:p>
            <a:pPr algn="ctr"/>
            <a:r>
              <a:rPr lang="en-GB" b="1" dirty="0">
                <a:solidFill>
                  <a:schemeClr val="bg1"/>
                </a:solidFill>
                <a:latin typeface="Arial" panose="020B0604020202020204" pitchFamily="34" charset="0"/>
                <a:cs typeface="Arial" panose="020B0604020202020204" pitchFamily="34" charset="0"/>
              </a:rPr>
              <a:t>NDCs4All</a:t>
            </a:r>
          </a:p>
          <a:p>
            <a:pPr algn="ctr"/>
            <a:br>
              <a:rPr lang="en-US" b="1" dirty="0">
                <a:latin typeface="Arial" panose="020B0604020202020204" pitchFamily="34" charset="0"/>
                <a:cs typeface="Arial" panose="020B0604020202020204" pitchFamily="34" charset="0"/>
              </a:rPr>
            </a:br>
            <a:r>
              <a:rPr lang="en-US" sz="4400" b="1">
                <a:latin typeface="Arial" panose="020B0604020202020204" pitchFamily="34" charset="0"/>
                <a:cs typeface="Arial" panose="020B0604020202020204" pitchFamily="34" charset="0"/>
              </a:rPr>
              <a:t>Thank you! </a:t>
            </a:r>
            <a:endParaRPr lang="en-AT" sz="4400" b="1" dirty="0">
              <a:latin typeface="Arial" panose="020B0604020202020204" pitchFamily="34" charset="0"/>
              <a:cs typeface="Arial" panose="020B0604020202020204" pitchFamily="34" charset="0"/>
            </a:endParaRPr>
          </a:p>
          <a:p>
            <a:pPr algn="ctr"/>
            <a:r>
              <a:rPr lang="en-US" sz="1800" b="1" dirty="0">
                <a:solidFill>
                  <a:schemeClr val="bg1"/>
                </a:solidFill>
                <a:latin typeface="Calibri" panose="020F0502020204030204" pitchFamily="34" charset="0"/>
                <a:cs typeface="Calibri" panose="020F0502020204030204" pitchFamily="34" charset="0"/>
              </a:rPr>
              <a:t>Ms. Loipa Sanchez Lorenzo</a:t>
            </a:r>
          </a:p>
          <a:p>
            <a:pPr algn="ctr"/>
            <a:endParaRPr lang="en-AT" dirty="0">
              <a:solidFill>
                <a:schemeClr val="bg1"/>
              </a:solidFill>
              <a:latin typeface="Arial" panose="020B0604020202020204" pitchFamily="34" charset="0"/>
              <a:cs typeface="Arial" panose="020B0604020202020204" pitchFamily="34" charset="0"/>
            </a:endParaRPr>
          </a:p>
          <a:p>
            <a:pPr algn="ctr"/>
            <a:endParaRPr lang="en-US" sz="1400" b="1" dirty="0">
              <a:solidFill>
                <a:schemeClr val="tx2">
                  <a:lumMod val="10000"/>
                </a:schemeClr>
              </a:solidFill>
              <a:latin typeface="Arial" panose="020B0604020202020204" pitchFamily="34" charset="0"/>
              <a:cs typeface="Arial" panose="020B0604020202020204" pitchFamily="34" charset="0"/>
            </a:endParaRPr>
          </a:p>
          <a:p>
            <a:pPr algn="ctr"/>
            <a:endParaRPr lang="en-US" sz="1400" b="1" dirty="0">
              <a:solidFill>
                <a:schemeClr val="tx2">
                  <a:lumMod val="10000"/>
                </a:schemeClr>
              </a:solidFill>
              <a:latin typeface="Arial" panose="020B0604020202020204" pitchFamily="34" charset="0"/>
              <a:cs typeface="Arial" panose="020B0604020202020204" pitchFamily="34" charset="0"/>
            </a:endParaRPr>
          </a:p>
          <a:p>
            <a:pPr algn="ctr"/>
            <a:endParaRPr lang="en-US" sz="1400" b="1" dirty="0">
              <a:solidFill>
                <a:schemeClr val="tx2">
                  <a:lumMod val="10000"/>
                </a:schemeClr>
              </a:solidFill>
              <a:latin typeface="Arial" panose="020B0604020202020204" pitchFamily="34" charset="0"/>
              <a:cs typeface="Arial" panose="020B0604020202020204" pitchFamily="34" charset="0"/>
            </a:endParaRPr>
          </a:p>
          <a:p>
            <a:pPr algn="ctr"/>
            <a:endParaRPr lang="en-US" sz="1400" b="1" dirty="0">
              <a:solidFill>
                <a:schemeClr val="tx2">
                  <a:lumMod val="10000"/>
                </a:schemeClr>
              </a:solidFill>
              <a:latin typeface="Arial" panose="020B0604020202020204" pitchFamily="34" charset="0"/>
              <a:cs typeface="Arial" panose="020B0604020202020204" pitchFamily="34" charset="0"/>
            </a:endParaRPr>
          </a:p>
          <a:p>
            <a:pPr algn="ctr"/>
            <a:endParaRPr lang="en-US" sz="1400" b="1" dirty="0">
              <a:solidFill>
                <a:schemeClr val="bg1"/>
              </a:solidFill>
              <a:latin typeface="Arial" panose="020B0604020202020204" pitchFamily="34" charset="0"/>
              <a:cs typeface="Arial" panose="020B0604020202020204" pitchFamily="34" charset="0"/>
            </a:endParaRPr>
          </a:p>
          <a:p>
            <a:pPr algn="ctr"/>
            <a:r>
              <a:rPr lang="en-US" sz="1400" b="1" dirty="0">
                <a:solidFill>
                  <a:schemeClr val="bg1"/>
                </a:solidFill>
                <a:latin typeface="Arial" panose="020B0604020202020204" pitchFamily="34" charset="0"/>
                <a:cs typeface="Arial" panose="020B0604020202020204" pitchFamily="34" charset="0"/>
              </a:rPr>
              <a:t>Coordinator-Outreach activities NDCs4All Initiative</a:t>
            </a:r>
          </a:p>
          <a:p>
            <a:pPr algn="ctr"/>
            <a:r>
              <a:rPr lang="en-US" sz="1400" b="1" dirty="0">
                <a:solidFill>
                  <a:schemeClr val="bg1"/>
                </a:solidFill>
                <a:latin typeface="Arial" panose="020B0604020202020204" pitchFamily="34" charset="0"/>
                <a:cs typeface="Arial" panose="020B0604020202020204" pitchFamily="34" charset="0"/>
              </a:rPr>
              <a:t>Senior Adviser External Relations</a:t>
            </a:r>
          </a:p>
          <a:p>
            <a:pPr algn="ctr"/>
            <a:r>
              <a:rPr lang="en-US" sz="1400" b="1" dirty="0">
                <a:solidFill>
                  <a:schemeClr val="bg1"/>
                </a:solidFill>
                <a:latin typeface="Arial" panose="020B0604020202020204" pitchFamily="34" charset="0"/>
                <a:cs typeface="Arial" panose="020B0604020202020204" pitchFamily="34" charset="0"/>
              </a:rPr>
              <a:t>Chief of Protocol</a:t>
            </a:r>
          </a:p>
          <a:p>
            <a:pPr algn="ctr"/>
            <a:endParaRPr lang="en-AT" sz="140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A596740-4C66-D3FC-3636-4E3B7D0A8784}"/>
              </a:ext>
            </a:extLst>
          </p:cNvPr>
          <p:cNvSpPr txBox="1"/>
          <p:nvPr/>
        </p:nvSpPr>
        <p:spPr>
          <a:xfrm>
            <a:off x="695690" y="4215419"/>
            <a:ext cx="5270811" cy="369332"/>
          </a:xfrm>
          <a:prstGeom prst="rect">
            <a:avLst/>
          </a:prstGeom>
          <a:noFill/>
        </p:spPr>
        <p:txBody>
          <a:bodyPr wrap="square" rtlCol="0">
            <a:spAutoFit/>
          </a:bodyPr>
          <a:lstStyle/>
          <a:p>
            <a:pPr algn="ctr"/>
            <a:r>
              <a:rPr lang="en-GB" b="1" dirty="0">
                <a:solidFill>
                  <a:schemeClr val="bg1"/>
                </a:solidFill>
                <a:latin typeface="Calibri" panose="020F0502020204030204" pitchFamily="34" charset="0"/>
                <a:cs typeface="Calibri" panose="020F0502020204030204" pitchFamily="34" charset="0"/>
              </a:rPr>
              <a:t>Thursday 22 June at 14:15</a:t>
            </a:r>
            <a:endParaRPr lang="en-AT"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0031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534464"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800" b="1" dirty="0">
                <a:solidFill>
                  <a:schemeClr val="bg1"/>
                </a:solidFill>
                <a:latin typeface="Arial" panose="020B0604020202020204" pitchFamily="34" charset="0"/>
                <a:cs typeface="Arial" panose="020B0604020202020204" pitchFamily="34" charset="0"/>
              </a:rPr>
              <a:t>Introduction to the NDCs4All</a:t>
            </a:r>
          </a:p>
        </p:txBody>
      </p:sp>
      <p:graphicFrame>
        <p:nvGraphicFramePr>
          <p:cNvPr id="8" name="TextBox 4">
            <a:extLst>
              <a:ext uri="{FF2B5EF4-FFF2-40B4-BE49-F238E27FC236}">
                <a16:creationId xmlns:a16="http://schemas.microsoft.com/office/drawing/2014/main" id="{88946174-3B21-5C1E-1E5E-41D5BD5F65FA}"/>
              </a:ext>
            </a:extLst>
          </p:cNvPr>
          <p:cNvGraphicFramePr/>
          <p:nvPr>
            <p:extLst>
              <p:ext uri="{D42A27DB-BD31-4B8C-83A1-F6EECF244321}">
                <p14:modId xmlns:p14="http://schemas.microsoft.com/office/powerpoint/2010/main" val="1202402302"/>
              </p:ext>
            </p:extLst>
          </p:nvPr>
        </p:nvGraphicFramePr>
        <p:xfrm>
          <a:off x="449953" y="1594869"/>
          <a:ext cx="11104775" cy="3161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E26CC1A7-602C-7C54-687E-413E4FBAA75C}"/>
              </a:ext>
            </a:extLst>
          </p:cNvPr>
          <p:cNvSpPr txBox="1"/>
          <p:nvPr/>
        </p:nvSpPr>
        <p:spPr>
          <a:xfrm>
            <a:off x="2381839" y="5385804"/>
            <a:ext cx="7428322" cy="1015663"/>
          </a:xfrm>
          <a:prstGeom prst="rect">
            <a:avLst/>
          </a:prstGeom>
          <a:noFill/>
        </p:spPr>
        <p:txBody>
          <a:bodyPr wrap="square">
            <a:spAutoFit/>
          </a:bodyPr>
          <a:lstStyle/>
          <a:p>
            <a:pPr lvl="0" algn="ctr"/>
            <a:r>
              <a:rPr lang="en-GB" sz="2000" dirty="0"/>
              <a:t>These States are not in a </a:t>
            </a:r>
            <a:r>
              <a:rPr lang="en-GB" sz="2000"/>
              <a:t>position to </a:t>
            </a:r>
            <a:r>
              <a:rPr lang="en-GB" sz="2000" dirty="0"/>
              <a:t>determine and assess potential nuclear tests, as is their national prerogative, or use the wealth of data offered by the CTBT verification system. </a:t>
            </a:r>
          </a:p>
        </p:txBody>
      </p:sp>
      <p:sp>
        <p:nvSpPr>
          <p:cNvPr id="4" name="Arrow: Down 3">
            <a:extLst>
              <a:ext uri="{FF2B5EF4-FFF2-40B4-BE49-F238E27FC236}">
                <a16:creationId xmlns:a16="http://schemas.microsoft.com/office/drawing/2014/main" id="{6B4396A9-8879-D640-75E5-FC2EA2717EAB}"/>
              </a:ext>
            </a:extLst>
          </p:cNvPr>
          <p:cNvSpPr/>
          <p:nvPr/>
        </p:nvSpPr>
        <p:spPr>
          <a:xfrm>
            <a:off x="3283974" y="3168444"/>
            <a:ext cx="344129" cy="5211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11" name="Straight Arrow Connector 10">
            <a:extLst>
              <a:ext uri="{FF2B5EF4-FFF2-40B4-BE49-F238E27FC236}">
                <a16:creationId xmlns:a16="http://schemas.microsoft.com/office/drawing/2014/main" id="{6A52926B-0AC6-70F2-68A9-F02A2260BDD4}"/>
              </a:ext>
            </a:extLst>
          </p:cNvPr>
          <p:cNvCxnSpPr>
            <a:cxnSpLocks/>
          </p:cNvCxnSpPr>
          <p:nvPr/>
        </p:nvCxnSpPr>
        <p:spPr>
          <a:xfrm>
            <a:off x="4001729" y="4788853"/>
            <a:ext cx="648929" cy="516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78AA9D6-BFEF-9809-9A2F-64A48A990373}"/>
              </a:ext>
            </a:extLst>
          </p:cNvPr>
          <p:cNvCxnSpPr>
            <a:cxnSpLocks/>
          </p:cNvCxnSpPr>
          <p:nvPr/>
        </p:nvCxnSpPr>
        <p:spPr>
          <a:xfrm flipH="1">
            <a:off x="7049729" y="4788853"/>
            <a:ext cx="688258" cy="596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0984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534464"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800" b="1" dirty="0">
                <a:solidFill>
                  <a:schemeClr val="bg1"/>
                </a:solidFill>
                <a:latin typeface="Arial" panose="020B0604020202020204" pitchFamily="34" charset="0"/>
                <a:cs typeface="Arial" panose="020B0604020202020204" pitchFamily="34" charset="0"/>
              </a:rPr>
              <a:t>Introduction to the NDCs4All</a:t>
            </a:r>
          </a:p>
        </p:txBody>
      </p:sp>
      <p:sp>
        <p:nvSpPr>
          <p:cNvPr id="3" name="Title 1">
            <a:extLst>
              <a:ext uri="{FF2B5EF4-FFF2-40B4-BE49-F238E27FC236}">
                <a16:creationId xmlns:a16="http://schemas.microsoft.com/office/drawing/2014/main" id="{36B71AA3-E22B-8A12-B201-285E3902182D}"/>
              </a:ext>
            </a:extLst>
          </p:cNvPr>
          <p:cNvSpPr txBox="1">
            <a:spLocks/>
          </p:cNvSpPr>
          <p:nvPr/>
        </p:nvSpPr>
        <p:spPr>
          <a:xfrm>
            <a:off x="10892589" y="751669"/>
            <a:ext cx="1324279"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AT" sz="36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3AF5723-E33A-31E8-03CF-68E33812F787}"/>
              </a:ext>
            </a:extLst>
          </p:cNvPr>
          <p:cNvSpPr txBox="1"/>
          <p:nvPr/>
        </p:nvSpPr>
        <p:spPr>
          <a:xfrm>
            <a:off x="2193009" y="1963523"/>
            <a:ext cx="7540925" cy="3511539"/>
          </a:xfrm>
          <a:prstGeom prst="rect">
            <a:avLst/>
          </a:prstGeom>
          <a:noFill/>
        </p:spPr>
        <p:txBody>
          <a:bodyPr wrap="square">
            <a:spAutoFit/>
          </a:bodyPr>
          <a:lstStyle/>
          <a:p>
            <a:pPr lvl="0" algn="ctr" fontAlgn="base">
              <a:lnSpc>
                <a:spcPct val="107000"/>
              </a:lnSpc>
            </a:pPr>
            <a:r>
              <a:rPr lang="en-GB" sz="4000">
                <a:effectLst/>
                <a:latin typeface="Calibri" panose="020F0502020204030204" pitchFamily="34" charset="0"/>
                <a:ea typeface="DengXian" panose="02010600030101010101" pitchFamily="2" charset="-122"/>
                <a:cs typeface="Calibri" panose="020F0502020204030204" pitchFamily="34" charset="0"/>
              </a:rPr>
              <a:t>Status </a:t>
            </a:r>
            <a:r>
              <a:rPr lang="en-GB" sz="4000">
                <a:latin typeface="Calibri" panose="020F0502020204030204" pitchFamily="34" charset="0"/>
                <a:ea typeface="DengXian" panose="02010600030101010101" pitchFamily="2" charset="-122"/>
                <a:cs typeface="Calibri" panose="020F0502020204030204" pitchFamily="34" charset="0"/>
              </a:rPr>
              <a:t>in</a:t>
            </a:r>
            <a:r>
              <a:rPr lang="en-GB" sz="4000">
                <a:effectLst/>
                <a:latin typeface="Calibri" panose="020F0502020204030204" pitchFamily="34" charset="0"/>
                <a:ea typeface="DengXian" panose="02010600030101010101" pitchFamily="2" charset="-122"/>
                <a:cs typeface="Calibri" panose="020F0502020204030204" pitchFamily="34" charset="0"/>
              </a:rPr>
              <a:t> </a:t>
            </a:r>
            <a:r>
              <a:rPr lang="en-GB" sz="4000" dirty="0">
                <a:effectLst/>
                <a:latin typeface="Calibri" panose="020F0502020204030204" pitchFamily="34" charset="0"/>
                <a:ea typeface="DengXian" panose="02010600030101010101" pitchFamily="2" charset="-122"/>
                <a:cs typeface="Calibri" panose="020F0502020204030204" pitchFamily="34" charset="0"/>
              </a:rPr>
              <a:t>2022</a:t>
            </a:r>
          </a:p>
          <a:p>
            <a:pPr marL="342900" lvl="0" indent="-342900" algn="just" fontAlgn="base">
              <a:lnSpc>
                <a:spcPct val="107000"/>
              </a:lnSpc>
              <a:buFont typeface="Symbol" panose="05050102010706020507" pitchFamily="18" charset="2"/>
              <a:buChar char=""/>
            </a:pPr>
            <a:endParaRPr lang="en-GB" sz="1800" dirty="0">
              <a:effectLst/>
              <a:latin typeface="Calibri" panose="020F0502020204030204" pitchFamily="34" charset="0"/>
              <a:ea typeface="DengXian" panose="02010600030101010101" pitchFamily="2" charset="-122"/>
              <a:cs typeface="Calibri" panose="020F0502020204030204" pitchFamily="34" charset="0"/>
            </a:endParaRPr>
          </a:p>
          <a:p>
            <a:pPr marL="342900" lvl="0" indent="-342900" algn="just" fontAlgn="base">
              <a:lnSpc>
                <a:spcPct val="107000"/>
              </a:lnSpc>
              <a:buFont typeface="Symbol" panose="05050102010706020507" pitchFamily="18" charset="2"/>
              <a:buChar char=""/>
            </a:pPr>
            <a:r>
              <a:rPr lang="en-GB" sz="1800" dirty="0">
                <a:effectLst/>
                <a:latin typeface="Calibri" panose="020F0502020204030204" pitchFamily="34" charset="0"/>
                <a:ea typeface="DengXian" panose="02010600030101010101" pitchFamily="2" charset="-122"/>
                <a:cs typeface="Calibri" panose="020F0502020204030204" pitchFamily="34" charset="0"/>
              </a:rPr>
              <a:t>43 States Signatories without Secure Signatory Accounts (</a:t>
            </a:r>
            <a:r>
              <a:rPr lang="en-GB" sz="1800">
                <a:effectLst/>
                <a:latin typeface="Calibri" panose="020F0502020204030204" pitchFamily="34" charset="0"/>
                <a:ea typeface="DengXian" panose="02010600030101010101" pitchFamily="2" charset="-122"/>
                <a:cs typeface="Calibri" panose="020F0502020204030204" pitchFamily="34" charset="0"/>
              </a:rPr>
              <a:t>SSAs)</a:t>
            </a:r>
            <a:endParaRPr lang="en-GB" dirty="0">
              <a:latin typeface="Calibri" panose="020F0502020204030204" pitchFamily="34" charset="0"/>
              <a:ea typeface="DengXian" panose="02010600030101010101" pitchFamily="2" charset="-122"/>
              <a:cs typeface="Calibri" panose="020F0502020204030204" pitchFamily="34" charset="0"/>
            </a:endParaRPr>
          </a:p>
          <a:p>
            <a:pPr marL="342900" lvl="0" indent="-342900" algn="just" fontAlgn="base">
              <a:lnSpc>
                <a:spcPct val="107000"/>
              </a:lnSpc>
              <a:buFont typeface="Symbol" panose="05050102010706020507" pitchFamily="18" charset="2"/>
              <a:buChar char=""/>
            </a:pPr>
            <a:endParaRPr lang="en-GB" sz="2400"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gn="just" fontAlgn="base">
              <a:lnSpc>
                <a:spcPct val="107000"/>
              </a:lnSpc>
              <a:buFont typeface="Symbol" panose="05050102010706020507" pitchFamily="18" charset="2"/>
              <a:buChar char=""/>
            </a:pPr>
            <a:r>
              <a:rPr lang="en-GB" sz="1800" dirty="0">
                <a:effectLst/>
                <a:latin typeface="Calibri" panose="020F0502020204030204" pitchFamily="34" charset="0"/>
                <a:ea typeface="DengXian" panose="02010600030101010101" pitchFamily="2" charset="-122"/>
                <a:cs typeface="Calibri" panose="020F0502020204030204" pitchFamily="34" charset="0"/>
              </a:rPr>
              <a:t>8 States Signatories with an SSA but no National Data Centre (</a:t>
            </a:r>
            <a:r>
              <a:rPr lang="en-GB" sz="1800">
                <a:effectLst/>
                <a:latin typeface="Calibri" panose="020F0502020204030204" pitchFamily="34" charset="0"/>
                <a:ea typeface="DengXian" panose="02010600030101010101" pitchFamily="2" charset="-122"/>
                <a:cs typeface="Calibri" panose="020F0502020204030204" pitchFamily="34" charset="0"/>
              </a:rPr>
              <a:t>NDC)</a:t>
            </a:r>
          </a:p>
          <a:p>
            <a:pPr marL="342900" lvl="0" indent="-342900" algn="just" fontAlgn="base">
              <a:lnSpc>
                <a:spcPct val="107000"/>
              </a:lnSpc>
              <a:buFont typeface="Symbol" panose="05050102010706020507" pitchFamily="18" charset="2"/>
              <a:buChar char=""/>
            </a:pPr>
            <a:endParaRPr lang="en-GB" sz="2400"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DengXian" panose="02010600030101010101" pitchFamily="2" charset="-122"/>
                <a:cs typeface="Calibri" panose="020F0502020204030204" pitchFamily="34" charset="0"/>
              </a:rPr>
              <a:t> 66 States Signatories eligible for Capacity Building System </a:t>
            </a:r>
            <a:r>
              <a:rPr lang="en-GB" sz="1800">
                <a:effectLst/>
                <a:latin typeface="Calibri" panose="020F0502020204030204" pitchFamily="34" charset="0"/>
                <a:ea typeface="DengXian" panose="02010600030101010101" pitchFamily="2" charset="-122"/>
                <a:cs typeface="Calibri" panose="020F0502020204030204" pitchFamily="34" charset="0"/>
              </a:rPr>
              <a:t>(CBS) donations</a:t>
            </a:r>
          </a:p>
          <a:p>
            <a:pPr lvl="0" algn="just">
              <a:lnSpc>
                <a:spcPct val="107000"/>
              </a:lnSpc>
              <a:spcAft>
                <a:spcPts val="800"/>
              </a:spcAft>
            </a:pPr>
            <a:endParaRPr lang="en-GB" sz="1800" dirty="0">
              <a:effectLst/>
              <a:latin typeface="Calibri" panose="020F0502020204030204" pitchFamily="34" charset="0"/>
              <a:ea typeface="DengXian" panose="02010600030101010101" pitchFamily="2" charset="-122"/>
            </a:endParaRPr>
          </a:p>
          <a:p>
            <a:pPr marL="342900" lvl="0" indent="-342900" algn="just">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DengXian" panose="02010600030101010101" pitchFamily="2" charset="-122"/>
              </a:rPr>
              <a:t>34 States </a:t>
            </a:r>
            <a:r>
              <a:rPr lang="en-GB" sz="1800">
                <a:effectLst/>
                <a:latin typeface="Calibri" panose="020F0502020204030204" pitchFamily="34" charset="0"/>
                <a:ea typeface="DengXian" panose="02010600030101010101" pitchFamily="2" charset="-122"/>
              </a:rPr>
              <a:t>Signatories have </a:t>
            </a:r>
            <a:r>
              <a:rPr lang="en-GB" sz="1800" dirty="0">
                <a:effectLst/>
                <a:latin typeface="Calibri" panose="020F0502020204030204" pitchFamily="34" charset="0"/>
                <a:ea typeface="DengXian" panose="02010600030101010101" pitchFamily="2" charset="-122"/>
              </a:rPr>
              <a:t>SSA</a:t>
            </a:r>
            <a:r>
              <a:rPr lang="en-GB" sz="1800">
                <a:effectLst/>
                <a:latin typeface="Calibri" panose="020F0502020204030204" pitchFamily="34" charset="0"/>
                <a:ea typeface="DengXian" panose="02010600030101010101" pitchFamily="2" charset="-122"/>
              </a:rPr>
              <a:t>, but download </a:t>
            </a:r>
            <a:r>
              <a:rPr lang="en-GB" sz="1800" dirty="0">
                <a:effectLst/>
                <a:latin typeface="Calibri" panose="020F0502020204030204" pitchFamily="34" charset="0"/>
                <a:ea typeface="DengXian" panose="02010600030101010101" pitchFamily="2" charset="-122"/>
              </a:rPr>
              <a:t>zero or minimal </a:t>
            </a:r>
            <a:r>
              <a:rPr lang="en-GB" sz="1800">
                <a:effectLst/>
                <a:latin typeface="Calibri" panose="020F0502020204030204" pitchFamily="34" charset="0"/>
                <a:ea typeface="DengXian" panose="02010600030101010101" pitchFamily="2" charset="-122"/>
              </a:rPr>
              <a:t>IMS data</a:t>
            </a:r>
            <a:endParaRPr lang="en-GB" dirty="0"/>
          </a:p>
        </p:txBody>
      </p:sp>
    </p:spTree>
    <p:extLst>
      <p:ext uri="{BB962C8B-B14F-4D97-AF65-F5344CB8AC3E}">
        <p14:creationId xmlns:p14="http://schemas.microsoft.com/office/powerpoint/2010/main" val="54276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534464"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800" b="1" dirty="0">
                <a:solidFill>
                  <a:schemeClr val="bg1"/>
                </a:solidFill>
                <a:latin typeface="Arial" panose="020B0604020202020204" pitchFamily="34" charset="0"/>
                <a:cs typeface="Arial" panose="020B0604020202020204" pitchFamily="34" charset="0"/>
              </a:rPr>
              <a:t>Introduction to the NDCs4All</a:t>
            </a:r>
          </a:p>
        </p:txBody>
      </p:sp>
      <p:sp>
        <p:nvSpPr>
          <p:cNvPr id="3" name="Title 1">
            <a:extLst>
              <a:ext uri="{FF2B5EF4-FFF2-40B4-BE49-F238E27FC236}">
                <a16:creationId xmlns:a16="http://schemas.microsoft.com/office/drawing/2014/main" id="{36B71AA3-E22B-8A12-B201-285E3902182D}"/>
              </a:ext>
            </a:extLst>
          </p:cNvPr>
          <p:cNvSpPr txBox="1">
            <a:spLocks/>
          </p:cNvSpPr>
          <p:nvPr/>
        </p:nvSpPr>
        <p:spPr>
          <a:xfrm>
            <a:off x="10892589" y="751669"/>
            <a:ext cx="1324279"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AT" sz="36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3AF5723-E33A-31E8-03CF-68E33812F787}"/>
              </a:ext>
            </a:extLst>
          </p:cNvPr>
          <p:cNvSpPr txBox="1"/>
          <p:nvPr/>
        </p:nvSpPr>
        <p:spPr>
          <a:xfrm>
            <a:off x="739329" y="1759408"/>
            <a:ext cx="10225548" cy="3339184"/>
          </a:xfrm>
          <a:prstGeom prst="rect">
            <a:avLst/>
          </a:prstGeom>
          <a:noFill/>
        </p:spPr>
        <p:txBody>
          <a:bodyPr wrap="square">
            <a:spAutoFit/>
          </a:bodyPr>
          <a:lstStyle/>
          <a:p>
            <a:pPr lvl="0" algn="ctr" fontAlgn="base">
              <a:lnSpc>
                <a:spcPct val="107000"/>
              </a:lnSpc>
            </a:pPr>
            <a:r>
              <a:rPr lang="en-GB" sz="1800" b="1" dirty="0">
                <a:effectLst/>
                <a:latin typeface="Calibri" panose="020F0502020204030204" pitchFamily="34" charset="0"/>
                <a:ea typeface="Times New Roman" panose="02020603050405020304" pitchFamily="18" charset="0"/>
                <a:cs typeface="Calibri" panose="020F0502020204030204" pitchFamily="34" charset="0"/>
              </a:rPr>
              <a:t>Some remarks from the Treaty for you…</a:t>
            </a:r>
          </a:p>
          <a:p>
            <a:pPr marL="342900" lvl="0" indent="-342900" algn="just" fontAlgn="base">
              <a:lnSpc>
                <a:spcPct val="107000"/>
              </a:lnSpc>
              <a:buFont typeface="Calibri" panose="020F0502020204030204" pitchFamily="34" charset="0"/>
              <a:buChar char="-"/>
            </a:pP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fontAlgn="base">
              <a:lnSpc>
                <a:spcPct val="107000"/>
              </a:lnSpc>
              <a:buFont typeface="Calibri" panose="020F0502020204030204" pitchFamily="34" charset="0"/>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 All States </a:t>
            </a:r>
            <a:r>
              <a:rPr lang="en-GB" dirty="0">
                <a:latin typeface="Calibri" panose="020F0502020204030204" pitchFamily="34" charset="0"/>
                <a:ea typeface="Times New Roman" panose="02020603050405020304" pitchFamily="18" charset="0"/>
                <a:cs typeface="Calibri" panose="020F0502020204030204" pitchFamily="34" charset="0"/>
              </a:rPr>
              <a:t>Signatories</a:t>
            </a:r>
            <a:r>
              <a:rPr lang="en-GB" sz="1800" dirty="0">
                <a:effectLst/>
                <a:latin typeface="Calibri" panose="020F0502020204030204" pitchFamily="34" charset="0"/>
                <a:ea typeface="Times New Roman" panose="02020603050405020304" pitchFamily="18" charset="0"/>
                <a:cs typeface="Calibri" panose="020F0502020204030204" pitchFamily="34" charset="0"/>
              </a:rPr>
              <a:t>, “irrespective of their technical and financial capabilities, shall enjoy the equal right of verification.”</a:t>
            </a:r>
          </a:p>
          <a:p>
            <a:pPr lvl="0" algn="just" fontAlgn="base">
              <a:lnSpc>
                <a:spcPct val="107000"/>
              </a:lnSpc>
            </a:pPr>
            <a:endParaRPr lang="en-GB" sz="18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fontAlgn="base">
              <a:lnSpc>
                <a:spcPct val="107000"/>
              </a:lnSpc>
              <a:buFont typeface="Calibri" panose="020F0502020204030204" pitchFamily="34" charset="0"/>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The PTS shall “make available all (IMS) data, both raw and processed, and any reporting products, to all” States </a:t>
            </a:r>
            <a:r>
              <a:rPr lang="en-GB" dirty="0">
                <a:latin typeface="Calibri" panose="020F0502020204030204" pitchFamily="34" charset="0"/>
                <a:ea typeface="Times New Roman" panose="02020603050405020304" pitchFamily="18" charset="0"/>
                <a:cs typeface="Calibri" panose="020F0502020204030204" pitchFamily="34" charset="0"/>
              </a:rPr>
              <a:t>Signatories</a:t>
            </a:r>
            <a:r>
              <a:rPr lang="en-GB" sz="1800" dirty="0">
                <a:effectLst/>
                <a:latin typeface="Calibri" panose="020F0502020204030204" pitchFamily="34" charset="0"/>
                <a:ea typeface="Times New Roman" panose="02020603050405020304" pitchFamily="18" charset="0"/>
                <a:cs typeface="Calibri" panose="020F0502020204030204" pitchFamily="34" charset="0"/>
              </a:rPr>
              <a:t>, (…) and provide “equal, open, convenient and timely access to all stored data”. </a:t>
            </a:r>
          </a:p>
          <a:p>
            <a:pPr lvl="0" algn="just" fontAlgn="base">
              <a:lnSpc>
                <a:spcPct val="107000"/>
              </a:lnSpc>
            </a:pPr>
            <a:endParaRPr lang="en-GB" sz="18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fontAlgn="base">
              <a:lnSpc>
                <a:spcPct val="107000"/>
              </a:lnSpc>
              <a:spcAft>
                <a:spcPts val="800"/>
              </a:spcAft>
              <a:buFont typeface="Calibri" panose="020F0502020204030204" pitchFamily="34" charset="0"/>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“The International Data Centre shall, where required, provide technical assistance to individual States: … by assisting them to develop the capability to receive, process and analyse IMS data at a national data centre.” </a:t>
            </a:r>
            <a:endParaRPr lang="en-GB" sz="18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44758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534464"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800" b="1" dirty="0">
                <a:solidFill>
                  <a:schemeClr val="bg1"/>
                </a:solidFill>
                <a:latin typeface="Arial" panose="020B0604020202020204" pitchFamily="34" charset="0"/>
                <a:cs typeface="Arial" panose="020B0604020202020204" pitchFamily="34" charset="0"/>
              </a:rPr>
              <a:t>Introduction to the NDCs4All</a:t>
            </a:r>
          </a:p>
        </p:txBody>
      </p:sp>
      <p:sp>
        <p:nvSpPr>
          <p:cNvPr id="3" name="Title 1">
            <a:extLst>
              <a:ext uri="{FF2B5EF4-FFF2-40B4-BE49-F238E27FC236}">
                <a16:creationId xmlns:a16="http://schemas.microsoft.com/office/drawing/2014/main" id="{36B71AA3-E22B-8A12-B201-285E3902182D}"/>
              </a:ext>
            </a:extLst>
          </p:cNvPr>
          <p:cNvSpPr txBox="1">
            <a:spLocks/>
          </p:cNvSpPr>
          <p:nvPr/>
        </p:nvSpPr>
        <p:spPr>
          <a:xfrm>
            <a:off x="10892589" y="751669"/>
            <a:ext cx="1324279"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err="1">
                <a:solidFill>
                  <a:schemeClr val="bg1"/>
                </a:solidFill>
                <a:latin typeface="Arial" panose="020B0604020202020204" pitchFamily="34" charset="0"/>
                <a:cs typeface="Arial" panose="020B0604020202020204" pitchFamily="34" charset="0"/>
              </a:rPr>
              <a:t>Ox.x</a:t>
            </a:r>
            <a:r>
              <a:rPr lang="en-US" sz="1200" b="1" dirty="0">
                <a:solidFill>
                  <a:schemeClr val="bg1"/>
                </a:solidFill>
                <a:latin typeface="Arial" panose="020B0604020202020204" pitchFamily="34" charset="0"/>
                <a:cs typeface="Arial" panose="020B0604020202020204" pitchFamily="34" charset="0"/>
              </a:rPr>
              <a:t>-xxx</a:t>
            </a:r>
            <a:endParaRPr lang="en-AT" sz="3600" b="1" dirty="0">
              <a:solidFill>
                <a:schemeClr val="bg1"/>
              </a:solidFill>
              <a:latin typeface="Arial" panose="020B0604020202020204" pitchFamily="34" charset="0"/>
              <a:cs typeface="Arial" panose="020B0604020202020204" pitchFamily="34" charset="0"/>
            </a:endParaRPr>
          </a:p>
        </p:txBody>
      </p:sp>
      <p:pic>
        <p:nvPicPr>
          <p:cNvPr id="4" name="Picture 3" descr="Image">
            <a:extLst>
              <a:ext uri="{FF2B5EF4-FFF2-40B4-BE49-F238E27FC236}">
                <a16:creationId xmlns:a16="http://schemas.microsoft.com/office/drawing/2014/main" id="{91BEBD92-D437-3D63-5B31-EB4BB8922F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139" y="1621620"/>
            <a:ext cx="3920550" cy="24935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E9CA4A3-1561-0853-CC51-76C3380CFA87}"/>
              </a:ext>
            </a:extLst>
          </p:cNvPr>
          <p:cNvSpPr txBox="1"/>
          <p:nvPr/>
        </p:nvSpPr>
        <p:spPr>
          <a:xfrm>
            <a:off x="3054285" y="-1355884"/>
            <a:ext cx="6108568" cy="249684"/>
          </a:xfrm>
          <a:prstGeom prst="rect">
            <a:avLst/>
          </a:prstGeom>
          <a:noFill/>
        </p:spPr>
        <p:txBody>
          <a:bodyPr wrap="square">
            <a:spAutoFit/>
          </a:bodyPr>
          <a:lstStyle/>
          <a:p>
            <a:pPr algn="just" fontAlgn="base">
              <a:lnSpc>
                <a:spcPct val="107000"/>
              </a:lnSpc>
              <a:spcAft>
                <a:spcPts val="800"/>
              </a:spcAft>
            </a:pPr>
            <a:endParaRPr lang="en-GB" sz="1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670C0C6-6AEC-33A3-FFA9-6EEC4941E3D7}"/>
              </a:ext>
            </a:extLst>
          </p:cNvPr>
          <p:cNvSpPr txBox="1"/>
          <p:nvPr/>
        </p:nvSpPr>
        <p:spPr>
          <a:xfrm>
            <a:off x="5855482" y="1621620"/>
            <a:ext cx="5181862" cy="1200329"/>
          </a:xfrm>
          <a:prstGeom prst="rect">
            <a:avLst/>
          </a:prstGeom>
          <a:noFill/>
        </p:spPr>
        <p:txBody>
          <a:bodyPr wrap="square">
            <a:spAutoFit/>
          </a:bodyPr>
          <a:lstStyle/>
          <a:p>
            <a:pPr algn="ctr"/>
            <a:r>
              <a:rPr lang="en-US" sz="1800">
                <a:solidFill>
                  <a:schemeClr val="tx2">
                    <a:lumMod val="10000"/>
                  </a:schemeClr>
                </a:solidFill>
                <a:effectLst/>
                <a:ea typeface="Calibri" panose="020F0502020204030204" pitchFamily="34" charset="0"/>
                <a:cs typeface="Arial" panose="020B0604020202020204" pitchFamily="34" charset="0"/>
              </a:rPr>
              <a:t>Executive Secretary Dr </a:t>
            </a:r>
            <a:r>
              <a:rPr lang="en-US" sz="1800" dirty="0">
                <a:solidFill>
                  <a:schemeClr val="tx2">
                    <a:lumMod val="10000"/>
                  </a:schemeClr>
                </a:solidFill>
                <a:effectLst/>
                <a:ea typeface="Calibri" panose="020F0502020204030204" pitchFamily="34" charset="0"/>
                <a:cs typeface="Arial" panose="020B0604020202020204" pitchFamily="34" charset="0"/>
              </a:rPr>
              <a:t>Robert Floyd launched the NDCs4All initiative on 27 June 2022 </a:t>
            </a:r>
            <a:r>
              <a:rPr lang="en-US" sz="1800" dirty="0">
                <a:solidFill>
                  <a:schemeClr val="tx2">
                    <a:lumMod val="10000"/>
                  </a:schemeClr>
                </a:solidFill>
                <a:ea typeface="Calibri" panose="020F0502020204030204" pitchFamily="34" charset="0"/>
                <a:cs typeface="Arial" panose="020B0604020202020204" pitchFamily="34" charset="0"/>
              </a:rPr>
              <a:t>during</a:t>
            </a:r>
            <a:r>
              <a:rPr lang="en-US" sz="1800" dirty="0">
                <a:solidFill>
                  <a:schemeClr val="tx2">
                    <a:lumMod val="10000"/>
                  </a:schemeClr>
                </a:solidFill>
                <a:effectLst/>
                <a:ea typeface="Calibri" panose="020F0502020204030204" pitchFamily="34" charset="0"/>
                <a:cs typeface="Arial" panose="020B0604020202020204" pitchFamily="34" charset="0"/>
              </a:rPr>
              <a:t> the 58th session of the Preparatory Commission (PrepComp58).</a:t>
            </a:r>
            <a:endParaRPr lang="en-GB" dirty="0">
              <a:cs typeface="Arial" panose="020B0604020202020204" pitchFamily="34" charset="0"/>
            </a:endParaRPr>
          </a:p>
        </p:txBody>
      </p:sp>
      <p:sp>
        <p:nvSpPr>
          <p:cNvPr id="14" name="Arrow: Down 13">
            <a:extLst>
              <a:ext uri="{FF2B5EF4-FFF2-40B4-BE49-F238E27FC236}">
                <a16:creationId xmlns:a16="http://schemas.microsoft.com/office/drawing/2014/main" id="{3AEE3B66-5948-27D7-A42E-DACC30604EEC}"/>
              </a:ext>
            </a:extLst>
          </p:cNvPr>
          <p:cNvSpPr/>
          <p:nvPr/>
        </p:nvSpPr>
        <p:spPr>
          <a:xfrm>
            <a:off x="8446413" y="3429000"/>
            <a:ext cx="348791" cy="8316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D05AA9B2-9BAF-5EF1-1121-257465F86E8B}"/>
              </a:ext>
            </a:extLst>
          </p:cNvPr>
          <p:cNvSpPr txBox="1"/>
          <p:nvPr/>
        </p:nvSpPr>
        <p:spPr>
          <a:xfrm>
            <a:off x="5566524" y="4274437"/>
            <a:ext cx="6108568" cy="2323649"/>
          </a:xfrm>
          <a:prstGeom prst="rect">
            <a:avLst/>
          </a:prstGeom>
          <a:noFill/>
        </p:spPr>
        <p:txBody>
          <a:bodyPr wrap="square">
            <a:spAutoFit/>
          </a:bodyPr>
          <a:lstStyle/>
          <a:p>
            <a:pPr marL="342900" lvl="0" indent="-342900" algn="just" fontAlgn="base">
              <a:lnSpc>
                <a:spcPct val="107000"/>
              </a:lnSpc>
              <a:buFont typeface="Symbol" panose="05050102010706020507" pitchFamily="18" charset="2"/>
              <a:buChar char=""/>
            </a:pPr>
            <a:r>
              <a:rPr lang="en-GB" sz="1800" dirty="0">
                <a:effectLst/>
                <a:latin typeface="Calibri" panose="020F0502020204030204" pitchFamily="34" charset="0"/>
                <a:ea typeface="DengXian" panose="02010600030101010101" pitchFamily="2" charset="-122"/>
                <a:cs typeface="Calibri" panose="020F0502020204030204" pitchFamily="34" charset="0"/>
              </a:rPr>
              <a:t>Increase the number of Secure Signatories Accounts (SSAs</a:t>
            </a:r>
            <a:r>
              <a:rPr lang="en-GB" sz="1800">
                <a:effectLst/>
                <a:latin typeface="Calibri" panose="020F0502020204030204" pitchFamily="34" charset="0"/>
                <a:ea typeface="DengXian" panose="02010600030101010101" pitchFamily="2" charset="-122"/>
                <a:cs typeface="Calibri" panose="020F0502020204030204" pitchFamily="34" charset="0"/>
              </a:rPr>
              <a:t>), Authorised </a:t>
            </a:r>
            <a:r>
              <a:rPr lang="en-GB" sz="1800" dirty="0">
                <a:effectLst/>
                <a:latin typeface="Calibri" panose="020F0502020204030204" pitchFamily="34" charset="0"/>
                <a:ea typeface="DengXian" panose="02010600030101010101" pitchFamily="2" charset="-122"/>
                <a:cs typeface="Calibri" panose="020F0502020204030204" pitchFamily="34" charset="0"/>
              </a:rPr>
              <a:t>Users, National Data Centres (NDCs), and Capacity Building Systems (</a:t>
            </a:r>
            <a:r>
              <a:rPr lang="en-GB" sz="1800">
                <a:effectLst/>
                <a:latin typeface="Calibri" panose="020F0502020204030204" pitchFamily="34" charset="0"/>
                <a:ea typeface="DengXian" panose="02010600030101010101" pitchFamily="2" charset="-122"/>
                <a:cs typeface="Calibri" panose="020F0502020204030204" pitchFamily="34" charset="0"/>
              </a:rPr>
              <a:t>CBSs)</a:t>
            </a:r>
            <a:endParaRPr lang="en-GB" sz="1800" dirty="0">
              <a:effectLst/>
              <a:latin typeface="Calibri" panose="020F0502020204030204" pitchFamily="34" charset="0"/>
              <a:ea typeface="DengXian" panose="02010600030101010101" pitchFamily="2" charset="-122"/>
              <a:cs typeface="Calibri" panose="020F0502020204030204" pitchFamily="34" charset="0"/>
            </a:endParaRPr>
          </a:p>
          <a:p>
            <a:pPr marL="342900" lvl="0" indent="-342900" algn="just" fontAlgn="base">
              <a:lnSpc>
                <a:spcPct val="107000"/>
              </a:lnSpc>
              <a:buFont typeface="Symbol" panose="05050102010706020507" pitchFamily="18" charset="2"/>
              <a:buChar char=""/>
            </a:pPr>
            <a:endParaRPr lang="en-GB" sz="2400"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gn="just" fontAlgn="base">
              <a:lnSpc>
                <a:spcPct val="107000"/>
              </a:lnSpc>
              <a:spcAft>
                <a:spcPts val="800"/>
              </a:spcAft>
              <a:buFont typeface="Symbol" panose="05050102010706020507" pitchFamily="18" charset="2"/>
              <a:buChar char=""/>
            </a:pPr>
            <a:r>
              <a:rPr lang="en-GB" sz="1800">
                <a:effectLst/>
                <a:latin typeface="Calibri" panose="020F0502020204030204" pitchFamily="34" charset="0"/>
                <a:ea typeface="DengXian" panose="02010600030101010101" pitchFamily="2" charset="-122"/>
                <a:cs typeface="Calibri" panose="020F0502020204030204" pitchFamily="34" charset="0"/>
              </a:rPr>
              <a:t>Increase IMS </a:t>
            </a:r>
            <a:r>
              <a:rPr lang="en-GB" sz="1800" dirty="0">
                <a:effectLst/>
                <a:latin typeface="Calibri" panose="020F0502020204030204" pitchFamily="34" charset="0"/>
                <a:ea typeface="DengXian" panose="02010600030101010101" pitchFamily="2" charset="-122"/>
                <a:cs typeface="Calibri" panose="020F0502020204030204" pitchFamily="34" charset="0"/>
              </a:rPr>
              <a:t>data and IDC products downloaded by CTBT </a:t>
            </a:r>
            <a:r>
              <a:rPr lang="en-GB" sz="1800">
                <a:effectLst/>
                <a:latin typeface="Calibri" panose="020F0502020204030204" pitchFamily="34" charset="0"/>
                <a:ea typeface="DengXian" panose="02010600030101010101" pitchFamily="2" charset="-122"/>
                <a:cs typeface="Calibri" panose="020F0502020204030204" pitchFamily="34" charset="0"/>
              </a:rPr>
              <a:t>States Signatories</a:t>
            </a:r>
            <a:endParaRPr lang="en-GB" sz="2400" dirty="0">
              <a:effectLst/>
              <a:latin typeface="Calibri" panose="020F0502020204030204" pitchFamily="34" charset="0"/>
              <a:ea typeface="DengXian" panose="02010600030101010101" pitchFamily="2" charset="-122"/>
              <a:cs typeface="Arial" panose="020B0604020202020204" pitchFamily="34" charset="0"/>
            </a:endParaRPr>
          </a:p>
          <a:p>
            <a:pPr algn="just">
              <a:lnSpc>
                <a:spcPct val="107000"/>
              </a:lnSpc>
              <a:spcAft>
                <a:spcPts val="800"/>
              </a:spcAft>
            </a:pPr>
            <a:r>
              <a:rPr lang="en-GB" sz="1600" i="1" dirty="0">
                <a:effectLst/>
                <a:latin typeface="Calibri" panose="020F0502020204030204" pitchFamily="34" charset="0"/>
                <a:ea typeface="DengXian" panose="02010600030101010101" pitchFamily="2" charset="-122"/>
                <a:cs typeface="Arial" panose="020B0604020202020204" pitchFamily="34" charset="0"/>
              </a:rPr>
              <a:t>  </a:t>
            </a:r>
            <a:endParaRPr lang="en-GB" sz="2400" dirty="0">
              <a:effectLst/>
              <a:latin typeface="Calibri" panose="020F0502020204030204" pitchFamily="34" charset="0"/>
              <a:ea typeface="DengXian" panose="02010600030101010101" pitchFamily="2" charset="-122"/>
              <a:cs typeface="Arial" panose="020B0604020202020204" pitchFamily="34" charset="0"/>
            </a:endParaRPr>
          </a:p>
        </p:txBody>
      </p:sp>
      <p:sp>
        <p:nvSpPr>
          <p:cNvPr id="17" name="TextBox 16">
            <a:extLst>
              <a:ext uri="{FF2B5EF4-FFF2-40B4-BE49-F238E27FC236}">
                <a16:creationId xmlns:a16="http://schemas.microsoft.com/office/drawing/2014/main" id="{90B4BEFE-E5FE-FA25-A992-623F8C43B16F}"/>
              </a:ext>
            </a:extLst>
          </p:cNvPr>
          <p:cNvSpPr txBox="1"/>
          <p:nvPr/>
        </p:nvSpPr>
        <p:spPr>
          <a:xfrm>
            <a:off x="8055540" y="2994288"/>
            <a:ext cx="1282046" cy="375552"/>
          </a:xfrm>
          <a:prstGeom prst="rect">
            <a:avLst/>
          </a:prstGeom>
          <a:noFill/>
        </p:spPr>
        <p:txBody>
          <a:bodyPr wrap="square">
            <a:spAutoFit/>
          </a:bodyPr>
          <a:lstStyle/>
          <a:p>
            <a:pPr lvl="0" algn="just" fontAlgn="base">
              <a:lnSpc>
                <a:spcPct val="107000"/>
              </a:lnSpc>
            </a:pPr>
            <a:r>
              <a:rPr lang="en-US" dirty="0">
                <a:latin typeface="Calibri" panose="020F0502020204030204" pitchFamily="34" charset="0"/>
                <a:ea typeface="DengXian" panose="02010600030101010101" pitchFamily="2" charset="-122"/>
                <a:cs typeface="Calibri" panose="020F0502020204030204" pitchFamily="34" charset="0"/>
              </a:rPr>
              <a:t>O</a:t>
            </a:r>
            <a:r>
              <a:rPr lang="en-GB" dirty="0">
                <a:latin typeface="Calibri" panose="020F0502020204030204" pitchFamily="34" charset="0"/>
                <a:ea typeface="DengXian" panose="02010600030101010101" pitchFamily="2" charset="-122"/>
                <a:cs typeface="Calibri" panose="020F0502020204030204" pitchFamily="34" charset="0"/>
              </a:rPr>
              <a:t>BJECTIVES</a:t>
            </a:r>
            <a:endParaRPr lang="en-GB" sz="2400" dirty="0">
              <a:effectLst/>
              <a:latin typeface="Calibri" panose="020F050202020403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1000664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534464"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800" b="1" dirty="0">
                <a:solidFill>
                  <a:schemeClr val="bg1"/>
                </a:solidFill>
                <a:latin typeface="Arial" panose="020B0604020202020204" pitchFamily="34" charset="0"/>
                <a:cs typeface="Arial" panose="020B0604020202020204" pitchFamily="34" charset="0"/>
              </a:rPr>
              <a:t>Introduction to the NDCs4All</a:t>
            </a:r>
          </a:p>
        </p:txBody>
      </p:sp>
      <p:sp>
        <p:nvSpPr>
          <p:cNvPr id="3" name="Title 1">
            <a:extLst>
              <a:ext uri="{FF2B5EF4-FFF2-40B4-BE49-F238E27FC236}">
                <a16:creationId xmlns:a16="http://schemas.microsoft.com/office/drawing/2014/main" id="{36B71AA3-E22B-8A12-B201-285E3902182D}"/>
              </a:ext>
            </a:extLst>
          </p:cNvPr>
          <p:cNvSpPr txBox="1">
            <a:spLocks/>
          </p:cNvSpPr>
          <p:nvPr/>
        </p:nvSpPr>
        <p:spPr>
          <a:xfrm>
            <a:off x="10892589" y="751669"/>
            <a:ext cx="1324279"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err="1">
                <a:solidFill>
                  <a:schemeClr val="bg1"/>
                </a:solidFill>
                <a:latin typeface="Arial" panose="020B0604020202020204" pitchFamily="34" charset="0"/>
                <a:cs typeface="Arial" panose="020B0604020202020204" pitchFamily="34" charset="0"/>
              </a:rPr>
              <a:t>Ox.x</a:t>
            </a:r>
            <a:r>
              <a:rPr lang="en-US" sz="1200" b="1" dirty="0">
                <a:solidFill>
                  <a:schemeClr val="bg1"/>
                </a:solidFill>
                <a:latin typeface="Arial" panose="020B0604020202020204" pitchFamily="34" charset="0"/>
                <a:cs typeface="Arial" panose="020B0604020202020204" pitchFamily="34" charset="0"/>
              </a:rPr>
              <a:t>-xxx</a:t>
            </a:r>
            <a:endParaRPr lang="en-AT" sz="3600" b="1" dirty="0">
              <a:solidFill>
                <a:schemeClr val="bg1"/>
              </a:solidFill>
              <a:latin typeface="Arial" panose="020B0604020202020204" pitchFamily="34" charset="0"/>
              <a:cs typeface="Arial" panose="020B0604020202020204" pitchFamily="34" charset="0"/>
            </a:endParaRPr>
          </a:p>
        </p:txBody>
      </p:sp>
      <p:graphicFrame>
        <p:nvGraphicFramePr>
          <p:cNvPr id="4" name="TextBox 3">
            <a:extLst>
              <a:ext uri="{FF2B5EF4-FFF2-40B4-BE49-F238E27FC236}">
                <a16:creationId xmlns:a16="http://schemas.microsoft.com/office/drawing/2014/main" id="{8D58EEB4-D119-4B1B-39D7-7DFD0DC61EA1}"/>
              </a:ext>
            </a:extLst>
          </p:cNvPr>
          <p:cNvGraphicFramePr/>
          <p:nvPr>
            <p:extLst>
              <p:ext uri="{D42A27DB-BD31-4B8C-83A1-F6EECF244321}">
                <p14:modId xmlns:p14="http://schemas.microsoft.com/office/powerpoint/2010/main" val="1376297863"/>
              </p:ext>
            </p:extLst>
          </p:nvPr>
        </p:nvGraphicFramePr>
        <p:xfrm>
          <a:off x="632086" y="1829397"/>
          <a:ext cx="11146960" cy="4443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5181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534464"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800" b="1" dirty="0">
                <a:solidFill>
                  <a:schemeClr val="bg1"/>
                </a:solidFill>
                <a:latin typeface="Arial" panose="020B0604020202020204" pitchFamily="34" charset="0"/>
                <a:cs typeface="Arial" panose="020B0604020202020204" pitchFamily="34" charset="0"/>
              </a:rPr>
              <a:t>Introduction to the NDCs4All</a:t>
            </a:r>
          </a:p>
        </p:txBody>
      </p:sp>
      <p:sp>
        <p:nvSpPr>
          <p:cNvPr id="3" name="Title 1">
            <a:extLst>
              <a:ext uri="{FF2B5EF4-FFF2-40B4-BE49-F238E27FC236}">
                <a16:creationId xmlns:a16="http://schemas.microsoft.com/office/drawing/2014/main" id="{36B71AA3-E22B-8A12-B201-285E3902182D}"/>
              </a:ext>
            </a:extLst>
          </p:cNvPr>
          <p:cNvSpPr txBox="1">
            <a:spLocks/>
          </p:cNvSpPr>
          <p:nvPr/>
        </p:nvSpPr>
        <p:spPr>
          <a:xfrm>
            <a:off x="10892589" y="751669"/>
            <a:ext cx="1324279"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err="1">
                <a:solidFill>
                  <a:schemeClr val="bg1"/>
                </a:solidFill>
                <a:latin typeface="Arial" panose="020B0604020202020204" pitchFamily="34" charset="0"/>
                <a:cs typeface="Arial" panose="020B0604020202020204" pitchFamily="34" charset="0"/>
              </a:rPr>
              <a:t>Ox.x</a:t>
            </a:r>
            <a:r>
              <a:rPr lang="en-US" sz="1200" b="1" dirty="0">
                <a:solidFill>
                  <a:schemeClr val="bg1"/>
                </a:solidFill>
                <a:latin typeface="Arial" panose="020B0604020202020204" pitchFamily="34" charset="0"/>
                <a:cs typeface="Arial" panose="020B0604020202020204" pitchFamily="34" charset="0"/>
              </a:rPr>
              <a:t>-xxx</a:t>
            </a:r>
            <a:endParaRPr lang="en-AT" sz="36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8E1386F-CFA6-EA1C-CEDF-822C0097B76D}"/>
              </a:ext>
            </a:extLst>
          </p:cNvPr>
          <p:cNvSpPr txBox="1"/>
          <p:nvPr/>
        </p:nvSpPr>
        <p:spPr>
          <a:xfrm>
            <a:off x="1052052" y="1344945"/>
            <a:ext cx="9468944" cy="4801314"/>
          </a:xfrm>
          <a:prstGeom prst="rect">
            <a:avLst/>
          </a:prstGeom>
          <a:noFill/>
        </p:spPr>
        <p:txBody>
          <a:bodyPr wrap="square">
            <a:spAutoFit/>
          </a:bodyPr>
          <a:lstStyle/>
          <a:p>
            <a:pPr algn="just">
              <a:spcAft>
                <a:spcPts val="0"/>
              </a:spcAft>
            </a:pPr>
            <a:r>
              <a:rPr lang="en-GB" sz="1800" dirty="0">
                <a:solidFill>
                  <a:schemeClr val="tx2">
                    <a:lumMod val="10000"/>
                  </a:schemeClr>
                </a:solidFill>
                <a:effectLst/>
                <a:latin typeface="Calibri" panose="020F0502020204030204" pitchFamily="34" charset="0"/>
                <a:ea typeface="SimSun" panose="02010600030101010101" pitchFamily="2" charset="-122"/>
                <a:cs typeface="Calibri" panose="020F0502020204030204" pitchFamily="34" charset="0"/>
              </a:rPr>
              <a:t>The initiative promotes better understanding of CTBT:</a:t>
            </a:r>
          </a:p>
          <a:p>
            <a:pPr algn="just">
              <a:spcAft>
                <a:spcPts val="0"/>
              </a:spcAft>
            </a:pPr>
            <a:endParaRPr lang="en-GB" sz="1800" dirty="0">
              <a:solidFill>
                <a:schemeClr val="tx2">
                  <a:lumMod val="10000"/>
                </a:schemeClr>
              </a:solidFill>
              <a:effectLst/>
              <a:latin typeface="Calibri" panose="020F0502020204030204" pitchFamily="34" charset="0"/>
              <a:ea typeface="SimSun" panose="02010600030101010101" pitchFamily="2" charset="-122"/>
              <a:cs typeface="Calibri" panose="020F0502020204030204" pitchFamily="34" charset="0"/>
            </a:endParaRPr>
          </a:p>
          <a:p>
            <a:pPr algn="just">
              <a:spcAft>
                <a:spcPts val="0"/>
              </a:spcAft>
            </a:pPr>
            <a:endParaRPr lang="en-GB" dirty="0">
              <a:solidFill>
                <a:schemeClr val="tx2">
                  <a:lumMod val="10000"/>
                </a:schemeClr>
              </a:solidFill>
              <a:latin typeface="Calibri" panose="020F0502020204030204" pitchFamily="34" charset="0"/>
              <a:ea typeface="SimSun" panose="02010600030101010101" pitchFamily="2" charset="-122"/>
              <a:cs typeface="Calibri" panose="020F0502020204030204" pitchFamily="34" charset="0"/>
            </a:endParaRPr>
          </a:p>
          <a:p>
            <a:pPr algn="just">
              <a:spcAft>
                <a:spcPts val="0"/>
              </a:spcAft>
            </a:pPr>
            <a:endParaRPr lang="en-GB" sz="1800" dirty="0">
              <a:solidFill>
                <a:schemeClr val="tx2">
                  <a:lumMod val="10000"/>
                </a:schemeClr>
              </a:solidFill>
              <a:effectLst/>
              <a:latin typeface="Calibri" panose="020F0502020204030204" pitchFamily="34" charset="0"/>
              <a:ea typeface="SimSun" panose="02010600030101010101" pitchFamily="2" charset="-122"/>
              <a:cs typeface="Calibri" panose="020F0502020204030204" pitchFamily="34" charset="0"/>
            </a:endParaRPr>
          </a:p>
          <a:p>
            <a:pPr algn="just">
              <a:spcAft>
                <a:spcPts val="0"/>
              </a:spcAft>
            </a:pPr>
            <a:endParaRPr lang="en-GB" dirty="0">
              <a:solidFill>
                <a:schemeClr val="tx2">
                  <a:lumMod val="10000"/>
                </a:schemeClr>
              </a:solidFill>
              <a:latin typeface="Calibri" panose="020F0502020204030204" pitchFamily="34" charset="0"/>
              <a:ea typeface="SimSun" panose="02010600030101010101" pitchFamily="2" charset="-122"/>
              <a:cs typeface="Calibri" panose="020F0502020204030204" pitchFamily="34" charset="0"/>
            </a:endParaRPr>
          </a:p>
          <a:p>
            <a:pPr algn="just">
              <a:spcAft>
                <a:spcPts val="0"/>
              </a:spcAft>
            </a:pPr>
            <a:endParaRPr lang="en-GB" sz="1800" dirty="0">
              <a:solidFill>
                <a:schemeClr val="tx2">
                  <a:lumMod val="10000"/>
                </a:schemeClr>
              </a:solidFill>
              <a:effectLst/>
              <a:latin typeface="Calibri" panose="020F0502020204030204" pitchFamily="34" charset="0"/>
              <a:ea typeface="SimSun" panose="02010600030101010101" pitchFamily="2" charset="-122"/>
              <a:cs typeface="Calibri" panose="020F0502020204030204" pitchFamily="34" charset="0"/>
            </a:endParaRPr>
          </a:p>
          <a:p>
            <a:pPr algn="just">
              <a:spcAft>
                <a:spcPts val="0"/>
              </a:spcAft>
            </a:pPr>
            <a:endParaRPr lang="en-GB" dirty="0">
              <a:solidFill>
                <a:schemeClr val="tx2">
                  <a:lumMod val="10000"/>
                </a:schemeClr>
              </a:solidFill>
              <a:latin typeface="Calibri" panose="020F0502020204030204" pitchFamily="34" charset="0"/>
              <a:ea typeface="SimSun" panose="02010600030101010101" pitchFamily="2" charset="-122"/>
              <a:cs typeface="Calibri" panose="020F0502020204030204" pitchFamily="34" charset="0"/>
            </a:endParaRPr>
          </a:p>
          <a:p>
            <a:pPr algn="just">
              <a:spcAft>
                <a:spcPts val="0"/>
              </a:spcAft>
            </a:pPr>
            <a:r>
              <a:rPr lang="en-GB" dirty="0">
                <a:solidFill>
                  <a:schemeClr val="tx2">
                    <a:lumMod val="10000"/>
                  </a:schemeClr>
                </a:solidFill>
                <a:latin typeface="Calibri" panose="020F0502020204030204" pitchFamily="34" charset="0"/>
                <a:ea typeface="SimSun" panose="02010600030101010101" pitchFamily="2" charset="-122"/>
                <a:cs typeface="Calibri" panose="020F0502020204030204" pitchFamily="34" charset="0"/>
              </a:rPr>
              <a:t>Main objective: Detect/Ban nuclear explosions</a:t>
            </a:r>
          </a:p>
          <a:p>
            <a:pPr algn="just">
              <a:spcAft>
                <a:spcPts val="0"/>
              </a:spcAft>
            </a:pPr>
            <a:endParaRPr lang="en-GB" sz="1800" dirty="0">
              <a:solidFill>
                <a:schemeClr val="tx2">
                  <a:lumMod val="10000"/>
                </a:schemeClr>
              </a:solidFill>
              <a:effectLst/>
              <a:latin typeface="Calibri" panose="020F0502020204030204" pitchFamily="34" charset="0"/>
              <a:ea typeface="SimSun" panose="02010600030101010101" pitchFamily="2" charset="-122"/>
              <a:cs typeface="Calibri" panose="020F0502020204030204" pitchFamily="34" charset="0"/>
            </a:endParaRPr>
          </a:p>
          <a:p>
            <a:pPr algn="just">
              <a:spcAft>
                <a:spcPts val="0"/>
              </a:spcAft>
            </a:pPr>
            <a:endParaRPr lang="en-GB" dirty="0">
              <a:solidFill>
                <a:schemeClr val="tx2">
                  <a:lumMod val="10000"/>
                </a:schemeClr>
              </a:solidFill>
              <a:latin typeface="Calibri" panose="020F0502020204030204" pitchFamily="34" charset="0"/>
              <a:ea typeface="SimSun" panose="02010600030101010101" pitchFamily="2" charset="-122"/>
              <a:cs typeface="Calibri" panose="020F0502020204030204" pitchFamily="34" charset="0"/>
            </a:endParaRPr>
          </a:p>
          <a:p>
            <a:pPr algn="just">
              <a:spcAft>
                <a:spcPts val="0"/>
              </a:spcAft>
            </a:pPr>
            <a:endParaRPr lang="en-GB" sz="1800" dirty="0">
              <a:solidFill>
                <a:schemeClr val="tx2">
                  <a:lumMod val="10000"/>
                </a:schemeClr>
              </a:solidFill>
              <a:effectLst/>
              <a:latin typeface="Calibri" panose="020F0502020204030204" pitchFamily="34" charset="0"/>
              <a:ea typeface="SimSun" panose="02010600030101010101" pitchFamily="2" charset="-122"/>
              <a:cs typeface="Calibri" panose="020F0502020204030204" pitchFamily="34" charset="0"/>
            </a:endParaRPr>
          </a:p>
          <a:p>
            <a:pPr algn="just">
              <a:spcAft>
                <a:spcPts val="0"/>
              </a:spcAft>
            </a:pPr>
            <a:endParaRPr lang="en-GB" sz="1800" dirty="0">
              <a:solidFill>
                <a:schemeClr val="tx2">
                  <a:lumMod val="10000"/>
                </a:schemeClr>
              </a:solidFill>
              <a:effectLst/>
              <a:latin typeface="Calibri" panose="020F0502020204030204" pitchFamily="34" charset="0"/>
              <a:ea typeface="SimSun" panose="02010600030101010101" pitchFamily="2" charset="-122"/>
              <a:cs typeface="Calibri" panose="020F0502020204030204" pitchFamily="34" charset="0"/>
            </a:endParaRPr>
          </a:p>
          <a:p>
            <a:pPr algn="just">
              <a:spcAft>
                <a:spcPts val="0"/>
              </a:spcAft>
            </a:pPr>
            <a:endParaRPr lang="en-GB" sz="1800" dirty="0">
              <a:solidFill>
                <a:schemeClr val="tx2">
                  <a:lumMod val="10000"/>
                </a:schemeClr>
              </a:solidFill>
              <a:effectLst/>
              <a:latin typeface="Calibri" panose="020F0502020204030204" pitchFamily="34" charset="0"/>
              <a:ea typeface="SimSun" panose="02010600030101010101" pitchFamily="2" charset="-122"/>
              <a:cs typeface="Calibri" panose="020F0502020204030204" pitchFamily="34" charset="0"/>
            </a:endParaRPr>
          </a:p>
          <a:p>
            <a:pPr algn="just">
              <a:spcAft>
                <a:spcPts val="0"/>
              </a:spcAft>
            </a:pPr>
            <a:r>
              <a:rPr lang="en-GB" sz="1800" dirty="0">
                <a:solidFill>
                  <a:schemeClr val="tx2">
                    <a:lumMod val="10000"/>
                  </a:schemeClr>
                </a:solidFill>
                <a:effectLst/>
                <a:latin typeface="Calibri" panose="020F0502020204030204" pitchFamily="34" charset="0"/>
                <a:ea typeface="SimSun" panose="02010600030101010101" pitchFamily="2" charset="-122"/>
                <a:cs typeface="Calibri" panose="020F0502020204030204" pitchFamily="34" charset="0"/>
              </a:rPr>
              <a:t>On top of that, CTBT's data and products can </a:t>
            </a:r>
          </a:p>
          <a:p>
            <a:pPr algn="just">
              <a:spcAft>
                <a:spcPts val="0"/>
              </a:spcAft>
            </a:pPr>
            <a:r>
              <a:rPr lang="en-GB" sz="1800" dirty="0">
                <a:solidFill>
                  <a:schemeClr val="tx2">
                    <a:lumMod val="10000"/>
                  </a:schemeClr>
                </a:solidFill>
                <a:effectLst/>
                <a:latin typeface="Calibri" panose="020F0502020204030204" pitchFamily="34" charset="0"/>
                <a:ea typeface="SimSun" panose="02010600030101010101" pitchFamily="2" charset="-122"/>
                <a:cs typeface="Calibri" panose="020F0502020204030204" pitchFamily="34" charset="0"/>
              </a:rPr>
              <a:t>be put to a wide range of civil and scientific uses</a:t>
            </a:r>
          </a:p>
          <a:p>
            <a:pPr algn="just">
              <a:spcAft>
                <a:spcPts val="0"/>
              </a:spcAft>
            </a:pPr>
            <a:endParaRPr lang="en-GB" sz="1800" dirty="0">
              <a:solidFill>
                <a:schemeClr val="tx2">
                  <a:lumMod val="10000"/>
                </a:schemeClr>
              </a:solidFill>
              <a:effectLst/>
              <a:latin typeface="Calibri" panose="020F0502020204030204" pitchFamily="34" charset="0"/>
              <a:ea typeface="SimSun" panose="02010600030101010101" pitchFamily="2" charset="-122"/>
              <a:cs typeface="Calibri" panose="020F0502020204030204" pitchFamily="34" charset="0"/>
            </a:endParaRPr>
          </a:p>
          <a:p>
            <a:pPr algn="just">
              <a:spcAft>
                <a:spcPts val="0"/>
              </a:spcAft>
            </a:pPr>
            <a:endParaRPr lang="en-GB" sz="1800" dirty="0">
              <a:solidFill>
                <a:schemeClr val="tx2">
                  <a:lumMod val="10000"/>
                </a:schemeClr>
              </a:solidFill>
              <a:effectLst/>
              <a:latin typeface="Calibri" panose="020F0502020204030204" pitchFamily="34" charset="0"/>
              <a:ea typeface="SimSun" panose="02010600030101010101" pitchFamily="2" charset="-122"/>
              <a:cs typeface="Calibri" panose="020F0502020204030204" pitchFamily="34" charset="0"/>
            </a:endParaRPr>
          </a:p>
        </p:txBody>
      </p:sp>
      <p:sp>
        <p:nvSpPr>
          <p:cNvPr id="10" name="Arrow: Down 9">
            <a:extLst>
              <a:ext uri="{FF2B5EF4-FFF2-40B4-BE49-F238E27FC236}">
                <a16:creationId xmlns:a16="http://schemas.microsoft.com/office/drawing/2014/main" id="{7797050A-2ABA-C546-C80B-7BC1E439904D}"/>
              </a:ext>
            </a:extLst>
          </p:cNvPr>
          <p:cNvSpPr/>
          <p:nvPr/>
        </p:nvSpPr>
        <p:spPr>
          <a:xfrm>
            <a:off x="2826774" y="3816320"/>
            <a:ext cx="511278" cy="8062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rrow: Down 3">
            <a:extLst>
              <a:ext uri="{FF2B5EF4-FFF2-40B4-BE49-F238E27FC236}">
                <a16:creationId xmlns:a16="http://schemas.microsoft.com/office/drawing/2014/main" id="{10CB8FC0-AE29-4EF3-9236-7928702C503E}"/>
              </a:ext>
            </a:extLst>
          </p:cNvPr>
          <p:cNvSpPr/>
          <p:nvPr/>
        </p:nvSpPr>
        <p:spPr>
          <a:xfrm>
            <a:off x="2826774" y="2007999"/>
            <a:ext cx="511278" cy="8062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group of people in a room&#10;&#10;Description automatically generated with medium confidence">
            <a:extLst>
              <a:ext uri="{FF2B5EF4-FFF2-40B4-BE49-F238E27FC236}">
                <a16:creationId xmlns:a16="http://schemas.microsoft.com/office/drawing/2014/main" id="{9A85093A-8E0D-0D35-6E91-BFF616F41EE1}"/>
              </a:ext>
            </a:extLst>
          </p:cNvPr>
          <p:cNvPicPr>
            <a:picLocks noChangeAspect="1"/>
          </p:cNvPicPr>
          <p:nvPr/>
        </p:nvPicPr>
        <p:blipFill>
          <a:blip r:embed="rId2"/>
          <a:stretch>
            <a:fillRect/>
          </a:stretch>
        </p:blipFill>
        <p:spPr>
          <a:xfrm>
            <a:off x="6678612" y="2260724"/>
            <a:ext cx="4624887" cy="3111191"/>
          </a:xfrm>
          <a:prstGeom prst="rect">
            <a:avLst/>
          </a:prstGeom>
        </p:spPr>
      </p:pic>
    </p:spTree>
    <p:extLst>
      <p:ext uri="{BB962C8B-B14F-4D97-AF65-F5344CB8AC3E}">
        <p14:creationId xmlns:p14="http://schemas.microsoft.com/office/powerpoint/2010/main" val="2950705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534464"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800" b="1" dirty="0">
                <a:solidFill>
                  <a:schemeClr val="bg1"/>
                </a:solidFill>
                <a:latin typeface="Arial" panose="020B0604020202020204" pitchFamily="34" charset="0"/>
                <a:cs typeface="Arial" panose="020B0604020202020204" pitchFamily="34" charset="0"/>
              </a:rPr>
              <a:t>Introduction to the NDCs4All</a:t>
            </a:r>
          </a:p>
        </p:txBody>
      </p:sp>
      <p:sp>
        <p:nvSpPr>
          <p:cNvPr id="3" name="Title 1">
            <a:extLst>
              <a:ext uri="{FF2B5EF4-FFF2-40B4-BE49-F238E27FC236}">
                <a16:creationId xmlns:a16="http://schemas.microsoft.com/office/drawing/2014/main" id="{36B71AA3-E22B-8A12-B201-285E3902182D}"/>
              </a:ext>
            </a:extLst>
          </p:cNvPr>
          <p:cNvSpPr txBox="1">
            <a:spLocks/>
          </p:cNvSpPr>
          <p:nvPr/>
        </p:nvSpPr>
        <p:spPr>
          <a:xfrm>
            <a:off x="10892589" y="751669"/>
            <a:ext cx="1324279"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err="1">
                <a:solidFill>
                  <a:schemeClr val="bg1"/>
                </a:solidFill>
                <a:latin typeface="Arial" panose="020B0604020202020204" pitchFamily="34" charset="0"/>
                <a:cs typeface="Arial" panose="020B0604020202020204" pitchFamily="34" charset="0"/>
              </a:rPr>
              <a:t>Ox.x</a:t>
            </a:r>
            <a:r>
              <a:rPr lang="en-US" sz="1200" b="1" dirty="0">
                <a:solidFill>
                  <a:schemeClr val="bg1"/>
                </a:solidFill>
                <a:latin typeface="Arial" panose="020B0604020202020204" pitchFamily="34" charset="0"/>
                <a:cs typeface="Arial" panose="020B0604020202020204" pitchFamily="34" charset="0"/>
              </a:rPr>
              <a:t>-xxx</a:t>
            </a:r>
            <a:endParaRPr lang="en-AT" sz="36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8E1386F-CFA6-EA1C-CEDF-822C0097B76D}"/>
              </a:ext>
            </a:extLst>
          </p:cNvPr>
          <p:cNvSpPr txBox="1"/>
          <p:nvPr/>
        </p:nvSpPr>
        <p:spPr>
          <a:xfrm>
            <a:off x="294969" y="1291782"/>
            <a:ext cx="10235859" cy="5070619"/>
          </a:xfrm>
          <a:prstGeom prst="rect">
            <a:avLst/>
          </a:prstGeom>
          <a:noFill/>
        </p:spPr>
        <p:txBody>
          <a:bodyPr wrap="square">
            <a:spAutoFit/>
          </a:bodyPr>
          <a:lstStyle/>
          <a:p>
            <a:pPr algn="just">
              <a:spcAft>
                <a:spcPts val="0"/>
              </a:spcAft>
            </a:pPr>
            <a:endParaRPr lang="en-GB" sz="1800" dirty="0">
              <a:solidFill>
                <a:schemeClr val="tx2">
                  <a:lumMod val="10000"/>
                </a:schemeClr>
              </a:solidFill>
              <a:effectLst/>
              <a:latin typeface="Calibri" panose="020F0502020204030204" pitchFamily="34" charset="0"/>
              <a:ea typeface="SimSun" panose="02010600030101010101" pitchFamily="2" charset="-122"/>
              <a:cs typeface="Calibri" panose="020F0502020204030204" pitchFamily="34" charset="0"/>
            </a:endParaRPr>
          </a:p>
          <a:p>
            <a:pPr algn="just">
              <a:spcAft>
                <a:spcPts val="0"/>
              </a:spcAft>
            </a:pPr>
            <a:r>
              <a:rPr lang="en-GB" b="1" dirty="0"/>
              <a:t>Examples of potential Civil and Scientific Uses of Detection </a:t>
            </a:r>
          </a:p>
          <a:p>
            <a:pPr algn="just">
              <a:spcAft>
                <a:spcPts val="0"/>
              </a:spcAft>
            </a:pPr>
            <a:r>
              <a:rPr lang="en-GB" b="1" dirty="0"/>
              <a:t>And Near-Real Time Warning of :</a:t>
            </a:r>
          </a:p>
          <a:p>
            <a:pPr algn="just">
              <a:spcAft>
                <a:spcPts val="0"/>
              </a:spcAft>
            </a:pPr>
            <a:endParaRPr lang="en-GB" dirty="0"/>
          </a:p>
          <a:p>
            <a:pPr algn="just">
              <a:spcAft>
                <a:spcPts val="0"/>
              </a:spcAft>
            </a:pPr>
            <a:r>
              <a:rPr lang="en-GB" sz="1650" dirty="0"/>
              <a:t>• Earthquakes and tsunamis </a:t>
            </a:r>
          </a:p>
          <a:p>
            <a:pPr algn="just">
              <a:spcAft>
                <a:spcPts val="0"/>
              </a:spcAft>
            </a:pPr>
            <a:r>
              <a:rPr lang="en-GB" sz="1650" dirty="0"/>
              <a:t>• Radiation dispersal from nuclear accidents </a:t>
            </a:r>
          </a:p>
          <a:p>
            <a:pPr algn="just">
              <a:spcAft>
                <a:spcPts val="0"/>
              </a:spcAft>
            </a:pPr>
            <a:r>
              <a:rPr lang="en-GB" sz="1650" dirty="0"/>
              <a:t>• Volcanic eruptions </a:t>
            </a:r>
          </a:p>
          <a:p>
            <a:pPr algn="just">
              <a:spcAft>
                <a:spcPts val="0"/>
              </a:spcAft>
            </a:pPr>
            <a:r>
              <a:rPr lang="en-GB" sz="1650" dirty="0"/>
              <a:t>• Meteors </a:t>
            </a:r>
          </a:p>
          <a:p>
            <a:pPr algn="just">
              <a:spcAft>
                <a:spcPts val="0"/>
              </a:spcAft>
            </a:pPr>
            <a:endParaRPr lang="en-GB" dirty="0"/>
          </a:p>
          <a:p>
            <a:pPr algn="just">
              <a:spcAft>
                <a:spcPts val="0"/>
              </a:spcAft>
            </a:pPr>
            <a:r>
              <a:rPr lang="en-GB" b="1" dirty="0"/>
              <a:t>Research on:</a:t>
            </a:r>
          </a:p>
          <a:p>
            <a:pPr algn="just">
              <a:spcAft>
                <a:spcPts val="0"/>
              </a:spcAft>
            </a:pPr>
            <a:endParaRPr lang="en-GB" dirty="0"/>
          </a:p>
          <a:p>
            <a:pPr algn="just">
              <a:spcAft>
                <a:spcPts val="0"/>
              </a:spcAft>
            </a:pPr>
            <a:r>
              <a:rPr lang="en-GB" sz="1650" dirty="0"/>
              <a:t>• The Earth’s core </a:t>
            </a:r>
          </a:p>
          <a:p>
            <a:pPr algn="just">
              <a:spcAft>
                <a:spcPts val="0"/>
              </a:spcAft>
            </a:pPr>
            <a:r>
              <a:rPr lang="en-GB" sz="1650" dirty="0"/>
              <a:t>• Climate change </a:t>
            </a:r>
          </a:p>
          <a:p>
            <a:pPr algn="just">
              <a:spcAft>
                <a:spcPts val="0"/>
              </a:spcAft>
            </a:pPr>
            <a:r>
              <a:rPr lang="en-GB" sz="1650" dirty="0"/>
              <a:t>• Meteorology </a:t>
            </a:r>
          </a:p>
          <a:p>
            <a:pPr algn="just">
              <a:spcAft>
                <a:spcPts val="0"/>
              </a:spcAft>
            </a:pPr>
            <a:r>
              <a:rPr lang="en-GB" sz="1650" dirty="0"/>
              <a:t>• Break-up of ice shelves </a:t>
            </a:r>
          </a:p>
          <a:p>
            <a:pPr algn="just">
              <a:spcAft>
                <a:spcPts val="0"/>
              </a:spcAft>
            </a:pPr>
            <a:r>
              <a:rPr lang="en-GB" sz="1650" dirty="0"/>
              <a:t>and the creation of icebergs </a:t>
            </a:r>
          </a:p>
          <a:p>
            <a:pPr algn="just">
              <a:spcAft>
                <a:spcPts val="0"/>
              </a:spcAft>
            </a:pPr>
            <a:r>
              <a:rPr lang="en-GB" sz="1650" dirty="0"/>
              <a:t>• Oceans and marine life </a:t>
            </a:r>
          </a:p>
          <a:p>
            <a:pPr algn="just">
              <a:spcAft>
                <a:spcPts val="0"/>
              </a:spcAft>
            </a:pPr>
            <a:r>
              <a:rPr lang="en-GB" sz="1650" dirty="0"/>
              <a:t>• Worldwide background radiation</a:t>
            </a:r>
            <a:endParaRPr lang="en-GB" sz="1650" dirty="0">
              <a:solidFill>
                <a:schemeClr val="tx2">
                  <a:lumMod val="10000"/>
                </a:schemeClr>
              </a:solidFill>
              <a:effectLst/>
              <a:ea typeface="SimSun" panose="02010600030101010101" pitchFamily="2" charset="-122"/>
              <a:cs typeface="Calibri" panose="020F0502020204030204" pitchFamily="34" charset="0"/>
            </a:endParaRPr>
          </a:p>
          <a:p>
            <a:pPr algn="just">
              <a:spcAft>
                <a:spcPts val="0"/>
              </a:spcAft>
            </a:pPr>
            <a:endParaRPr lang="en-GB" sz="1800" dirty="0">
              <a:solidFill>
                <a:schemeClr val="tx2">
                  <a:lumMod val="10000"/>
                </a:schemeClr>
              </a:solidFill>
              <a:effectLst/>
              <a:latin typeface="Calibri" panose="020F0502020204030204" pitchFamily="34" charset="0"/>
              <a:ea typeface="SimSun" panose="02010600030101010101" pitchFamily="2" charset="-122"/>
              <a:cs typeface="Calibri" panose="020F0502020204030204" pitchFamily="34" charset="0"/>
            </a:endParaRPr>
          </a:p>
        </p:txBody>
      </p:sp>
      <p:pic>
        <p:nvPicPr>
          <p:cNvPr id="13" name="Picture 12" descr="A picture containing cloud, snow, earth, space&#10;&#10;Description automatically generated">
            <a:extLst>
              <a:ext uri="{FF2B5EF4-FFF2-40B4-BE49-F238E27FC236}">
                <a16:creationId xmlns:a16="http://schemas.microsoft.com/office/drawing/2014/main" id="{A72E8AC5-6BEF-1C3D-D629-7E16014D97C6}"/>
              </a:ext>
            </a:extLst>
          </p:cNvPr>
          <p:cNvPicPr>
            <a:picLocks noChangeAspect="1"/>
          </p:cNvPicPr>
          <p:nvPr/>
        </p:nvPicPr>
        <p:blipFill>
          <a:blip r:embed="rId2"/>
          <a:stretch>
            <a:fillRect/>
          </a:stretch>
        </p:blipFill>
        <p:spPr>
          <a:xfrm>
            <a:off x="5352979" y="3868528"/>
            <a:ext cx="2846884" cy="2298265"/>
          </a:xfrm>
          <a:prstGeom prst="rect">
            <a:avLst/>
          </a:prstGeom>
        </p:spPr>
      </p:pic>
      <p:pic>
        <p:nvPicPr>
          <p:cNvPr id="17" name="Picture 16" descr="Icebergs in the water with mountains in the background&#10;&#10;Description automatically generated with medium confidence">
            <a:extLst>
              <a:ext uri="{FF2B5EF4-FFF2-40B4-BE49-F238E27FC236}">
                <a16:creationId xmlns:a16="http://schemas.microsoft.com/office/drawing/2014/main" id="{44A895E4-1D60-5217-5AC8-935042B53864}"/>
              </a:ext>
            </a:extLst>
          </p:cNvPr>
          <p:cNvPicPr>
            <a:picLocks noChangeAspect="1"/>
          </p:cNvPicPr>
          <p:nvPr/>
        </p:nvPicPr>
        <p:blipFill>
          <a:blip r:embed="rId3"/>
          <a:stretch>
            <a:fillRect/>
          </a:stretch>
        </p:blipFill>
        <p:spPr>
          <a:xfrm>
            <a:off x="8865502" y="3868528"/>
            <a:ext cx="2558570" cy="2240828"/>
          </a:xfrm>
          <a:prstGeom prst="rect">
            <a:avLst/>
          </a:prstGeom>
        </p:spPr>
      </p:pic>
      <p:pic>
        <p:nvPicPr>
          <p:cNvPr id="19" name="Picture 18" descr="A picture containing outdoor, disaster, pollution, building&#10;&#10;Description automatically generated">
            <a:extLst>
              <a:ext uri="{FF2B5EF4-FFF2-40B4-BE49-F238E27FC236}">
                <a16:creationId xmlns:a16="http://schemas.microsoft.com/office/drawing/2014/main" id="{2D231C80-8976-DF07-3FCC-29AB2A406619}"/>
              </a:ext>
            </a:extLst>
          </p:cNvPr>
          <p:cNvPicPr>
            <a:picLocks noChangeAspect="1"/>
          </p:cNvPicPr>
          <p:nvPr/>
        </p:nvPicPr>
        <p:blipFill>
          <a:blip r:embed="rId4"/>
          <a:stretch>
            <a:fillRect/>
          </a:stretch>
        </p:blipFill>
        <p:spPr>
          <a:xfrm>
            <a:off x="6776421" y="1488292"/>
            <a:ext cx="3190787" cy="2127191"/>
          </a:xfrm>
          <a:prstGeom prst="rect">
            <a:avLst/>
          </a:prstGeom>
        </p:spPr>
      </p:pic>
    </p:spTree>
    <p:extLst>
      <p:ext uri="{BB962C8B-B14F-4D97-AF65-F5344CB8AC3E}">
        <p14:creationId xmlns:p14="http://schemas.microsoft.com/office/powerpoint/2010/main" val="2189529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7299783"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b="1" dirty="0">
                <a:solidFill>
                  <a:schemeClr val="bg1"/>
                </a:solidFill>
                <a:latin typeface="Arial" panose="020B0604020202020204" pitchFamily="34" charset="0"/>
                <a:cs typeface="Arial" panose="020B0604020202020204" pitchFamily="34" charset="0"/>
              </a:rPr>
              <a:t>Introduction to the NDCs4All</a:t>
            </a:r>
          </a:p>
        </p:txBody>
      </p:sp>
      <p:sp>
        <p:nvSpPr>
          <p:cNvPr id="3" name="Title 1">
            <a:extLst>
              <a:ext uri="{FF2B5EF4-FFF2-40B4-BE49-F238E27FC236}">
                <a16:creationId xmlns:a16="http://schemas.microsoft.com/office/drawing/2014/main" id="{36B71AA3-E22B-8A12-B201-285E3902182D}"/>
              </a:ext>
            </a:extLst>
          </p:cNvPr>
          <p:cNvSpPr txBox="1">
            <a:spLocks/>
          </p:cNvSpPr>
          <p:nvPr/>
        </p:nvSpPr>
        <p:spPr>
          <a:xfrm>
            <a:off x="10892589" y="751669"/>
            <a:ext cx="1324279"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err="1">
                <a:solidFill>
                  <a:schemeClr val="bg1"/>
                </a:solidFill>
                <a:latin typeface="Arial" panose="020B0604020202020204" pitchFamily="34" charset="0"/>
                <a:cs typeface="Arial" panose="020B0604020202020204" pitchFamily="34" charset="0"/>
              </a:rPr>
              <a:t>Ox.x</a:t>
            </a:r>
            <a:r>
              <a:rPr lang="en-US" sz="1200" b="1" dirty="0">
                <a:solidFill>
                  <a:schemeClr val="bg1"/>
                </a:solidFill>
                <a:latin typeface="Arial" panose="020B0604020202020204" pitchFamily="34" charset="0"/>
                <a:cs typeface="Arial" panose="020B0604020202020204" pitchFamily="34" charset="0"/>
              </a:rPr>
              <a:t>-xxx</a:t>
            </a:r>
            <a:endParaRPr lang="en-AT" sz="36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FFB6FCE-D476-DCA8-F7E5-88A83AC26D9D}"/>
              </a:ext>
            </a:extLst>
          </p:cNvPr>
          <p:cNvSpPr txBox="1"/>
          <p:nvPr/>
        </p:nvSpPr>
        <p:spPr>
          <a:xfrm>
            <a:off x="1804996" y="1739265"/>
            <a:ext cx="8582008" cy="1323439"/>
          </a:xfrm>
          <a:prstGeom prst="rect">
            <a:avLst/>
          </a:prstGeom>
          <a:noFill/>
        </p:spPr>
        <p:txBody>
          <a:bodyPr wrap="square">
            <a:spAutoFit/>
          </a:bodyPr>
          <a:lstStyle/>
          <a:p>
            <a:pPr algn="ctr"/>
            <a:r>
              <a:rPr lang="en-GB" sz="2000" dirty="0">
                <a:cs typeface="Arial" panose="020B0604020202020204" pitchFamily="34" charset="0"/>
              </a:rPr>
              <a:t>Medium-Term Strategy (MTS) Published in February 2023 </a:t>
            </a:r>
            <a:r>
              <a:rPr lang="en-GB" sz="2000" dirty="0">
                <a:ea typeface="SimSun" panose="02010600030101010101" pitchFamily="2" charset="-122"/>
                <a:cs typeface="Arial" panose="020B0604020202020204" pitchFamily="34" charset="0"/>
              </a:rPr>
              <a:t>s</a:t>
            </a:r>
            <a:r>
              <a:rPr lang="en-GB" sz="2000" dirty="0">
                <a:effectLst/>
                <a:ea typeface="SimSun" panose="02010600030101010101" pitchFamily="2" charset="-122"/>
              </a:rPr>
              <a:t>ets four strategic objectives for the Provisional Technical Secretariat (PTS) for the next years, which are:</a:t>
            </a:r>
          </a:p>
          <a:p>
            <a:pPr lvl="0"/>
            <a:endParaRPr lang="en-US" sz="20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7F396F3-BCF0-34E9-D084-A2D8FA3B1D87}"/>
              </a:ext>
            </a:extLst>
          </p:cNvPr>
          <p:cNvSpPr txBox="1"/>
          <p:nvPr/>
        </p:nvSpPr>
        <p:spPr>
          <a:xfrm>
            <a:off x="2014550" y="4188962"/>
            <a:ext cx="8057281" cy="2031325"/>
          </a:xfrm>
          <a:prstGeom prst="rect">
            <a:avLst/>
          </a:prstGeom>
          <a:noFill/>
        </p:spPr>
        <p:txBody>
          <a:bodyPr wrap="square">
            <a:spAutoFit/>
          </a:bodyPr>
          <a:lstStyle/>
          <a:p>
            <a:pPr marL="342900" lvl="0" indent="-342900" algn="just">
              <a:spcAft>
                <a:spcPts val="0"/>
              </a:spcAft>
              <a:buFont typeface="Wingdings" panose="05000000000000000000" pitchFamily="2" charset="2"/>
              <a:buChar char=""/>
            </a:pPr>
            <a:r>
              <a:rPr lang="en-GB" sz="1800" dirty="0">
                <a:effectLst/>
                <a:ea typeface="SimSun" panose="02010600030101010101" pitchFamily="2" charset="-122"/>
              </a:rPr>
              <a:t>Universalisation &amp; Entry Into Force (EIF)</a:t>
            </a:r>
          </a:p>
          <a:p>
            <a:pPr marL="342900" lvl="0" indent="-342900" algn="just">
              <a:spcAft>
                <a:spcPts val="0"/>
              </a:spcAft>
              <a:buFont typeface="Wingdings" panose="05000000000000000000" pitchFamily="2" charset="2"/>
              <a:buChar char=""/>
            </a:pPr>
            <a:endParaRPr lang="en-GB" sz="1800" dirty="0">
              <a:effectLst/>
              <a:ea typeface="SimSun" panose="02010600030101010101" pitchFamily="2" charset="-122"/>
            </a:endParaRPr>
          </a:p>
          <a:p>
            <a:pPr marL="342900" lvl="0" indent="-342900" algn="just">
              <a:spcAft>
                <a:spcPts val="0"/>
              </a:spcAft>
              <a:buFont typeface="Wingdings" panose="05000000000000000000" pitchFamily="2" charset="2"/>
              <a:buChar char=""/>
            </a:pPr>
            <a:r>
              <a:rPr lang="en-GB" sz="1800" dirty="0">
                <a:effectLst/>
                <a:ea typeface="SimSun" panose="02010600030101010101" pitchFamily="2" charset="-122"/>
              </a:rPr>
              <a:t>A complete, robust &amp; sustainable verification system is in place at EIF</a:t>
            </a:r>
          </a:p>
          <a:p>
            <a:pPr lvl="0" algn="just">
              <a:spcAft>
                <a:spcPts val="0"/>
              </a:spcAft>
            </a:pPr>
            <a:r>
              <a:rPr lang="en-GB" sz="1800" dirty="0">
                <a:effectLst/>
                <a:ea typeface="SimSun" panose="02010600030101010101" pitchFamily="2" charset="-122"/>
              </a:rPr>
              <a:t>   </a:t>
            </a:r>
          </a:p>
          <a:p>
            <a:pPr marL="342900" lvl="0" indent="-342900" algn="just">
              <a:spcAft>
                <a:spcPts val="0"/>
              </a:spcAft>
              <a:buFont typeface="Wingdings" panose="05000000000000000000" pitchFamily="2" charset="2"/>
              <a:buChar char=""/>
            </a:pPr>
            <a:r>
              <a:rPr lang="en-GB" sz="1800" dirty="0">
                <a:effectLst/>
                <a:ea typeface="SimSun" panose="02010600030101010101" pitchFamily="2" charset="-122"/>
              </a:rPr>
              <a:t>All States Signatories benefit fully from Treaty Membership </a:t>
            </a:r>
          </a:p>
          <a:p>
            <a:pPr marL="342900" lvl="0" indent="-342900" algn="just">
              <a:spcAft>
                <a:spcPts val="0"/>
              </a:spcAft>
              <a:buFont typeface="Wingdings" panose="05000000000000000000" pitchFamily="2" charset="2"/>
              <a:buChar char=""/>
            </a:pPr>
            <a:endParaRPr lang="en-GB" sz="1800" dirty="0">
              <a:effectLst/>
              <a:ea typeface="SimSun" panose="02010600030101010101" pitchFamily="2" charset="-122"/>
            </a:endParaRPr>
          </a:p>
          <a:p>
            <a:pPr marL="342900" lvl="0" indent="-342900" algn="just">
              <a:spcAft>
                <a:spcPts val="0"/>
              </a:spcAft>
              <a:buFont typeface="Wingdings" panose="05000000000000000000" pitchFamily="2" charset="2"/>
              <a:buChar char=""/>
            </a:pPr>
            <a:r>
              <a:rPr lang="en-GB" sz="1800" dirty="0">
                <a:effectLst/>
                <a:ea typeface="SimSun" panose="02010600030101010101" pitchFamily="2" charset="-122"/>
              </a:rPr>
              <a:t>Efficient, effective and agile PTS</a:t>
            </a:r>
          </a:p>
        </p:txBody>
      </p:sp>
      <p:sp>
        <p:nvSpPr>
          <p:cNvPr id="18" name="Arrow: Down 17">
            <a:extLst>
              <a:ext uri="{FF2B5EF4-FFF2-40B4-BE49-F238E27FC236}">
                <a16:creationId xmlns:a16="http://schemas.microsoft.com/office/drawing/2014/main" id="{DB6E4983-0F80-30C2-30AF-E9520DBDA814}"/>
              </a:ext>
            </a:extLst>
          </p:cNvPr>
          <p:cNvSpPr/>
          <p:nvPr/>
        </p:nvSpPr>
        <p:spPr>
          <a:xfrm>
            <a:off x="5842899" y="3062704"/>
            <a:ext cx="400584" cy="8364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Connector: Elbow 23">
            <a:extLst>
              <a:ext uri="{FF2B5EF4-FFF2-40B4-BE49-F238E27FC236}">
                <a16:creationId xmlns:a16="http://schemas.microsoft.com/office/drawing/2014/main" id="{44EEE8DA-7E22-C442-F9FC-0BCA594A6041}"/>
              </a:ext>
            </a:extLst>
          </p:cNvPr>
          <p:cNvCxnSpPr>
            <a:cxnSpLocks/>
          </p:cNvCxnSpPr>
          <p:nvPr/>
        </p:nvCxnSpPr>
        <p:spPr>
          <a:xfrm>
            <a:off x="7983794" y="5531171"/>
            <a:ext cx="1343711" cy="47013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745D3720-7E36-FD41-04E8-7F5E6DD21C41}"/>
              </a:ext>
            </a:extLst>
          </p:cNvPr>
          <p:cNvSpPr/>
          <p:nvPr/>
        </p:nvSpPr>
        <p:spPr>
          <a:xfrm>
            <a:off x="9610779" y="5026578"/>
            <a:ext cx="2486942" cy="16246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3CCB6F8B-4969-60D5-5630-5311EBCAD1D1}"/>
              </a:ext>
            </a:extLst>
          </p:cNvPr>
          <p:cNvSpPr txBox="1"/>
          <p:nvPr/>
        </p:nvSpPr>
        <p:spPr>
          <a:xfrm>
            <a:off x="9825789" y="5377220"/>
            <a:ext cx="2133600" cy="923330"/>
          </a:xfrm>
          <a:prstGeom prst="rect">
            <a:avLst/>
          </a:prstGeom>
          <a:noFill/>
        </p:spPr>
        <p:txBody>
          <a:bodyPr wrap="square">
            <a:spAutoFit/>
          </a:bodyPr>
          <a:lstStyle/>
          <a:p>
            <a:pPr lvl="0" algn="ctr">
              <a:spcAft>
                <a:spcPts val="0"/>
              </a:spcAft>
            </a:pPr>
            <a:r>
              <a:rPr lang="en-US" sz="1800" b="1" dirty="0">
                <a:effectLst/>
                <a:latin typeface="Times New Roman" panose="02020603050405020304" pitchFamily="18" charset="0"/>
                <a:ea typeface="SimSun" panose="02010600030101010101" pitchFamily="2" charset="-122"/>
              </a:rPr>
              <a:t>The NDCs4All initiative is part of this objective</a:t>
            </a:r>
            <a:endParaRPr lang="en-GB" sz="1800" b="1"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60745361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440EB22B311BA4FAB56720F93E2883E" ma:contentTypeVersion="11" ma:contentTypeDescription="Create a new document." ma:contentTypeScope="" ma:versionID="276b184a97dc10f2e58e5cbb8b6ec309">
  <xsd:schema xmlns:xsd="http://www.w3.org/2001/XMLSchema" xmlns:xs="http://www.w3.org/2001/XMLSchema" xmlns:p="http://schemas.microsoft.com/office/2006/metadata/properties" xmlns:ns3="679f5c7d-ef14-449f-af47-464694780527" xmlns:ns4="944779ea-d279-4100-b4df-c1739c1f24ab" targetNamespace="http://schemas.microsoft.com/office/2006/metadata/properties" ma:root="true" ma:fieldsID="409d3687e44dc0537def04566923ffcd" ns3:_="" ns4:_="">
    <xsd:import namespace="679f5c7d-ef14-449f-af47-464694780527"/>
    <xsd:import namespace="944779ea-d279-4100-b4df-c1739c1f24a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9f5c7d-ef14-449f-af47-4646947805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4779ea-d279-4100-b4df-c1739c1f24a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1F9DCF-EBCC-4072-81CE-EB94C468DC16}">
  <ds:schemaRefs>
    <ds:schemaRef ds:uri="http://schemas.microsoft.com/sharepoint/v3/contenttype/forms"/>
  </ds:schemaRefs>
</ds:datastoreItem>
</file>

<file path=customXml/itemProps2.xml><?xml version="1.0" encoding="utf-8"?>
<ds:datastoreItem xmlns:ds="http://schemas.openxmlformats.org/officeDocument/2006/customXml" ds:itemID="{010604CF-F3FA-43B9-AF09-19F2991B548C}">
  <ds:schemaRef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purl.org/dc/dcmitype/"/>
    <ds:schemaRef ds:uri="http://purl.org/dc/terms/"/>
    <ds:schemaRef ds:uri="944779ea-d279-4100-b4df-c1739c1f24ab"/>
    <ds:schemaRef ds:uri="679f5c7d-ef14-449f-af47-464694780527"/>
    <ds:schemaRef ds:uri="http://www.w3.org/XML/1998/namespace"/>
  </ds:schemaRefs>
</ds:datastoreItem>
</file>

<file path=customXml/itemProps3.xml><?xml version="1.0" encoding="utf-8"?>
<ds:datastoreItem xmlns:ds="http://schemas.openxmlformats.org/officeDocument/2006/customXml" ds:itemID="{0FE19013-942B-47AB-AF93-DB11375193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9f5c7d-ef14-449f-af47-464694780527"/>
    <ds:schemaRef ds:uri="944779ea-d279-4100-b4df-c1739c1f24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beb0b889-53f4-4e3a-9b3f-a04468ed6d76}" enabled="0" method="" siteId="{beb0b889-53f4-4e3a-9b3f-a04468ed6d76}" removed="1"/>
</clbl:labelList>
</file>

<file path=docProps/app.xml><?xml version="1.0" encoding="utf-8"?>
<Properties xmlns="http://schemas.openxmlformats.org/officeDocument/2006/extended-properties" xmlns:vt="http://schemas.openxmlformats.org/officeDocument/2006/docPropsVTypes">
  <TotalTime>4367</TotalTime>
  <Words>1027</Words>
  <Application>Microsoft Office PowerPoint</Application>
  <PresentationFormat>Widescreen</PresentationFormat>
  <Paragraphs>152</Paragraphs>
  <Slides>12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Calibri</vt:lpstr>
      <vt:lpstr>Calibri Light</vt:lpstr>
      <vt:lpstr>Symbol</vt:lpstr>
      <vt:lpstr>Times New Roman</vt:lpstr>
      <vt:lpstr>Wingdings</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KALINOWSKI Martin</cp:lastModifiedBy>
  <cp:revision>40</cp:revision>
  <cp:lastPrinted>2023-06-15T11:44:55Z</cp:lastPrinted>
  <dcterms:created xsi:type="dcterms:W3CDTF">2023-04-18T13:25:54Z</dcterms:created>
  <dcterms:modified xsi:type="dcterms:W3CDTF">2023-06-17T17:12:25Z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0x0101004440EB22B311BA4FAB56720F93E2883E</vt:lpwstr>
  </property>
</Properties>
</file>