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86" r:id="rId5"/>
    <p:sldId id="289" r:id="rId6"/>
    <p:sldId id="264" r:id="rId7"/>
    <p:sldId id="277" r:id="rId8"/>
    <p:sldId id="288" r:id="rId9"/>
    <p:sldId id="279" r:id="rId10"/>
    <p:sldId id="266" r:id="rId11"/>
    <p:sldId id="267" r:id="rId12"/>
    <p:sldId id="268" r:id="rId13"/>
    <p:sldId id="269" r:id="rId14"/>
    <p:sldId id="276" r:id="rId15"/>
    <p:sldId id="270" r:id="rId16"/>
    <p:sldId id="281" r:id="rId17"/>
    <p:sldId id="284" r:id="rId18"/>
    <p:sldId id="283" r:id="rId19"/>
    <p:sldId id="275" r:id="rId20"/>
    <p:sldId id="287" r:id="rId21"/>
    <p:sldId id="274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86"/>
            <p14:sldId id="289"/>
            <p14:sldId id="264"/>
            <p14:sldId id="277"/>
            <p14:sldId id="288"/>
            <p14:sldId id="279"/>
            <p14:sldId id="266"/>
            <p14:sldId id="267"/>
            <p14:sldId id="268"/>
            <p14:sldId id="269"/>
            <p14:sldId id="276"/>
            <p14:sldId id="270"/>
            <p14:sldId id="281"/>
            <p14:sldId id="284"/>
            <p14:sldId id="283"/>
            <p14:sldId id="275"/>
            <p14:sldId id="287"/>
            <p14:sldId id="274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0"/>
    <p:restoredTop sz="94694"/>
  </p:normalViewPr>
  <p:slideViewPr>
    <p:cSldViewPr snapToGrid="0">
      <p:cViewPr varScale="1">
        <p:scale>
          <a:sx n="65" d="100"/>
          <a:sy n="65" d="100"/>
        </p:scale>
        <p:origin x="8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8:47:4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745 1593 24575,'-48'-119'0,"3"4"0,-92-139 0,129 239 0,0 0 0,2-1 0,0 0 0,0 0 0,-4-24 0,6 25 0,-9-28 0,-35-74 0,7 19 0,25 61 0,10 25 0,1-2 0,-7-22 0,3-4 0,-21-74 0,25 102 0,0 0 0,0 0 0,-1 0 0,-1 0 0,0 1 0,-16-19 0,-24-20 0,21 23 0,-39-53 0,59 72 0,-1 0 0,0 0 0,-11-9 0,13 14 0,1-1 0,0 1 0,0-1 0,0 0 0,1 0 0,-1-1 0,1 1 0,0-1 0,0 1 0,1-1 0,-1 0 0,1 0 0,0 0 0,0-1 0,-1-6 0,2-52-1365,1 45-5461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8:47:4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251 1723 24575,'1'-112'0,"-3"-125"0,-9 140 0,-1-19 0,6 38 0,-27-134 0,15 111 0,10 66 0,-1 1 0,-21-50 0,18 54 0,1 0 0,2 0 0,-9-51 0,8 10 0,3 28 0,-2-58 0,9 95 0,0-1 0,-1 1 0,0 0 0,0-1 0,0 1 0,-1 0 0,0 0 0,0 0 0,0 0 0,-1 0 0,-4-7 0,3 3-124,0 1 0,0-1 0,1 0 0,0-1 0,1 1 0,0 0-1,1-1 1,0 1 0,1-1 0,0-14 0,1 2-6702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8:47:4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2854 24575,'3'-75'0,"3"-1"0,30-140 0,-31 193 0,2 0 0,0 1 0,1 0 0,2 0 0,13-24 0,-14 28 0,0-1 0,-2 0 0,0-1 0,-1 1 0,-1-1 0,-1-1 0,-1 1 0,0 0 0,-1-32 0,-4-17 0,-15-99 0,11 122 0,-13-105 0,1-218 0,19 348 0,2-93 0,26-175 0,0 14 0,-16 120 0,-5 83 0,15-255 0,-23 303-1365,-1 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1T08:47:4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2096 24575,'6'-135'0,"6"0"0,36-166 0,-4 128 0,-11 53 0,41-181 0,16-111 0,-84 312 0,-7 81 0,1 0 0,1 0 0,1 0 0,1 1 0,1-1 0,0 0 0,9-24 0,5 0 119,14-59-1,-8 22-1720,-18 61-5224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06/21/2023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E00E7D3-E038-3A18-BBEE-F5C98F90E0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0804A14-8B8F-2B69-0D26-035064AD15C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DA3ACE5-BDF3-20C1-0825-7B65E0019C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7BFFDF-CF43-F6AC-F414-A1F23A6E0089}"/>
              </a:ext>
            </a:extLst>
          </p:cNvPr>
          <p:cNvSpPr txBox="1"/>
          <p:nvPr userDrawn="1"/>
        </p:nvSpPr>
        <p:spPr>
          <a:xfrm>
            <a:off x="3095485" y="6662186"/>
            <a:ext cx="6001030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in this presentation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C576-9703-F4B2-96FC-D9C9D524FA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5700" y="771526"/>
            <a:ext cx="1005968" cy="271463"/>
            <a:chOff x="6862" y="486"/>
            <a:chExt cx="717" cy="17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C4E8B06-B548-7368-26B7-2CD111927E1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C3CD8CE-3331-27A3-B65D-D1284411CA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12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customXml" Target="../ink/ink4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596740-4C66-D3FC-3636-4E3B7D0A8784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June 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75B9416-4B5F-12AD-3E92-1A2E92C264E6}"/>
              </a:ext>
            </a:extLst>
          </p:cNvPr>
          <p:cNvSpPr txBox="1"/>
          <p:nvPr/>
        </p:nvSpPr>
        <p:spPr>
          <a:xfrm>
            <a:off x="137652" y="2411871"/>
            <a:ext cx="63713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NPE2019 scenario: </a:t>
            </a:r>
            <a:b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German National Data Centre 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Antonietta Rizzo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Ole Ross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Giuseppe Ottaviano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Nicolai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Gestermann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Barbara Ferrucci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Peter Gaebler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,Antonio Guglielmelli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Christian Müller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,Stefano Salvi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Chiara Telloli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Alberto Ubaldini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Federal Institute for Geosciences and Natural Resources, BGR</a:t>
            </a:r>
            <a:endParaRPr lang="en-US" sz="14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and Technology for Nuclear Safety and Security Department</a:t>
            </a: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COUNTRY FACTS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982EDB-5C4C-3A85-F57B-5226B8ABF7D0}"/>
              </a:ext>
            </a:extLst>
          </p:cNvPr>
          <p:cNvSpPr txBox="1"/>
          <p:nvPr/>
        </p:nvSpPr>
        <p:spPr>
          <a:xfrm>
            <a:off x="639980" y="1498338"/>
            <a:ext cx="5927968" cy="480131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country did an UNE under the Lake of Costanza  on 29 July 2019 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(FACT)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release of radioxenon was totally due to the UNE 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(FACT)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country took irradiated fuel and did reprocessing in order to have an inventory of radionuclides 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(FACT)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country lighted a big fire with radioactive materials to spread them in the atmosphere</a:t>
            </a:r>
            <a:r>
              <a:rPr lang="en-GB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(FACT)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Fake news: come riconoscerle e evitarle | Altroconsumo">
            <a:extLst>
              <a:ext uri="{FF2B5EF4-FFF2-40B4-BE49-F238E27FC236}">
                <a16:creationId xmlns:a16="http://schemas.microsoft.com/office/drawing/2014/main" id="{B2072023-04B1-EB20-1B38-4CB9F6A1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87" y="1561436"/>
            <a:ext cx="3839680" cy="23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8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COUNTRY DECLARATIONS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A838A3-BBB5-3771-01EF-E6351B3C398F}"/>
              </a:ext>
            </a:extLst>
          </p:cNvPr>
          <p:cNvSpPr txBox="1"/>
          <p:nvPr/>
        </p:nvSpPr>
        <p:spPr>
          <a:xfrm>
            <a:off x="266356" y="1421024"/>
            <a:ext cx="6665386" cy="517064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country announced an accident at the TRIGA Nuclear Research Reactor in Pavia, occurring on 29 July 2019</a:t>
            </a:r>
            <a:r>
              <a:rPr lang="en-GB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(FAKE)</a:t>
            </a:r>
          </a:p>
          <a:p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country stated that some radionuclide releases have been occurred cause to the nuclear accident at the TRIGA reactor in Pavia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They are particulate and radioxenon. T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hey’re not relevant to the Treaty </a:t>
            </a:r>
            <a:r>
              <a:rPr lang="en-GB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(FAKE)</a:t>
            </a:r>
          </a:p>
          <a:p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country stated that both radioxenon and particulate are coming from the same source (incident) </a:t>
            </a:r>
            <a:r>
              <a:rPr lang="en-GB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(FAKE)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Fake news: come riconoscerle e evitarle | Altroconsumo">
            <a:extLst>
              <a:ext uri="{FF2B5EF4-FFF2-40B4-BE49-F238E27FC236}">
                <a16:creationId xmlns:a16="http://schemas.microsoft.com/office/drawing/2014/main" id="{BA58303D-F448-BDBD-906B-A2E065E8D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87" y="1561436"/>
            <a:ext cx="3839680" cy="23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36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 INVENTORY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7FFB12-C264-266B-674E-7BDE7B90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40" y="2871019"/>
            <a:ext cx="6015559" cy="39869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688B3F-A20D-8591-2230-BD170B059C24}"/>
              </a:ext>
            </a:extLst>
          </p:cNvPr>
          <p:cNvSpPr txBox="1"/>
          <p:nvPr/>
        </p:nvSpPr>
        <p:spPr>
          <a:xfrm>
            <a:off x="126038" y="1191550"/>
            <a:ext cx="11779045" cy="517064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run simulation of decay of specific radionuclides from real fuel composition of TRIGA Reactor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obtain the source term for  several radionuclides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select Cs137, Cs134, La140, Ba140 products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hypothesized 24 hours of delay </a:t>
            </a: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the radioxenon release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hypothesized that the fire was lighted </a:t>
            </a: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hours after the UNE and it lasted </a:t>
            </a:r>
            <a:b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 hours (continuous release)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need to fix quite high initial activity 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concentrations to obtain ATM data 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suitable to be detected at the IMS stations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(difficult balance between low yield 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explosion and activity concentration released)</a:t>
            </a: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8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 INVENTORY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688B3F-A20D-8591-2230-BD170B059C24}"/>
              </a:ext>
            </a:extLst>
          </p:cNvPr>
          <p:cNvSpPr txBox="1"/>
          <p:nvPr/>
        </p:nvSpPr>
        <p:spPr>
          <a:xfrm>
            <a:off x="126039" y="1431580"/>
            <a:ext cx="4788861" cy="1477328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consider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prompt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relase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particulates</a:t>
            </a:r>
            <a:r>
              <a:rPr lang="it-IT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 </a:t>
            </a:r>
            <a:r>
              <a:rPr lang="it-IT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6h 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 of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radioxenon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after 1 day of delay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1166457-E2FF-EF46-0ADA-49BBF15E6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707" y="1603799"/>
            <a:ext cx="6934254" cy="47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5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 TRANSPORT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B4A1DF-C2B4-282C-0E92-0B608C8DABF3}"/>
              </a:ext>
            </a:extLst>
          </p:cNvPr>
          <p:cNvSpPr txBox="1"/>
          <p:nvPr/>
        </p:nvSpPr>
        <p:spPr>
          <a:xfrm>
            <a:off x="0" y="1459738"/>
            <a:ext cx="5173393" cy="4524315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 NDC run ATM modelling to obtain activity concentration at selected IMS stations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produced RRR with the calculated ATM data (deleting some sections, pasting the data) 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!!!!!!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accept some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artificialities,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but we decided to not pointed clearly at them…we leave the work to the participants!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FCECE5B-D61E-B7B1-9D97-74A5340CC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2" b="8500"/>
          <a:stretch/>
        </p:blipFill>
        <p:spPr>
          <a:xfrm>
            <a:off x="5118758" y="1758569"/>
            <a:ext cx="6947511" cy="3340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6752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7C4214C-4028-1514-68D6-BAE770AE0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43" t="21409" r="20219" b="11000"/>
          <a:stretch/>
        </p:blipFill>
        <p:spPr>
          <a:xfrm>
            <a:off x="1517121" y="1164886"/>
            <a:ext cx="8849889" cy="55216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2F6577-8C28-DDA3-F271-D3F1C8F887D2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LAUNCH OF THE EXERCISE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3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BF37350-318F-BF15-D09F-3A2C6818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t="17833" r="2218" b="10666"/>
          <a:stretch/>
        </p:blipFill>
        <p:spPr>
          <a:xfrm>
            <a:off x="925803" y="1314450"/>
            <a:ext cx="10340393" cy="53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3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A18F62C-C991-2AE6-88CF-F5DF24583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4" t="19000" r="1938" b="11167"/>
          <a:stretch/>
        </p:blipFill>
        <p:spPr>
          <a:xfrm>
            <a:off x="335154" y="1197772"/>
            <a:ext cx="9683706" cy="48944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A614C9-6336-DC51-FB6C-0BA52BBFA8F1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DETECTIONS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E700E3-E9B7-20E2-90FB-A41D059E89FF}"/>
              </a:ext>
            </a:extLst>
          </p:cNvPr>
          <p:cNvSpPr txBox="1"/>
          <p:nvPr/>
        </p:nvSpPr>
        <p:spPr>
          <a:xfrm>
            <a:off x="9932670" y="1399460"/>
            <a:ext cx="22593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NG Detections</a:t>
            </a:r>
          </a:p>
          <a:p>
            <a:endParaRPr lang="en-US" dirty="0"/>
          </a:p>
          <a:p>
            <a:r>
              <a:rPr lang="en-US" dirty="0"/>
              <a:t>Few noble gas measurements at DEX33 </a:t>
            </a:r>
            <a:r>
              <a:rPr lang="en-US" dirty="0" err="1"/>
              <a:t>Schauinsland</a:t>
            </a:r>
            <a:r>
              <a:rPr lang="en-US" dirty="0"/>
              <a:t> of Xe-133 Xe-135 Xe-131m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a tiny fraction of Xe-133 at RN 48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065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NDCs</a:t>
            </a: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TASKS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B4A1DF-C2B4-282C-0E92-0B608C8DABF3}"/>
              </a:ext>
            </a:extLst>
          </p:cNvPr>
          <p:cNvSpPr txBox="1"/>
          <p:nvPr/>
        </p:nvSpPr>
        <p:spPr>
          <a:xfrm>
            <a:off x="527978" y="1802638"/>
            <a:ext cx="11136043" cy="3693319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NDC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asked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to:</a:t>
            </a:r>
          </a:p>
          <a:p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comunicate to the National Authority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 the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isotopic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ratios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date of t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IMS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detections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discrimination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an Expert Technical Analysis and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try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figure out a procedure for the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Speculate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it-IT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request</a:t>
            </a:r>
            <a:r>
              <a:rPr lang="it-IT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an OSI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0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ETA REQUEST EVER DURING NPE 2019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Ox.x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40499" y="2203073"/>
            <a:ext cx="52205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Eastria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has provided national NPE 2019 radionuclide measurements to the IDC and requests assistance with Expert Technical Analysis to identify potential sources.  </a:t>
            </a:r>
          </a:p>
          <a:p>
            <a:pPr algn="just"/>
            <a:endParaRPr lang="en-US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Backward Atmospheric transport modelling for the given samples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Search for (real) waveform events in the region of potential origin including events not yet included in IDC SEL/REB products.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Characterization of the isotopic composition and assessment of possible connection to other scenario samples</a:t>
            </a:r>
            <a:endParaRPr lang="en-US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40499" y="1533832"/>
            <a:ext cx="505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Content </a:t>
            </a:r>
            <a:r>
              <a:rPr lang="de-DE" sz="2400" b="1" dirty="0" err="1">
                <a:solidFill>
                  <a:srgbClr val="0070C0"/>
                </a:solidFill>
              </a:rPr>
              <a:t>of</a:t>
            </a:r>
            <a:r>
              <a:rPr lang="de-DE" sz="2400" b="1" dirty="0">
                <a:solidFill>
                  <a:srgbClr val="0070C0"/>
                </a:solidFill>
              </a:rPr>
              <a:t> ETA </a:t>
            </a:r>
            <a:r>
              <a:rPr lang="de-DE" sz="2400" b="1" dirty="0" err="1">
                <a:solidFill>
                  <a:srgbClr val="0070C0"/>
                </a:solidFill>
              </a:rPr>
              <a:t>request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440129" y="1543664"/>
            <a:ext cx="5211097" cy="5129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IDC </a:t>
            </a:r>
            <a:r>
              <a:rPr lang="de-DE" sz="2400" b="1" dirty="0" err="1">
                <a:solidFill>
                  <a:srgbClr val="0070C0"/>
                </a:solidFill>
              </a:rPr>
              <a:t>results</a:t>
            </a:r>
            <a:r>
              <a:rPr lang="de-DE" sz="2400" b="1" dirty="0">
                <a:solidFill>
                  <a:srgbClr val="0070C0"/>
                </a:solidFill>
              </a:rPr>
              <a:t> on ETA </a:t>
            </a:r>
            <a:r>
              <a:rPr lang="de-DE" sz="2400" b="1" dirty="0" err="1">
                <a:solidFill>
                  <a:srgbClr val="0070C0"/>
                </a:solidFill>
              </a:rPr>
              <a:t>request</a:t>
            </a:r>
            <a:endParaRPr lang="de-DE" sz="2400" b="1" dirty="0">
              <a:solidFill>
                <a:srgbClr val="0070C0"/>
              </a:solidFill>
            </a:endParaRPr>
          </a:p>
          <a:p>
            <a:endParaRPr lang="de-DE" sz="1467" dirty="0"/>
          </a:p>
          <a:p>
            <a:pPr marL="239994" marR="143930" indent="-239994">
              <a:spcAft>
                <a:spcPts val="8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„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Report“</a:t>
            </a:r>
          </a:p>
          <a:p>
            <a:pPr marL="239994" marR="143930" indent="-239994">
              <a:spcAft>
                <a:spcPts val="8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Sticked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endParaRPr lang="de-DE" spc="-13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994" marR="143930" indent="-239994">
              <a:spcAft>
                <a:spcPts val="8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ATM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additonal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Vienna</a:t>
            </a:r>
          </a:p>
          <a:p>
            <a:pPr marL="239994" marR="143930" indent="-239994">
              <a:spcAft>
                <a:spcPts val="8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potential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DEX33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Vienna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39994" marR="143930" indent="-239994">
              <a:spcAft>
                <a:spcPts val="8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waveform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IDC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de-DE" spc="-13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994" marR="143930" indent="-239994">
              <a:spcAft>
                <a:spcPts val="800"/>
              </a:spcAft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Lake Constance 30 </a:t>
            </a:r>
            <a:r>
              <a:rPr lang="de-DE" spc="-13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de-DE" spc="-1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5:32 UTC, ML 2.9</a:t>
            </a:r>
          </a:p>
          <a:p>
            <a:pPr marL="380990" indent="-380990">
              <a:buFontTx/>
              <a:buChar char="-"/>
            </a:pPr>
            <a:endParaRPr lang="de-DE" sz="1467" dirty="0"/>
          </a:p>
        </p:txBody>
      </p:sp>
    </p:spTree>
    <p:extLst>
      <p:ext uri="{BB962C8B-B14F-4D97-AF65-F5344CB8AC3E}">
        <p14:creationId xmlns:p14="http://schemas.microsoft.com/office/powerpoint/2010/main" val="84597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START…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ilo Aggrovigliato Fotografie Stock | FreeImages">
            <a:extLst>
              <a:ext uri="{FF2B5EF4-FFF2-40B4-BE49-F238E27FC236}">
                <a16:creationId xmlns:a16="http://schemas.microsoft.com/office/drawing/2014/main" id="{175E1D7F-D8BD-BF4B-D25A-69EDBF12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34" y="3149370"/>
            <a:ext cx="3918426" cy="260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68782DE7-95DD-11EF-4755-245268AC296B}"/>
              </a:ext>
            </a:extLst>
          </p:cNvPr>
          <p:cNvSpPr txBox="1">
            <a:spLocks/>
          </p:cNvSpPr>
          <p:nvPr/>
        </p:nvSpPr>
        <p:spPr>
          <a:xfrm>
            <a:off x="541285" y="1566952"/>
            <a:ext cx="5309532" cy="372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We started to develop the scenario with these 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imagine a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violation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of the Treaty (UNE)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use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real seismic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add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radionuclides particulate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signatures to cover up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make the scenario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mixing different sources for radioxenon and radioactive particulate.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DFE659C-147D-3127-E20A-15E6CCF67917}"/>
              </a:ext>
            </a:extLst>
          </p:cNvPr>
          <p:cNvSpPr/>
          <p:nvPr/>
        </p:nvSpPr>
        <p:spPr>
          <a:xfrm>
            <a:off x="9660812" y="2359090"/>
            <a:ext cx="748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Xe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A36FA2A-2460-765F-293C-9DD1E82C115A}"/>
              </a:ext>
            </a:extLst>
          </p:cNvPr>
          <p:cNvGrpSpPr/>
          <p:nvPr/>
        </p:nvGrpSpPr>
        <p:grpSpPr>
          <a:xfrm>
            <a:off x="7181863" y="2599514"/>
            <a:ext cx="872640" cy="1116720"/>
            <a:chOff x="6059992" y="1399979"/>
            <a:chExt cx="872640" cy="11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C96F863A-5945-C8B9-10DC-45B417559716}"/>
                    </a:ext>
                  </a:extLst>
                </p14:cNvPr>
                <p14:cNvContentPartPr/>
                <p14:nvPr/>
              </p14:nvContentPartPr>
              <p14:xfrm>
                <a:off x="6059992" y="1943219"/>
                <a:ext cx="268200" cy="57348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F277C60F-FA4D-3D65-FC33-B33163DA0A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51352" y="1934579"/>
                  <a:ext cx="28584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3175E8E4-79C5-43E7-8913-DF1D40982EB6}"/>
                    </a:ext>
                  </a:extLst>
                </p14:cNvPr>
                <p14:cNvContentPartPr/>
                <p14:nvPr/>
              </p14:nvContentPartPr>
              <p14:xfrm>
                <a:off x="6351232" y="1831619"/>
                <a:ext cx="90720" cy="620640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E3A37EBC-82A8-671B-1E0D-B6485DE906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42592" y="1822619"/>
                  <a:ext cx="10836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0DFF0D4D-B824-EF28-04F8-87E98E4D9496}"/>
                    </a:ext>
                  </a:extLst>
                </p14:cNvPr>
                <p14:cNvContentPartPr/>
                <p14:nvPr/>
              </p14:nvContentPartPr>
              <p14:xfrm>
                <a:off x="6586672" y="1399979"/>
                <a:ext cx="73440" cy="1027800"/>
              </p14:xfrm>
            </p:contentPart>
          </mc:Choice>
          <mc:Fallback xmlns="">
            <p:pic>
              <p:nvPicPr>
                <p:cNvPr id="12" name="Input penna 11">
                  <a:extLst>
                    <a:ext uri="{FF2B5EF4-FFF2-40B4-BE49-F238E27FC236}">
                      <a16:creationId xmlns:a16="http://schemas.microsoft.com/office/drawing/2014/main" id="{BEFE0C26-B9BD-25E1-27C5-818CF9B6414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77672" y="1390979"/>
                  <a:ext cx="91080" cy="10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FE0B9A7F-73BD-B592-83B3-6A61EFB2C588}"/>
                    </a:ext>
                  </a:extLst>
                </p14:cNvPr>
                <p14:cNvContentPartPr/>
                <p14:nvPr/>
              </p14:nvContentPartPr>
              <p14:xfrm>
                <a:off x="6781072" y="1648739"/>
                <a:ext cx="151560" cy="75456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0CCA31B5-4470-D261-B8EB-4D5A439631F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72432" y="1639739"/>
                  <a:ext cx="169200" cy="772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E0D4B6C0-23FE-71E0-B5A8-6D0F07C04434}"/>
              </a:ext>
            </a:extLst>
          </p:cNvPr>
          <p:cNvSpPr/>
          <p:nvPr/>
        </p:nvSpPr>
        <p:spPr>
          <a:xfrm>
            <a:off x="6590432" y="2308731"/>
            <a:ext cx="774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FB7A06E-1BD9-EB3A-BCA9-4B7D13BAC032}"/>
              </a:ext>
            </a:extLst>
          </p:cNvPr>
          <p:cNvSpPr/>
          <p:nvPr/>
        </p:nvSpPr>
        <p:spPr>
          <a:xfrm>
            <a:off x="7255447" y="1898330"/>
            <a:ext cx="7232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1D9104C-AAD5-E3CF-70B5-F48F7DF4D3BD}"/>
              </a:ext>
            </a:extLst>
          </p:cNvPr>
          <p:cNvSpPr/>
          <p:nvPr/>
        </p:nvSpPr>
        <p:spPr>
          <a:xfrm>
            <a:off x="8057015" y="2315347"/>
            <a:ext cx="3129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</a:p>
        </p:txBody>
      </p:sp>
      <p:pic>
        <p:nvPicPr>
          <p:cNvPr id="15" name="Picture 6" descr="gomitolo">
            <a:extLst>
              <a:ext uri="{FF2B5EF4-FFF2-40B4-BE49-F238E27FC236}">
                <a16:creationId xmlns:a16="http://schemas.microsoft.com/office/drawing/2014/main" id="{CEF2AB5F-8712-F6CE-AEDA-32C0B319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03410" y="3344288"/>
            <a:ext cx="24288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STAGE OF NPE2019 – ADDITIONAL (FAKE) SEISMIC DATA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6D8E70-F9D7-2751-75DC-839CEBBE49F9}"/>
              </a:ext>
            </a:extLst>
          </p:cNvPr>
          <p:cNvSpPr txBox="1">
            <a:spLocks/>
          </p:cNvSpPr>
          <p:nvPr/>
        </p:nvSpPr>
        <p:spPr>
          <a:xfrm>
            <a:off x="532203" y="1634349"/>
            <a:ext cx="11127593" cy="3231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4626460" y="2009213"/>
            <a:ext cx="3199492" cy="3163604"/>
            <a:chOff x="953477" y="-2277778"/>
            <a:chExt cx="7620000" cy="7534526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96"/>
            <a:stretch/>
          </p:blipFill>
          <p:spPr>
            <a:xfrm>
              <a:off x="953477" y="-2277778"/>
              <a:ext cx="7620000" cy="1836038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49"/>
            <a:stretch/>
          </p:blipFill>
          <p:spPr>
            <a:xfrm>
              <a:off x="953477" y="-833945"/>
              <a:ext cx="7620000" cy="1818104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71"/>
            <a:stretch/>
          </p:blipFill>
          <p:spPr>
            <a:xfrm>
              <a:off x="953477" y="577462"/>
              <a:ext cx="7620000" cy="1831857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62"/>
            <a:stretch/>
          </p:blipFill>
          <p:spPr>
            <a:xfrm>
              <a:off x="953477" y="2014743"/>
              <a:ext cx="7620000" cy="182018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16"/>
            <a:stretch/>
          </p:blipFill>
          <p:spPr>
            <a:xfrm>
              <a:off x="953477" y="3440239"/>
              <a:ext cx="7620000" cy="1816509"/>
            </a:xfrm>
            <a:prstGeom prst="rect">
              <a:avLst/>
            </a:prstGeom>
          </p:spPr>
        </p:pic>
      </p:grp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8555361" y="2009213"/>
            <a:ext cx="3201091" cy="3169048"/>
            <a:chOff x="230146" y="-1210687"/>
            <a:chExt cx="7620000" cy="7543724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45"/>
            <a:stretch/>
          </p:blipFill>
          <p:spPr>
            <a:xfrm>
              <a:off x="230146" y="-1210687"/>
              <a:ext cx="7620000" cy="1820575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2"/>
            <a:stretch/>
          </p:blipFill>
          <p:spPr>
            <a:xfrm>
              <a:off x="230146" y="220104"/>
              <a:ext cx="7620000" cy="1819216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58"/>
            <a:stretch/>
          </p:blipFill>
          <p:spPr>
            <a:xfrm>
              <a:off x="230146" y="1651055"/>
              <a:ext cx="7620000" cy="1825032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8"/>
            <a:stretch/>
          </p:blipFill>
          <p:spPr>
            <a:xfrm>
              <a:off x="230146" y="3078833"/>
              <a:ext cx="7620000" cy="1829088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26"/>
            <a:stretch/>
          </p:blipFill>
          <p:spPr>
            <a:xfrm>
              <a:off x="230146" y="4509622"/>
              <a:ext cx="7620000" cy="1823415"/>
            </a:xfrm>
            <a:prstGeom prst="rect">
              <a:avLst/>
            </a:prstGeom>
          </p:spPr>
        </p:pic>
      </p:grpSp>
      <p:sp>
        <p:nvSpPr>
          <p:cNvPr id="17" name="Textfeld 18"/>
          <p:cNvSpPr txBox="1"/>
          <p:nvPr/>
        </p:nvSpPr>
        <p:spPr>
          <a:xfrm>
            <a:off x="4496501" y="1297103"/>
            <a:ext cx="345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14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31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146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861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576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290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007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721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Waveform</a:t>
            </a:r>
            <a:r>
              <a:rPr lang="de-DE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18" name="Textfeld 22"/>
          <p:cNvSpPr txBox="1"/>
          <p:nvPr/>
        </p:nvSpPr>
        <p:spPr>
          <a:xfrm>
            <a:off x="8770752" y="1310357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714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431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9146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58861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8576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8290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8007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7721" algn="l" defTabSz="89714" rtl="0" eaLnBrk="1" latinLnBrk="0" hangingPunct="1">
              <a:defRPr sz="3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de-DE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NPE-</a:t>
            </a:r>
            <a:r>
              <a:rPr 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de-D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63092" y="4979669"/>
            <a:ext cx="38776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1435064" algn="l"/>
              </a:tabLst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Parameter of scenario event</a:t>
            </a:r>
            <a:b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Origin time	29 June 2019   23:17:47.9 UTC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Epicentre	47.739N  9.108E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Source depth	3 km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Magnitude	3.7 ML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Region	Lake Constance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708335" y="5605680"/>
            <a:ext cx="7048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(29/30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2019)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NPE 2019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manipulated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explosive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de-DE" dirty="0"/>
              <a:t>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70740" y="1297103"/>
            <a:ext cx="386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NPE 2019 </a:t>
            </a:r>
            <a:r>
              <a:rPr 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de-DE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endParaRPr lang="de-DE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r="6100" b="2004"/>
          <a:stretch/>
        </p:blipFill>
        <p:spPr>
          <a:xfrm>
            <a:off x="99386" y="2038867"/>
            <a:ext cx="3589987" cy="28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LEARNED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CABBBD-C298-DC36-1AFF-DF9A4FB34BDC}"/>
              </a:ext>
            </a:extLst>
          </p:cNvPr>
          <p:cNvSpPr txBox="1">
            <a:spLocks/>
          </p:cNvSpPr>
          <p:nvPr/>
        </p:nvSpPr>
        <p:spPr>
          <a:xfrm>
            <a:off x="556893" y="1592706"/>
            <a:ext cx="10851047" cy="29238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Check and check again the data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 some errors occurred during copy and paste………thanks to the NDCs for pointed out them!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FAQ section on the NPE portal will be beneficial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best way to communicate and to share experiences among NDCs is to have meetings and discuss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NDC Forum </a:t>
            </a:r>
          </a:p>
        </p:txBody>
      </p:sp>
      <p:pic>
        <p:nvPicPr>
          <p:cNvPr id="5" name="Picture 2" descr="🔎 Lente Di Ingrandimento Rivolta A Destra Emoji">
            <a:extLst>
              <a:ext uri="{FF2B5EF4-FFF2-40B4-BE49-F238E27FC236}">
                <a16:creationId xmlns:a16="http://schemas.microsoft.com/office/drawing/2014/main" id="{860A8DFA-ABA1-97BC-27CE-D41C3BFC3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66" y="4376890"/>
            <a:ext cx="2214780" cy="22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59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FOR THE FUTURE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6D8E70-F9D7-2751-75DC-839CEBBE49F9}"/>
              </a:ext>
            </a:extLst>
          </p:cNvPr>
          <p:cNvSpPr txBox="1">
            <a:spLocks/>
          </p:cNvSpPr>
          <p:nvPr/>
        </p:nvSpPr>
        <p:spPr>
          <a:xfrm>
            <a:off x="532203" y="1634349"/>
            <a:ext cx="11127593" cy="3231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Technical questionnaire in order to know the various approaches, methods  that the NDC teams used to face the exercise, step-by-step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Real “modified” RRR (able to be analyzed by software tools)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Description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Modus Operandi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by the NDCs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Photos and screenshots of the calculation, discussion, interaction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Interactive polls launched by the organizers to the  NDCs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Push notification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NDCs collaborative work (let’s work together) </a:t>
            </a:r>
          </a:p>
        </p:txBody>
      </p:sp>
    </p:spTree>
    <p:extLst>
      <p:ext uri="{BB962C8B-B14F-4D97-AF65-F5344CB8AC3E}">
        <p14:creationId xmlns:p14="http://schemas.microsoft.com/office/powerpoint/2010/main" val="382379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Ox.x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36F15050-21D9-7069-31E9-0937AA400CE2}"/>
              </a:ext>
            </a:extLst>
          </p:cNvPr>
          <p:cNvSpPr txBox="1">
            <a:spLocks/>
          </p:cNvSpPr>
          <p:nvPr/>
        </p:nvSpPr>
        <p:spPr>
          <a:xfrm>
            <a:off x="4518979" y="3228945"/>
            <a:ext cx="3700296" cy="400110"/>
          </a:xfrm>
          <a:prstGeom prst="rect">
            <a:avLst/>
          </a:prstGeom>
        </p:spPr>
        <p:txBody>
          <a:bodyPr/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6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SCENARIO DESIGN OF NPE 2019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565" y="1341341"/>
            <a:ext cx="3603958" cy="297948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333565" y="4564535"/>
            <a:ext cx="6221622" cy="195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Initial announcement by fictitious alpine state </a:t>
            </a:r>
            <a:r>
              <a:rPr lang="en-US" b="1" dirty="0" err="1"/>
              <a:t>Raetia</a:t>
            </a:r>
            <a:r>
              <a:rPr lang="en-US" b="1" dirty="0"/>
              <a:t> </a:t>
            </a:r>
            <a:endParaRPr lang="en-US" dirty="0"/>
          </a:p>
          <a:p>
            <a:pPr marL="431989" marR="143930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Accident at TRIGA reactor, Pavia, morning of 30th July 2019</a:t>
            </a:r>
          </a:p>
          <a:p>
            <a:pPr marL="431989" marR="143930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Small release of radioactive isotopes expected </a:t>
            </a:r>
          </a:p>
          <a:p>
            <a:pPr marL="431989" marR="143930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Local monitoring in place, no hazardous level</a:t>
            </a:r>
          </a:p>
          <a:p>
            <a:pPr marL="431989" marR="143930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No radiological protection measures required</a:t>
            </a:r>
          </a:p>
          <a:p>
            <a:pPr marR="143930">
              <a:spcBef>
                <a:spcPts val="400"/>
              </a:spcBef>
              <a:buClr>
                <a:srgbClr val="00347A"/>
              </a:buClr>
            </a:pPr>
            <a:endParaRPr lang="en-US" sz="1467" spc="-13" dirty="0">
              <a:solidFill>
                <a:srgbClr val="231F20"/>
              </a:solidFill>
              <a:cs typeface="Arial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82466" y="1341341"/>
            <a:ext cx="4925276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b="1" i="1" dirty="0"/>
              <a:t>ENEA, Bologna:</a:t>
            </a:r>
          </a:p>
          <a:p>
            <a:pPr marL="191995" marR="143930" lvl="2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Scenario Storyline</a:t>
            </a:r>
          </a:p>
          <a:p>
            <a:pPr marL="191995" marR="143930" lvl="2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Radionuclide source terms </a:t>
            </a:r>
          </a:p>
          <a:p>
            <a:pPr marL="191995" marR="143930" lvl="2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RRR design</a:t>
            </a:r>
          </a:p>
          <a:p>
            <a:pPr marL="0" lvl="2">
              <a:spcBef>
                <a:spcPts val="400"/>
              </a:spcBef>
            </a:pPr>
            <a:r>
              <a:rPr lang="en-US" b="1" i="1" dirty="0"/>
              <a:t>BGR, Hannover, German NDC:</a:t>
            </a:r>
          </a:p>
          <a:p>
            <a:pPr marL="191995" marR="143930" lvl="2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Seismic event selection </a:t>
            </a:r>
          </a:p>
          <a:p>
            <a:pPr marL="191995" marR="143930" lvl="2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Forward ATM for RN concentrations </a:t>
            </a:r>
          </a:p>
          <a:p>
            <a:pPr marL="191995" marR="143930" lvl="2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ETA request and additional seismic data </a:t>
            </a:r>
          </a:p>
          <a:p>
            <a:pPr marL="191995" marR="143930" lvl="2" indent="-431989">
              <a:spcBef>
                <a:spcPts val="400"/>
              </a:spcBef>
              <a:buClr>
                <a:srgbClr val="00347A"/>
              </a:buClr>
              <a:buFont typeface="Arial" panose="020B0604020202020204" pitchFamily="34" charset="0"/>
              <a:buChar char="►"/>
            </a:pPr>
            <a:r>
              <a:rPr lang="en-US" spc="-13" dirty="0">
                <a:solidFill>
                  <a:srgbClr val="231F20"/>
                </a:solidFill>
                <a:cs typeface="Arial"/>
              </a:rPr>
              <a:t>Organizational issues and website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7" y="4468004"/>
            <a:ext cx="3592051" cy="215263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19" y="1341341"/>
            <a:ext cx="2245068" cy="29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5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E16B8C-9F15-01DB-8D2D-5E6D2B7E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53330"/>
            <a:ext cx="12009120" cy="5490369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Triggering </a:t>
            </a:r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</a:t>
            </a: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RAETIA country announces that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nuclear accident at the Pavia’s TRIGA-RR, happened with releases of particulate and noble gases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therefore the 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 states that the event is not relevant to the Treaty</a:t>
            </a:r>
            <a:r>
              <a:rPr lang="en-GB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IMS detect seismic and radionuclide evidences and National Authorities </a:t>
            </a:r>
            <a:r>
              <a:rPr lang="en-GB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clarification. </a:t>
            </a:r>
            <a:endParaRPr lang="en-GB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Seismic signals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Seism at the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Costanza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Lake (Bodensee) at about 280 km from Pavia, on 29 July 2019, 23.17 UTC, 3,7 ML, 3 km deep.</a:t>
            </a:r>
            <a:endParaRPr lang="it-IT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3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0559B5-BB81-42D5-C704-54D8C2D74F8B}"/>
              </a:ext>
            </a:extLst>
          </p:cNvPr>
          <p:cNvSpPr txBox="1"/>
          <p:nvPr/>
        </p:nvSpPr>
        <p:spPr>
          <a:xfrm>
            <a:off x="477697" y="1427653"/>
            <a:ext cx="6103168" cy="73866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have imagined a test under the lake of Costanza…  (very capable country…)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0346E9-75AC-8D1E-BADA-4B65C11C6D5B}"/>
              </a:ext>
            </a:extLst>
          </p:cNvPr>
          <p:cNvSpPr txBox="1"/>
          <p:nvPr/>
        </p:nvSpPr>
        <p:spPr>
          <a:xfrm>
            <a:off x="6417732" y="5004704"/>
            <a:ext cx="5689601" cy="110799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…and intentional releases of radioactive particulate from Pavia research reactors (280 km far from the lake)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08F7A2-A030-2F19-5112-CDB7FF21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1" y="2215522"/>
            <a:ext cx="3512364" cy="4383629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34A726B8-BA7A-724C-D7B8-F8F5CDD2C175}"/>
              </a:ext>
            </a:extLst>
          </p:cNvPr>
          <p:cNvSpPr/>
          <p:nvPr/>
        </p:nvSpPr>
        <p:spPr>
          <a:xfrm>
            <a:off x="2226883" y="2645495"/>
            <a:ext cx="399188" cy="4091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Scoprire il Lago di Costanza">
            <a:extLst>
              <a:ext uri="{FF2B5EF4-FFF2-40B4-BE49-F238E27FC236}">
                <a16:creationId xmlns:a16="http://schemas.microsoft.com/office/drawing/2014/main" id="{7F229CE2-291B-5106-EC94-FE4D2435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3" y="1403567"/>
            <a:ext cx="4933038" cy="328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 di testo 14">
            <a:extLst>
              <a:ext uri="{FF2B5EF4-FFF2-40B4-BE49-F238E27FC236}">
                <a16:creationId xmlns:a16="http://schemas.microsoft.com/office/drawing/2014/main" id="{ACD9ADC8-CFB5-E28D-B6D1-B2DB365A2FB1}"/>
              </a:ext>
            </a:extLst>
          </p:cNvPr>
          <p:cNvSpPr txBox="1"/>
          <p:nvPr/>
        </p:nvSpPr>
        <p:spPr>
          <a:xfrm>
            <a:off x="2626071" y="2645495"/>
            <a:ext cx="575945" cy="2857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Costanza </a:t>
            </a:r>
            <a:r>
              <a:rPr lang="it-IT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lake</a:t>
            </a:r>
            <a:endParaRPr lang="it-IT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0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E16B8C-9F15-01DB-8D2D-5E6D2B7E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30470"/>
            <a:ext cx="12009120" cy="5456079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 core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release of radioxenon from the UNE (radionuclide signatures) 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release of radioactive particulate (radionuclide signatures)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real seismic and infrasound signatures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Radioactive cover-up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country simulates an accident at the Pavia’s TRIGA-RR simulated by a nuclear fuel-fire, occurring on 29 July 2019.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Particulate release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controlled release of fission products and activation products is done through a controlled fuel-fire simulating a nuclear accident at the Pavia’s TRIGA-RR; the reactor is </a:t>
            </a:r>
            <a:r>
              <a:rPr lang="en-GB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shutted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-down about two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months before 29 July 2019 to reprocess the nuclear fuel in order to separate the particulate source-term (should be about 1E+10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Bq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from the noble gases source-term (should be about 1E+15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Bq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making the radioxenon to be completed decayed.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1B5F03-1503-D1A6-A940-64325C48075E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SCENARIO CORE BUILD UP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SCENARIO EVENT OF NPE 2019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Ox.x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-xxx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 b="3185"/>
          <a:stretch/>
        </p:blipFill>
        <p:spPr>
          <a:xfrm>
            <a:off x="6540014" y="1870532"/>
            <a:ext cx="5229200" cy="476721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95368" y="4745155"/>
            <a:ext cx="61221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Event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 sequence</a:t>
            </a:r>
          </a:p>
          <a:p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events: </a:t>
            </a:r>
            <a:r>
              <a:rPr lang="en-GB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47</a:t>
            </a:r>
          </a:p>
          <a:p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Magnitude: 0.7 – 3.7 ML</a:t>
            </a:r>
          </a:p>
          <a:p>
            <a:r>
              <a:rPr lang="en-GB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depth: 2.3 – 3.6 km (results of relative localization)</a:t>
            </a:r>
          </a:p>
          <a:p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source depth is unusual</a:t>
            </a:r>
          </a:p>
          <a:p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tectonic background is still unclear</a:t>
            </a:r>
            <a:endParaRPr lang="en-GB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95368" y="2677829"/>
            <a:ext cx="50921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1435064" algn="l"/>
              </a:tabLs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Parameter of scenario event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Origin time	29 June 2019   23:17:47.9 UTC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Epicentre	47.739N  9.108E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Source depth	3 km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Magnitude	3.7 ML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Region	Lake Constance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95368" y="1533832"/>
            <a:ext cx="509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 </a:t>
            </a:r>
            <a:r>
              <a:rPr lang="de-DE" sz="2400" b="1" dirty="0" err="1"/>
              <a:t>shallow</a:t>
            </a:r>
            <a:r>
              <a:rPr lang="de-DE" sz="2400" b="1" dirty="0"/>
              <a:t> ML 3.7 </a:t>
            </a:r>
            <a:r>
              <a:rPr lang="de-DE" sz="2400" b="1" dirty="0" err="1" smtClean="0"/>
              <a:t>seismic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event</a:t>
            </a:r>
            <a:r>
              <a:rPr lang="de-DE" sz="2400" b="1" dirty="0" smtClean="0"/>
              <a:t> </a:t>
            </a:r>
            <a:r>
              <a:rPr lang="de-DE" sz="2400" b="1" dirty="0"/>
              <a:t>in northern RAETIA (</a:t>
            </a:r>
            <a:r>
              <a:rPr lang="de-DE" sz="2400" b="1" dirty="0" err="1"/>
              <a:t>actually</a:t>
            </a:r>
            <a:r>
              <a:rPr lang="de-DE" sz="2400" b="1" dirty="0"/>
              <a:t> southern Germany)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1392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8647F0C0-9D76-82D9-28DD-F5EED2AD92FF}"/>
              </a:ext>
            </a:extLst>
          </p:cNvPr>
          <p:cNvGrpSpPr/>
          <p:nvPr/>
        </p:nvGrpSpPr>
        <p:grpSpPr>
          <a:xfrm>
            <a:off x="3151326" y="1211580"/>
            <a:ext cx="4872534" cy="5289605"/>
            <a:chOff x="979626" y="2661690"/>
            <a:chExt cx="3012271" cy="3759485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0ABC1963-9645-F457-05DD-45AC30E9A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9626" y="2661690"/>
              <a:ext cx="3012271" cy="3759485"/>
            </a:xfrm>
            <a:prstGeom prst="rect">
              <a:avLst/>
            </a:prstGeom>
          </p:spPr>
        </p:pic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29669A11-26FF-207B-89A6-54F876061DC8}"/>
                </a:ext>
              </a:extLst>
            </p:cNvPr>
            <p:cNvSpPr/>
            <p:nvPr/>
          </p:nvSpPr>
          <p:spPr>
            <a:xfrm>
              <a:off x="2162431" y="2918755"/>
              <a:ext cx="399188" cy="40914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17E25B24-1D09-129B-8F4D-82C51F2E8F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1084" y="3327896"/>
              <a:ext cx="129950" cy="235635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sella di testo 14">
              <a:extLst>
                <a:ext uri="{FF2B5EF4-FFF2-40B4-BE49-F238E27FC236}">
                  <a16:creationId xmlns:a16="http://schemas.microsoft.com/office/drawing/2014/main" id="{7EFCD91D-D7F8-57E9-0DCD-ABBB8EC29B6B}"/>
                </a:ext>
              </a:extLst>
            </p:cNvPr>
            <p:cNvSpPr txBox="1"/>
            <p:nvPr/>
          </p:nvSpPr>
          <p:spPr>
            <a:xfrm>
              <a:off x="2543848" y="2899271"/>
              <a:ext cx="57594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t-IT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Seismic</a:t>
              </a:r>
              <a:r>
                <a:rPr lang="it-IT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event</a:t>
              </a:r>
              <a:endPara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F34A23F9-1420-C4D0-51E6-CCD8D65FD5DA}"/>
                </a:ext>
              </a:extLst>
            </p:cNvPr>
            <p:cNvSpPr/>
            <p:nvPr/>
          </p:nvSpPr>
          <p:spPr>
            <a:xfrm>
              <a:off x="2098785" y="5439002"/>
              <a:ext cx="399188" cy="40914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asella di testo 14">
              <a:extLst>
                <a:ext uri="{FF2B5EF4-FFF2-40B4-BE49-F238E27FC236}">
                  <a16:creationId xmlns:a16="http://schemas.microsoft.com/office/drawing/2014/main" id="{7DE06D70-93B1-7A3F-07A9-DB568B2DD372}"/>
                </a:ext>
              </a:extLst>
            </p:cNvPr>
            <p:cNvSpPr txBox="1"/>
            <p:nvPr/>
          </p:nvSpPr>
          <p:spPr>
            <a:xfrm>
              <a:off x="2650528" y="5554841"/>
              <a:ext cx="575945" cy="2857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it-IT" sz="2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TRIGA </a:t>
              </a:r>
              <a:r>
                <a:rPr lang="it-IT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reactor</a:t>
              </a:r>
              <a:endPara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916EE81-612B-8493-2CFD-CD8F86922840}"/>
              </a:ext>
            </a:extLst>
          </p:cNvPr>
          <p:cNvSpPr txBox="1"/>
          <p:nvPr/>
        </p:nvSpPr>
        <p:spPr>
          <a:xfrm>
            <a:off x="8240522" y="1861921"/>
            <a:ext cx="38295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 of the source of the seismic signal and infrasound signal (red dot), location of the Pavia’s TRIGA-RR involved and possible region of the test (red ellipse).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40B67F-1503-4038-6E31-04733E042378}"/>
              </a:ext>
            </a:extLst>
          </p:cNvPr>
          <p:cNvSpPr txBox="1"/>
          <p:nvPr/>
        </p:nvSpPr>
        <p:spPr>
          <a:xfrm>
            <a:off x="5653899" y="3657600"/>
            <a:ext cx="93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280 km</a:t>
            </a:r>
          </a:p>
        </p:txBody>
      </p:sp>
    </p:spTree>
    <p:extLst>
      <p:ext uri="{BB962C8B-B14F-4D97-AF65-F5344CB8AC3E}">
        <p14:creationId xmlns:p14="http://schemas.microsoft.com/office/powerpoint/2010/main" val="148898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COUNTRY STRATEGY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DF230F-102D-F1CC-22A6-91A600E491B4}"/>
              </a:ext>
            </a:extLst>
          </p:cNvPr>
          <p:cNvSpPr txBox="1">
            <a:spLocks/>
          </p:cNvSpPr>
          <p:nvPr/>
        </p:nvSpPr>
        <p:spPr>
          <a:xfrm>
            <a:off x="454994" y="1673825"/>
            <a:ext cx="11000406" cy="44325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We imagined the malevolent country had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very smart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experts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They want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cover up the UNE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an emission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real radionuclides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They decided to take some fuel, let it decay for 2 months and then fire it to release radionuclides in the atmosphere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They calculated the decay time in order to in order to separate the particulate source-term (about 1E+12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from the noble gases source-term (about 1E+15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Bq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government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doesn’t care to much about fear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the population for radiation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government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does not care at all about emission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radioactivity in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8580631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1499</Words>
  <Application>Microsoft Office PowerPoint</Application>
  <PresentationFormat>Breitbild</PresentationFormat>
  <Paragraphs>155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Wingdings</vt:lpstr>
      <vt:lpstr>Custom Design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Ole</cp:lastModifiedBy>
  <cp:revision>34</cp:revision>
  <dcterms:created xsi:type="dcterms:W3CDTF">2023-04-18T13:25:54Z</dcterms:created>
  <dcterms:modified xsi:type="dcterms:W3CDTF">2023-06-21T14:29:53Z</dcterms:modified>
</cp:coreProperties>
</file>