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91" r:id="rId3"/>
  </p:sldIdLst>
  <p:sldSz cx="9144000" cy="5143500" type="screen16x9"/>
  <p:notesSz cx="6858000" cy="9144000"/>
  <p:embeddedFontLst>
    <p:embeddedFont>
      <p:font typeface="Noto Sans Display" panose="020B050204050402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BE5A"/>
    <a:srgbClr val="9BB4C8"/>
    <a:srgbClr val="E6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91" d="100"/>
          <a:sy n="91" d="100"/>
        </p:scale>
        <p:origin x="584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39" d="100"/>
          <a:sy n="139" d="100"/>
        </p:scale>
        <p:origin x="4624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EEF546F-4FA4-BDF4-91AE-D359D1C65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1C1829-3C5C-66F4-B7F6-5952243ED6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6065C-0886-5E48-ACAD-AFD2F61DB99E}" type="datetimeFigureOut">
              <a:rPr lang="de-DE" smtClean="0"/>
              <a:t>21.06.2023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106F8E-01D5-68B1-FCAF-5190128F8C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ADB99C-D3EA-154C-A280-EF97C53287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CAE6-2DCB-7148-A1AE-D53C429F95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9024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B06B6-0CFC-4341-85C2-3C1C52EA9AD0}" type="datetimeFigureOut">
              <a:rPr lang="de-DE" smtClean="0"/>
              <a:t>21.06.2023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F965-7FE4-407B-A472-646F99C2CE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13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7D3A44B-CB18-B4A8-F5E0-FE6D50523E77}"/>
              </a:ext>
            </a:extLst>
          </p:cNvPr>
          <p:cNvSpPr/>
          <p:nvPr userDrawn="1"/>
        </p:nvSpPr>
        <p:spPr>
          <a:xfrm>
            <a:off x="0" y="3937500"/>
            <a:ext cx="9144000" cy="12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34DE476-E9E8-8BE1-4956-B40F65C11E68}"/>
              </a:ext>
            </a:extLst>
          </p:cNvPr>
          <p:cNvGrpSpPr/>
          <p:nvPr userDrawn="1"/>
        </p:nvGrpSpPr>
        <p:grpSpPr>
          <a:xfrm>
            <a:off x="0" y="3821208"/>
            <a:ext cx="9144000" cy="348160"/>
            <a:chOff x="34931" y="3497432"/>
            <a:chExt cx="9144000" cy="348160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F74A7CD-8DA8-9822-A588-CBF54A7445AF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sz="2400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DFF2076-408D-E6FF-1214-0C4F6E978EE0}"/>
                </a:ext>
              </a:extLst>
            </p:cNvPr>
            <p:cNvSpPr/>
            <p:nvPr/>
          </p:nvSpPr>
          <p:spPr>
            <a:xfrm>
              <a:off x="2730222" y="3497432"/>
              <a:ext cx="6448709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99B3C5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12" y="316464"/>
            <a:ext cx="6262485" cy="6750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400"/>
              </a:lnSpc>
              <a:defRPr sz="21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165" y="1355101"/>
            <a:ext cx="8337550" cy="645857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161" y="2000957"/>
            <a:ext cx="8335965" cy="1068183"/>
          </a:xfrm>
        </p:spPr>
        <p:txBody>
          <a:bodyPr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8" y="3934590"/>
            <a:ext cx="2021215" cy="237600"/>
          </a:xfrm>
        </p:spPr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CC73F8-E434-A3E6-CC3A-3BC704671DDC}"/>
              </a:ext>
            </a:extLst>
          </p:cNvPr>
          <p:cNvSpPr txBox="1"/>
          <p:nvPr userDrawn="1"/>
        </p:nvSpPr>
        <p:spPr>
          <a:xfrm>
            <a:off x="411166" y="4344572"/>
            <a:ext cx="1200151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050"/>
              </a:lnSpc>
            </a:pPr>
            <a:r>
              <a:rPr lang="en-US" sz="1100" dirty="0">
                <a:solidFill>
                  <a:schemeClr val="bg1"/>
                </a:solidFill>
              </a:rPr>
              <a:t>www.bgr.bund.de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506B5E-2FF5-1F7D-05B3-21847E041FB1}"/>
              </a:ext>
            </a:extLst>
          </p:cNvPr>
          <p:cNvSpPr txBox="1"/>
          <p:nvPr userDrawn="1"/>
        </p:nvSpPr>
        <p:spPr>
          <a:xfrm>
            <a:off x="7550154" y="4344572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>
                <a:solidFill>
                  <a:srgbClr val="FFFFFF"/>
                </a:solidFill>
                <a:latin typeface="+mn-lt"/>
              </a:rPr>
              <a:t>Bundesanstalt für</a:t>
            </a:r>
            <a:br>
              <a:rPr lang="de-DE" sz="1100" baseline="0" dirty="0">
                <a:solidFill>
                  <a:srgbClr val="FFFFFF"/>
                </a:solidFill>
                <a:latin typeface="+mn-lt"/>
              </a:rPr>
            </a:br>
            <a:r>
              <a:rPr lang="de-DE" sz="1100" baseline="0" dirty="0">
                <a:solidFill>
                  <a:srgbClr val="FFFFFF"/>
                </a:solidFill>
                <a:latin typeface="+mn-lt"/>
              </a:rPr>
              <a:t>Geowissenschaften</a:t>
            </a:r>
            <a:br>
              <a:rPr lang="de-DE" sz="1100" baseline="0" dirty="0">
                <a:solidFill>
                  <a:srgbClr val="FFFFFF"/>
                </a:solidFill>
                <a:latin typeface="+mn-lt"/>
              </a:rPr>
            </a:br>
            <a:r>
              <a:rPr lang="de-DE" sz="1100" baseline="0" dirty="0">
                <a:solidFill>
                  <a:srgbClr val="FFFFFF"/>
                </a:solidFill>
                <a:latin typeface="+mn-lt"/>
              </a:rPr>
              <a:t>und Rohstoffe</a:t>
            </a:r>
            <a:endParaRPr lang="de-DE" sz="110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51A1459-ACC1-C614-9176-52CF7A103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4" y="175434"/>
            <a:ext cx="1937926" cy="119775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C8C7A27-66F9-CC12-BEBF-7077D65B4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4" y="-28080"/>
            <a:ext cx="1937926" cy="11977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24031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2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" y="1356352"/>
            <a:ext cx="3032125" cy="1625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165" y="3123831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6A658A92-E836-051F-AB48-49DF556476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61521" y="1356352"/>
            <a:ext cx="2636045" cy="1625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30E358-1345-B305-B885-D93E416C55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1521" y="3123831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2EE2832C-1F83-9B64-1E34-2D987372C8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12671" y="1356352"/>
            <a:ext cx="2636044" cy="1625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F795B58-3009-CE7D-F7D4-F61896D248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7753" y="3123831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12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2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81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4" y="339728"/>
            <a:ext cx="6328305" cy="3910393"/>
          </a:xfrm>
          <a:prstGeom prst="rect">
            <a:avLst/>
          </a:prstGeom>
        </p:spPr>
        <p:txBody>
          <a:bodyPr anchor="ctr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1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59926E78-9095-2A92-2F4D-F2098B065F8B}"/>
              </a:ext>
            </a:extLst>
          </p:cNvPr>
          <p:cNvSpPr/>
          <p:nvPr userDrawn="1"/>
        </p:nvSpPr>
        <p:spPr>
          <a:xfrm>
            <a:off x="0" y="3952740"/>
            <a:ext cx="9144000" cy="12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CBC89E0-95FE-F562-291A-73D231126F4A}"/>
              </a:ext>
            </a:extLst>
          </p:cNvPr>
          <p:cNvGrpSpPr/>
          <p:nvPr userDrawn="1"/>
        </p:nvGrpSpPr>
        <p:grpSpPr>
          <a:xfrm>
            <a:off x="0" y="3946160"/>
            <a:ext cx="9144000" cy="234192"/>
            <a:chOff x="34931" y="3613494"/>
            <a:chExt cx="9144000" cy="234192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8269D3F-CEB9-36FE-48D7-F02C8103E9F8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sz="2400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6DAA1C56-F4BD-2FD5-6057-4F4BAD22CC9D}"/>
                </a:ext>
              </a:extLst>
            </p:cNvPr>
            <p:cNvSpPr/>
            <p:nvPr/>
          </p:nvSpPr>
          <p:spPr>
            <a:xfrm>
              <a:off x="2647094" y="3615576"/>
              <a:ext cx="6531837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192EF7E-C267-2DFD-CE49-48548B0DFB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88" y="2"/>
            <a:ext cx="5040927" cy="3950415"/>
          </a:xfrm>
          <a:custGeom>
            <a:avLst/>
            <a:gdLst>
              <a:gd name="connsiteX0" fmla="*/ 0 w 2692401"/>
              <a:gd name="connsiteY0" fmla="*/ 0 h 5311775"/>
              <a:gd name="connsiteX1" fmla="*/ 2692401 w 2692401"/>
              <a:gd name="connsiteY1" fmla="*/ 0 h 5311775"/>
              <a:gd name="connsiteX2" fmla="*/ 2692401 w 2692401"/>
              <a:gd name="connsiteY2" fmla="*/ 5311775 h 5311775"/>
              <a:gd name="connsiteX3" fmla="*/ 0 w 2692401"/>
              <a:gd name="connsiteY3" fmla="*/ 5311775 h 5311775"/>
              <a:gd name="connsiteX4" fmla="*/ 0 w 2692401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2401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4783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4308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907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6622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355252"/>
              <a:gd name="connsiteY0" fmla="*/ 0 h 5318204"/>
              <a:gd name="connsiteX1" fmla="*/ 5355252 w 5355252"/>
              <a:gd name="connsiteY1" fmla="*/ 0 h 5318204"/>
              <a:gd name="connsiteX2" fmla="*/ 2766220 w 5355252"/>
              <a:gd name="connsiteY2" fmla="*/ 5318204 h 5318204"/>
              <a:gd name="connsiteX3" fmla="*/ 0 w 5355252"/>
              <a:gd name="connsiteY3" fmla="*/ 5311775 h 5318204"/>
              <a:gd name="connsiteX4" fmla="*/ 0 w 5355252"/>
              <a:gd name="connsiteY4" fmla="*/ 0 h 5318204"/>
              <a:gd name="connsiteX0" fmla="*/ 0 w 4802802"/>
              <a:gd name="connsiteY0" fmla="*/ 0 h 5318204"/>
              <a:gd name="connsiteX1" fmla="*/ 4802802 w 4802802"/>
              <a:gd name="connsiteY1" fmla="*/ 0 h 5318204"/>
              <a:gd name="connsiteX2" fmla="*/ 2766220 w 4802802"/>
              <a:gd name="connsiteY2" fmla="*/ 5318204 h 5318204"/>
              <a:gd name="connsiteX3" fmla="*/ 0 w 4802802"/>
              <a:gd name="connsiteY3" fmla="*/ 5311775 h 5318204"/>
              <a:gd name="connsiteX4" fmla="*/ 0 w 4802802"/>
              <a:gd name="connsiteY4" fmla="*/ 0 h 5318204"/>
              <a:gd name="connsiteX0" fmla="*/ 0 w 4936152"/>
              <a:gd name="connsiteY0" fmla="*/ 0 h 5318204"/>
              <a:gd name="connsiteX1" fmla="*/ 4936152 w 4936152"/>
              <a:gd name="connsiteY1" fmla="*/ 3216 h 5318204"/>
              <a:gd name="connsiteX2" fmla="*/ 2766220 w 4936152"/>
              <a:gd name="connsiteY2" fmla="*/ 5318204 h 5318204"/>
              <a:gd name="connsiteX3" fmla="*/ 0 w 4936152"/>
              <a:gd name="connsiteY3" fmla="*/ 5311775 h 5318204"/>
              <a:gd name="connsiteX4" fmla="*/ 0 w 4936152"/>
              <a:gd name="connsiteY4" fmla="*/ 0 h 5318204"/>
              <a:gd name="connsiteX0" fmla="*/ 0 w 5040927"/>
              <a:gd name="connsiteY0" fmla="*/ 0 h 5318204"/>
              <a:gd name="connsiteX1" fmla="*/ 5040927 w 5040927"/>
              <a:gd name="connsiteY1" fmla="*/ 1 h 5318204"/>
              <a:gd name="connsiteX2" fmla="*/ 2766220 w 5040927"/>
              <a:gd name="connsiteY2" fmla="*/ 5318204 h 5318204"/>
              <a:gd name="connsiteX3" fmla="*/ 0 w 5040927"/>
              <a:gd name="connsiteY3" fmla="*/ 5311775 h 5318204"/>
              <a:gd name="connsiteX4" fmla="*/ 0 w 5040927"/>
              <a:gd name="connsiteY4" fmla="*/ 0 h 531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927" h="5318204">
                <a:moveTo>
                  <a:pt x="0" y="0"/>
                </a:moveTo>
                <a:lnTo>
                  <a:pt x="5040927" y="1"/>
                </a:lnTo>
                <a:lnTo>
                  <a:pt x="2766220" y="5318204"/>
                </a:lnTo>
                <a:lnTo>
                  <a:pt x="0" y="53117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5611" y="1354204"/>
            <a:ext cx="4061676" cy="6750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400"/>
              </a:lnSpc>
              <a:defRPr sz="21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6344" y="2081085"/>
            <a:ext cx="4062369" cy="649942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5531" y="2731026"/>
            <a:ext cx="4061597" cy="649000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8" y="3934590"/>
            <a:ext cx="2021215" cy="237600"/>
          </a:xfrm>
        </p:spPr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244584-2AED-E95C-3AB7-D99E113BBCC0}"/>
              </a:ext>
            </a:extLst>
          </p:cNvPr>
          <p:cNvSpPr txBox="1"/>
          <p:nvPr userDrawn="1"/>
        </p:nvSpPr>
        <p:spPr>
          <a:xfrm>
            <a:off x="7550154" y="4344572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>
                <a:solidFill>
                  <a:srgbClr val="FFFFFF"/>
                </a:solidFill>
                <a:latin typeface="+mj-lt"/>
              </a:rPr>
              <a:t>Bundesanstalt für</a:t>
            </a:r>
            <a:br>
              <a:rPr lang="de-DE" sz="1100" baseline="0" dirty="0">
                <a:solidFill>
                  <a:srgbClr val="FFFFFF"/>
                </a:solidFill>
                <a:latin typeface="+mj-lt"/>
              </a:rPr>
            </a:br>
            <a:r>
              <a:rPr lang="de-DE" sz="1100" baseline="0" dirty="0">
                <a:solidFill>
                  <a:srgbClr val="FFFFFF"/>
                </a:solidFill>
                <a:latin typeface="+mj-lt"/>
              </a:rPr>
              <a:t>Geowissenschaften</a:t>
            </a:r>
            <a:br>
              <a:rPr lang="de-DE" sz="1100" baseline="0" dirty="0">
                <a:solidFill>
                  <a:srgbClr val="FFFFFF"/>
                </a:solidFill>
                <a:latin typeface="+mj-lt"/>
              </a:rPr>
            </a:br>
            <a:r>
              <a:rPr lang="de-DE" sz="1100" baseline="0" dirty="0">
                <a:solidFill>
                  <a:srgbClr val="FFFFFF"/>
                </a:solidFill>
                <a:latin typeface="+mj-lt"/>
              </a:rPr>
              <a:t>und Rohstoffe</a:t>
            </a:r>
            <a:endParaRPr lang="de-DE" sz="1100" baseline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560C353-1748-8ABC-C8CA-4DFA3E15E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4" y="41031"/>
            <a:ext cx="1937926" cy="11977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22698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3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8351F84-F0DB-89BE-59C7-15D92E545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347791"/>
            <a:ext cx="8337550" cy="2968625"/>
          </a:xfrm>
        </p:spPr>
        <p:txBody>
          <a:bodyPr/>
          <a:lstStyle>
            <a:lvl1pPr marL="268268" indent="-268268">
              <a:spcBef>
                <a:spcPts val="850"/>
              </a:spcBef>
              <a:buFont typeface="+mj-lt"/>
              <a:buAutoNum type="arabicPeriod"/>
              <a:defRPr/>
            </a:lvl1pPr>
            <a:lvl2pPr marL="539710" indent="-271445">
              <a:spcBef>
                <a:spcPts val="0"/>
              </a:spcBef>
              <a:buSzPct val="100000"/>
              <a:buFont typeface="+mj-lt"/>
              <a:buAutoNum type="arabicPeriod"/>
              <a:defRPr/>
            </a:lvl2pPr>
            <a:lvl3pPr marL="806390" indent="-266681">
              <a:buSzPct val="100000"/>
              <a:buFont typeface="+mj-lt"/>
              <a:buAutoNum type="arabicPeriod"/>
              <a:defRPr/>
            </a:lvl3pPr>
            <a:lvl4pPr marL="1074657" indent="-268268">
              <a:buSzPct val="100000"/>
              <a:buFont typeface="+mj-lt"/>
              <a:buAutoNum type="arabicPeriod"/>
              <a:defRPr/>
            </a:lvl4pPr>
            <a:lvl5pPr marL="228582" indent="-228582"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57204" y="4945500"/>
            <a:ext cx="20574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400"/>
              </a:lnSpc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22 June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70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3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" y="1347789"/>
            <a:ext cx="8337550" cy="296862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57204" y="4945500"/>
            <a:ext cx="20574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400"/>
              </a:lnSpc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22 June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2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601" y="1347791"/>
            <a:ext cx="4052888" cy="29686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4" y="1347791"/>
            <a:ext cx="4068761" cy="29686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257204" y="4945500"/>
            <a:ext cx="20574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400"/>
              </a:lnSpc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22 June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91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315" y="1347789"/>
            <a:ext cx="4064401" cy="122396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4314" y="2571753"/>
            <a:ext cx="4064401" cy="17446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3CE2631-9C7D-6565-1667-D08F97EE2C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464050" cy="49466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13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F50C0-8483-7030-818F-BE7C8F6D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D0614C-7234-F15A-7C10-697EF73D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04A7EA6-691F-7B84-81BF-D49F8B1824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3106"/>
            <a:ext cx="9148762" cy="3598862"/>
          </a:xfrm>
          <a:custGeom>
            <a:avLst/>
            <a:gdLst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0 w 9144000"/>
              <a:gd name="connsiteY3" fmla="*/ 3598862 h 3598862"/>
              <a:gd name="connsiteX4" fmla="*/ 0 w 9144000"/>
              <a:gd name="connsiteY4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600450"/>
              <a:gd name="connsiteX1" fmla="*/ 9144000 w 9144000"/>
              <a:gd name="connsiteY1" fmla="*/ 0 h 3600450"/>
              <a:gd name="connsiteX2" fmla="*/ 9144000 w 9144000"/>
              <a:gd name="connsiteY2" fmla="*/ 3598862 h 3600450"/>
              <a:gd name="connsiteX3" fmla="*/ 8012906 w 9144000"/>
              <a:gd name="connsiteY3" fmla="*/ 3600450 h 3600450"/>
              <a:gd name="connsiteX4" fmla="*/ 7219950 w 9144000"/>
              <a:gd name="connsiteY4" fmla="*/ 3598068 h 3600450"/>
              <a:gd name="connsiteX5" fmla="*/ 0 w 9144000"/>
              <a:gd name="connsiteY5" fmla="*/ 3598862 h 3600450"/>
              <a:gd name="connsiteX6" fmla="*/ 0 w 9144000"/>
              <a:gd name="connsiteY6" fmla="*/ 0 h 3600450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98531 w 9144000"/>
              <a:gd name="connsiteY3" fmla="*/ 3438525 h 3598862"/>
              <a:gd name="connsiteX4" fmla="*/ 7219950 w 9144000"/>
              <a:gd name="connsiteY4" fmla="*/ 3598068 h 3598862"/>
              <a:gd name="connsiteX5" fmla="*/ 0 w 9144000"/>
              <a:gd name="connsiteY5" fmla="*/ 3598862 h 3598862"/>
              <a:gd name="connsiteX6" fmla="*/ 0 w 9144000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298531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1857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762" h="3598862">
                <a:moveTo>
                  <a:pt x="0" y="0"/>
                </a:moveTo>
                <a:lnTo>
                  <a:pt x="9144000" y="0"/>
                </a:lnTo>
                <a:cubicBezTo>
                  <a:pt x="9145587" y="1146440"/>
                  <a:pt x="9147175" y="2292879"/>
                  <a:pt x="9148762" y="3439319"/>
                </a:cubicBezTo>
                <a:lnTo>
                  <a:pt x="7331869" y="3438525"/>
                </a:lnTo>
                <a:lnTo>
                  <a:pt x="7236620" y="3598068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61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2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5826" y="1353107"/>
            <a:ext cx="4052888" cy="24142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356353"/>
            <a:ext cx="4464050" cy="361226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D28AEA9E-9F5C-5327-3B1C-6CB5B4B80C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4" y="3762024"/>
            <a:ext cx="2646362" cy="554392"/>
          </a:xfrm>
        </p:spPr>
        <p:txBody>
          <a:bodyPr anchor="b"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2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2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16" y="1356353"/>
            <a:ext cx="4464050" cy="361226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4714" y="1356352"/>
            <a:ext cx="2646362" cy="1625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4" y="3139780"/>
            <a:ext cx="2646362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1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EE1679EB-1B34-D342-9915-BF06BAB1E1C9}"/>
              </a:ext>
            </a:extLst>
          </p:cNvPr>
          <p:cNvSpPr/>
          <p:nvPr userDrawn="1"/>
        </p:nvSpPr>
        <p:spPr>
          <a:xfrm>
            <a:off x="0" y="4945500"/>
            <a:ext cx="9144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B77DD05-B796-EF54-C352-DC8E534E31B1}"/>
              </a:ext>
            </a:extLst>
          </p:cNvPr>
          <p:cNvSpPr/>
          <p:nvPr userDrawn="1"/>
        </p:nvSpPr>
        <p:spPr>
          <a:xfrm>
            <a:off x="7118477" y="4783500"/>
            <a:ext cx="2025525" cy="360000"/>
          </a:xfrm>
          <a:custGeom>
            <a:avLst/>
            <a:gdLst>
              <a:gd name="connsiteX0" fmla="*/ 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0 w 2160000"/>
              <a:gd name="connsiteY4" fmla="*/ 0 h 360000"/>
              <a:gd name="connsiteX0" fmla="*/ 175967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175967 w 2160000"/>
              <a:gd name="connsiteY4" fmla="*/ 0 h 360000"/>
              <a:gd name="connsiteX0" fmla="*/ 21934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219340 w 2160000"/>
              <a:gd name="connsiteY4" fmla="*/ 0 h 360000"/>
              <a:gd name="connsiteX0" fmla="*/ 247405 w 2188065"/>
              <a:gd name="connsiteY0" fmla="*/ 0 h 360000"/>
              <a:gd name="connsiteX1" fmla="*/ 2188065 w 2188065"/>
              <a:gd name="connsiteY1" fmla="*/ 0 h 360000"/>
              <a:gd name="connsiteX2" fmla="*/ 2188065 w 2188065"/>
              <a:gd name="connsiteY2" fmla="*/ 360000 h 360000"/>
              <a:gd name="connsiteX3" fmla="*/ 0 w 2188065"/>
              <a:gd name="connsiteY3" fmla="*/ 360000 h 360000"/>
              <a:gd name="connsiteX4" fmla="*/ 247405 w 218806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57619 h 360000"/>
              <a:gd name="connsiteX4" fmla="*/ 229545 w 217020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60000 h 360000"/>
              <a:gd name="connsiteX4" fmla="*/ 229545 w 2170205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205" h="360000">
                <a:moveTo>
                  <a:pt x="229545" y="0"/>
                </a:moveTo>
                <a:lnTo>
                  <a:pt x="2170205" y="0"/>
                </a:lnTo>
                <a:lnTo>
                  <a:pt x="2170205" y="360000"/>
                </a:lnTo>
                <a:lnTo>
                  <a:pt x="0" y="360000"/>
                </a:lnTo>
                <a:lnTo>
                  <a:pt x="2295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920F60B-6EDD-907F-3E34-BD7734486F5D}"/>
              </a:ext>
            </a:extLst>
          </p:cNvPr>
          <p:cNvGrpSpPr/>
          <p:nvPr userDrawn="1"/>
        </p:nvGrpSpPr>
        <p:grpSpPr>
          <a:xfrm>
            <a:off x="411163" y="406801"/>
            <a:ext cx="8348784" cy="3909614"/>
            <a:chOff x="411163" y="406799"/>
            <a:chExt cx="8348784" cy="390961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94274D9-BD53-8148-3778-292E0A96217B}"/>
                </a:ext>
              </a:extLst>
            </p:cNvPr>
            <p:cNvSpPr/>
            <p:nvPr userDrawn="1"/>
          </p:nvSpPr>
          <p:spPr>
            <a:xfrm>
              <a:off x="41116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B648422-C44E-F0F2-CE5D-357F768F5D90}"/>
                </a:ext>
              </a:extLst>
            </p:cNvPr>
            <p:cNvSpPr/>
            <p:nvPr userDrawn="1"/>
          </p:nvSpPr>
          <p:spPr>
            <a:xfrm>
              <a:off x="1839459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9A6FD10-FB14-3F39-B610-055924E7C73C}"/>
                </a:ext>
              </a:extLst>
            </p:cNvPr>
            <p:cNvSpPr/>
            <p:nvPr userDrawn="1"/>
          </p:nvSpPr>
          <p:spPr>
            <a:xfrm>
              <a:off x="3267755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2378745-09FA-5E4D-35F7-1CD32C27AF14}"/>
                </a:ext>
              </a:extLst>
            </p:cNvPr>
            <p:cNvSpPr/>
            <p:nvPr userDrawn="1"/>
          </p:nvSpPr>
          <p:spPr>
            <a:xfrm>
              <a:off x="4696051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8F5E265-D474-5C54-BBE2-117B3D5C5FCC}"/>
                </a:ext>
              </a:extLst>
            </p:cNvPr>
            <p:cNvSpPr/>
            <p:nvPr userDrawn="1"/>
          </p:nvSpPr>
          <p:spPr>
            <a:xfrm>
              <a:off x="6124348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489E6AEB-A634-96A3-CB25-ED4EF1C11D89}"/>
                </a:ext>
              </a:extLst>
            </p:cNvPr>
            <p:cNvSpPr/>
            <p:nvPr userDrawn="1"/>
          </p:nvSpPr>
          <p:spPr>
            <a:xfrm>
              <a:off x="755264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17513" y="316800"/>
            <a:ext cx="6316560" cy="9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17513" y="1334821"/>
            <a:ext cx="8337550" cy="2980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57204" y="4945500"/>
            <a:ext cx="20574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400"/>
              </a:lnSpc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550346" y="4783503"/>
            <a:ext cx="1186854" cy="3682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4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56F732-CD84-7BEB-5964-4628B8909E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67" y="2"/>
            <a:ext cx="1734546" cy="10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6" r:id="rId11"/>
    <p:sldLayoutId id="2147483667" r:id="rId12"/>
    <p:sldLayoutId id="2147483679" r:id="rId13"/>
  </p:sldLayoutIdLst>
  <p:hf hdr="0"/>
  <p:txStyles>
    <p:titleStyle>
      <a:lvl1pPr algn="l" defTabSz="685749" rtl="0" eaLnBrk="1" latinLnBrk="0" hangingPunct="1">
        <a:lnSpc>
          <a:spcPts val="250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ts val="17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00010" indent="-200010" algn="l" defTabSz="685749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01" indent="-202391" algn="l" defTabSz="685749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05984" indent="-203582" algn="l" defTabSz="685749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49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59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3017" userDrawn="1">
          <p15:clr>
            <a:srgbClr val="F26B43"/>
          </p15:clr>
        </p15:guide>
        <p15:guide id="5" orient="horz" pos="849" userDrawn="1">
          <p15:clr>
            <a:srgbClr val="F26B43"/>
          </p15:clr>
        </p15:guide>
        <p15:guide id="7" pos="2812" userDrawn="1">
          <p15:clr>
            <a:srgbClr val="F26B43"/>
          </p15:clr>
        </p15:guide>
        <p15:guide id="8" pos="2951" userDrawn="1">
          <p15:clr>
            <a:srgbClr val="F26B43"/>
          </p15:clr>
        </p15:guide>
        <p15:guide id="9" pos="1015" userDrawn="1">
          <p15:clr>
            <a:srgbClr val="F26B43"/>
          </p15:clr>
        </p15:guide>
        <p15:guide id="10" pos="1146" userDrawn="1">
          <p15:clr>
            <a:srgbClr val="F26B43"/>
          </p15:clr>
        </p15:guide>
        <p15:guide id="11" pos="1910" userDrawn="1">
          <p15:clr>
            <a:srgbClr val="F26B43"/>
          </p15:clr>
        </p15:guide>
        <p15:guide id="12" pos="2053" userDrawn="1">
          <p15:clr>
            <a:srgbClr val="F26B43"/>
          </p15:clr>
        </p15:guide>
        <p15:guide id="13" pos="3715" userDrawn="1">
          <p15:clr>
            <a:srgbClr val="F26B43"/>
          </p15:clr>
        </p15:guide>
        <p15:guide id="14" pos="3850" userDrawn="1">
          <p15:clr>
            <a:srgbClr val="F26B43"/>
          </p15:clr>
        </p15:guide>
        <p15:guide id="15" pos="4618" userDrawn="1">
          <p15:clr>
            <a:srgbClr val="F26B43"/>
          </p15:clr>
        </p15:guide>
        <p15:guide id="16" pos="4756" userDrawn="1">
          <p15:clr>
            <a:srgbClr val="F26B43"/>
          </p15:clr>
        </p15:guide>
        <p15:guide id="17" orient="horz" pos="2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010" t="129" b="447"/>
          <a:stretch/>
        </p:blipFill>
        <p:spPr>
          <a:xfrm>
            <a:off x="-9912" y="-14868"/>
            <a:ext cx="3995135" cy="3963873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85CF19E-DC33-2B6B-86A5-28FDF7B84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9250" y="1146115"/>
            <a:ext cx="4968896" cy="862207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GB" sz="1800" dirty="0" smtClean="0"/>
              <a:t>NPE</a:t>
            </a:r>
            <a:br>
              <a:rPr lang="en-GB" sz="1800" dirty="0" smtClean="0"/>
            </a:br>
            <a:r>
              <a:rPr lang="en-GB" sz="1800" dirty="0" smtClean="0"/>
              <a:t>National Data Centre Preparedness Exercises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NPE 2023 Status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Discussion</a:t>
            </a:r>
            <a:endParaRPr lang="en-GB" sz="1800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0E1EF8A7-46AA-DEE2-6D76-B8173A5C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046866" y="3930546"/>
            <a:ext cx="40687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BGR- B4.3 – Federal Seismological Survey, CTBT (German NDC)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4" name="Rechtwinkliges Dreieck 3"/>
          <p:cNvSpPr/>
          <p:nvPr/>
        </p:nvSpPr>
        <p:spPr>
          <a:xfrm rot="10800000" flipV="1">
            <a:off x="2743195" y="-7434"/>
            <a:ext cx="1242028" cy="395643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EBD0FB8E-0BAD-BF2A-7161-F06811E7D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4973" y="2475150"/>
            <a:ext cx="4791455" cy="649000"/>
          </a:xfrm>
        </p:spPr>
        <p:txBody>
          <a:bodyPr/>
          <a:lstStyle/>
          <a:p>
            <a:r>
              <a:rPr lang="en-US" dirty="0" smtClean="0"/>
              <a:t>J. Ole Ross and Nicolai </a:t>
            </a:r>
            <a:r>
              <a:rPr lang="en-US" dirty="0" err="1" smtClean="0"/>
              <a:t>Gestermann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 behalf of BGR NDC team</a:t>
            </a:r>
            <a:endParaRPr lang="en-US" dirty="0"/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3611563" y="3327573"/>
            <a:ext cx="4572000" cy="2634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de-DE" sz="1100" dirty="0" smtClean="0">
                <a:cs typeface="Arial" panose="020B0604020202020204" pitchFamily="34" charset="0"/>
              </a:rPr>
              <a:t>Federal </a:t>
            </a:r>
            <a:r>
              <a:rPr lang="de-DE" sz="1100" dirty="0">
                <a:cs typeface="Arial" panose="020B0604020202020204" pitchFamily="34" charset="0"/>
              </a:rPr>
              <a:t>Institute für </a:t>
            </a:r>
            <a:r>
              <a:rPr lang="de-DE" sz="1100" dirty="0" err="1">
                <a:cs typeface="Arial" panose="020B0604020202020204" pitchFamily="34" charset="0"/>
              </a:rPr>
              <a:t>Geosciences</a:t>
            </a:r>
            <a:r>
              <a:rPr lang="de-DE" sz="1100" dirty="0">
                <a:cs typeface="Arial" panose="020B0604020202020204" pitchFamily="34" charset="0"/>
              </a:rPr>
              <a:t> </a:t>
            </a:r>
            <a:r>
              <a:rPr lang="de-DE" sz="1100" dirty="0" err="1">
                <a:cs typeface="Arial" panose="020B0604020202020204" pitchFamily="34" charset="0"/>
              </a:rPr>
              <a:t>and</a:t>
            </a:r>
            <a:r>
              <a:rPr lang="de-DE" sz="1100" dirty="0">
                <a:cs typeface="Arial" panose="020B0604020202020204" pitchFamily="34" charset="0"/>
              </a:rPr>
              <a:t> Natural Resources (BGR</a:t>
            </a:r>
            <a:r>
              <a:rPr lang="de-DE" sz="1100" dirty="0" smtClean="0">
                <a:cs typeface="Arial" panose="020B0604020202020204" pitchFamily="34" charset="0"/>
              </a:rPr>
              <a:t>)</a:t>
            </a:r>
            <a:endParaRPr lang="de-DE" sz="1100" dirty="0"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 r="75722"/>
          <a:stretch/>
        </p:blipFill>
        <p:spPr>
          <a:xfrm>
            <a:off x="-251221" y="4178302"/>
            <a:ext cx="2792092" cy="979573"/>
          </a:xfrm>
          <a:prstGeom prst="parallelogram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9" t="3065" b="1251"/>
          <a:stretch/>
        </p:blipFill>
        <p:spPr>
          <a:xfrm>
            <a:off x="2025651" y="4178300"/>
            <a:ext cx="2493688" cy="9715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8" t="4315" r="212"/>
          <a:stretch/>
        </p:blipFill>
        <p:spPr>
          <a:xfrm flipH="1">
            <a:off x="4495800" y="4178128"/>
            <a:ext cx="2389078" cy="97155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4418" r="4315"/>
          <a:stretch/>
        </p:blipFill>
        <p:spPr>
          <a:xfrm>
            <a:off x="6884877" y="4178128"/>
            <a:ext cx="2274364" cy="970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9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NPE 2023 – </a:t>
            </a:r>
            <a:r>
              <a:rPr lang="de-DE" dirty="0"/>
              <a:t>B</a:t>
            </a:r>
            <a:r>
              <a:rPr lang="de-DE" dirty="0" smtClean="0"/>
              <a:t>asic </a:t>
            </a:r>
            <a:r>
              <a:rPr lang="de-DE" dirty="0" err="1" smtClean="0"/>
              <a:t>Ideas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22 June 2023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99892" y="641032"/>
            <a:ext cx="783441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3399"/>
                </a:solidFill>
              </a:rPr>
              <a:t>… we intend to launch an NPE still in 2023 </a:t>
            </a:r>
            <a:endParaRPr lang="en-US" sz="1400" b="1" dirty="0" smtClean="0">
              <a:solidFill>
                <a:srgbClr val="003399"/>
              </a:solidFill>
            </a:endParaRPr>
          </a:p>
          <a:p>
            <a:r>
              <a:rPr lang="en-US" sz="1400" b="1" dirty="0" smtClean="0">
                <a:solidFill>
                  <a:srgbClr val="003399"/>
                </a:solidFill>
              </a:rPr>
              <a:t>Thoughts </a:t>
            </a:r>
            <a:r>
              <a:rPr lang="en-US" sz="1400" b="1" smtClean="0">
                <a:solidFill>
                  <a:srgbClr val="003399"/>
                </a:solidFill>
              </a:rPr>
              <a:t>we </a:t>
            </a:r>
            <a:r>
              <a:rPr lang="en-US" sz="1400" b="1" smtClean="0">
                <a:solidFill>
                  <a:srgbClr val="003399"/>
                </a:solidFill>
              </a:rPr>
              <a:t>are</a:t>
            </a:r>
            <a:r>
              <a:rPr lang="en-US" sz="1400" b="1" smtClean="0">
                <a:solidFill>
                  <a:srgbClr val="003399"/>
                </a:solidFill>
              </a:rPr>
              <a:t> </a:t>
            </a:r>
            <a:r>
              <a:rPr lang="en-US" sz="1400" b="1" dirty="0" smtClean="0">
                <a:solidFill>
                  <a:srgbClr val="003399"/>
                </a:solidFill>
              </a:rPr>
              <a:t>following:</a:t>
            </a:r>
            <a:endParaRPr lang="en-US" sz="1400" b="1" dirty="0">
              <a:solidFill>
                <a:srgbClr val="003399"/>
              </a:solidFill>
            </a:endParaRPr>
          </a:p>
          <a:p>
            <a:pPr marL="180000" marR="107950" indent="-180000">
              <a:spcBef>
                <a:spcPts val="600"/>
              </a:spcBef>
              <a:spcAft>
                <a:spcPts val="600"/>
              </a:spcAft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z="1400" spc="-10" dirty="0" smtClean="0">
                <a:solidFill>
                  <a:srgbClr val="231F20"/>
                </a:solidFill>
                <a:cs typeface="Arial"/>
              </a:rPr>
              <a:t>Oversophisticated RN scenarios are not attractive for beginners</a:t>
            </a:r>
          </a:p>
          <a:p>
            <a:pPr marL="180000" marR="107950" indent="-180000">
              <a:spcBef>
                <a:spcPts val="600"/>
              </a:spcBef>
              <a:spcAft>
                <a:spcPts val="600"/>
              </a:spcAft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z="1400" spc="-10" dirty="0" smtClean="0">
                <a:solidFill>
                  <a:srgbClr val="231F20"/>
                </a:solidFill>
                <a:cs typeface="Arial"/>
              </a:rPr>
              <a:t>Looking for a Seismic / Infrasound / </a:t>
            </a:r>
            <a:r>
              <a:rPr lang="en-US" sz="1400" spc="-10" dirty="0" err="1" smtClean="0">
                <a:solidFill>
                  <a:srgbClr val="231F20"/>
                </a:solidFill>
                <a:cs typeface="Arial"/>
              </a:rPr>
              <a:t>Hydroacoustic</a:t>
            </a:r>
            <a:r>
              <a:rPr lang="en-US" sz="1400" spc="-10" dirty="0" smtClean="0">
                <a:solidFill>
                  <a:srgbClr val="231F20"/>
                </a:solidFill>
                <a:cs typeface="Arial"/>
              </a:rPr>
              <a:t> focus</a:t>
            </a:r>
          </a:p>
          <a:p>
            <a:pPr marL="180000" marR="107950" indent="-180000">
              <a:spcBef>
                <a:spcPts val="600"/>
              </a:spcBef>
              <a:spcAft>
                <a:spcPts val="600"/>
              </a:spcAft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z="1400" spc="-10" dirty="0" smtClean="0">
                <a:solidFill>
                  <a:srgbClr val="231F20"/>
                </a:solidFill>
                <a:cs typeface="Arial"/>
              </a:rPr>
              <a:t>Featuring </a:t>
            </a:r>
            <a:r>
              <a:rPr lang="en-US" sz="1400" spc="-10" dirty="0" smtClean="0">
                <a:solidFill>
                  <a:srgbClr val="231F20"/>
                </a:solidFill>
                <a:cs typeface="Arial"/>
              </a:rPr>
              <a:t>use of NDC-in-a-box software</a:t>
            </a:r>
          </a:p>
          <a:p>
            <a:pPr marL="180000" marR="107950" indent="-180000">
              <a:spcBef>
                <a:spcPts val="600"/>
              </a:spcBef>
              <a:spcAft>
                <a:spcPts val="600"/>
              </a:spcAft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z="1400" spc="-10" dirty="0" smtClean="0">
                <a:solidFill>
                  <a:srgbClr val="231F20"/>
                </a:solidFill>
                <a:cs typeface="Arial"/>
              </a:rPr>
              <a:t>Also own tools at NDC may be tested</a:t>
            </a:r>
          </a:p>
          <a:p>
            <a:pPr marL="180000" marR="107950" indent="-180000">
              <a:spcBef>
                <a:spcPts val="600"/>
              </a:spcBef>
              <a:spcAft>
                <a:spcPts val="600"/>
              </a:spcAft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z="1400" spc="-10" dirty="0" smtClean="0">
                <a:solidFill>
                  <a:srgbClr val="231F20"/>
                </a:solidFill>
                <a:cs typeface="Arial"/>
              </a:rPr>
              <a:t>Events close to the detection threshold are more challenging and thus of higher interest </a:t>
            </a:r>
            <a:endParaRPr lang="en-US" sz="1400" spc="-10" dirty="0">
              <a:solidFill>
                <a:srgbClr val="231F20"/>
              </a:solidFill>
              <a:cs typeface="Arial"/>
            </a:endParaRPr>
          </a:p>
          <a:p>
            <a:pPr marL="180000" marR="107950" indent="-180000">
              <a:spcBef>
                <a:spcPts val="600"/>
              </a:spcBef>
              <a:spcAft>
                <a:spcPts val="600"/>
              </a:spcAft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z="1400" spc="-10" dirty="0" smtClean="0">
                <a:solidFill>
                  <a:srgbClr val="231F20"/>
                </a:solidFill>
                <a:cs typeface="Arial"/>
              </a:rPr>
              <a:t>Further support the implementation process for</a:t>
            </a:r>
          </a:p>
          <a:p>
            <a:pPr marL="285750" marR="107950" indent="-285750">
              <a:spcBef>
                <a:spcPts val="600"/>
              </a:spcBef>
              <a:spcAft>
                <a:spcPts val="600"/>
              </a:spcAft>
              <a:buClr>
                <a:srgbClr val="00347A"/>
              </a:buClr>
              <a:buFontTx/>
              <a:buChar char="-"/>
            </a:pPr>
            <a:r>
              <a:rPr lang="en-US" sz="1400" spc="-10" dirty="0" smtClean="0">
                <a:solidFill>
                  <a:srgbClr val="231F20"/>
                </a:solidFill>
                <a:cs typeface="Arial"/>
              </a:rPr>
              <a:t>Expert Technical Analysis </a:t>
            </a:r>
          </a:p>
          <a:p>
            <a:pPr marL="285750" marR="107950" indent="-285750">
              <a:spcBef>
                <a:spcPts val="600"/>
              </a:spcBef>
              <a:spcAft>
                <a:spcPts val="600"/>
              </a:spcAft>
              <a:buClr>
                <a:srgbClr val="00347A"/>
              </a:buClr>
              <a:buFontTx/>
              <a:buChar char="-"/>
            </a:pPr>
            <a:r>
              <a:rPr lang="en-US" sz="1400" spc="-10" dirty="0" smtClean="0">
                <a:solidFill>
                  <a:srgbClr val="231F20"/>
                </a:solidFill>
                <a:cs typeface="Arial"/>
              </a:rPr>
              <a:t>Special Studies (if applicable)</a:t>
            </a:r>
          </a:p>
          <a:p>
            <a:pPr marL="285750" marR="107950" indent="-285750">
              <a:spcBef>
                <a:spcPts val="600"/>
              </a:spcBef>
              <a:spcAft>
                <a:spcPts val="600"/>
              </a:spcAft>
              <a:buClr>
                <a:srgbClr val="00347A"/>
              </a:buClr>
              <a:buFontTx/>
              <a:buChar char="-"/>
            </a:pPr>
            <a:r>
              <a:rPr lang="en-US" sz="1400" spc="-10" dirty="0" smtClean="0">
                <a:solidFill>
                  <a:srgbClr val="231F20"/>
                </a:solidFill>
                <a:cs typeface="Arial"/>
              </a:rPr>
              <a:t>Screening parameters / </a:t>
            </a:r>
            <a:r>
              <a:rPr lang="en-US" sz="1400" spc="-10" dirty="0" smtClean="0">
                <a:solidFill>
                  <a:srgbClr val="231F20"/>
                </a:solidFill>
                <a:cs typeface="Arial"/>
              </a:rPr>
              <a:t>discrimination</a:t>
            </a:r>
          </a:p>
          <a:p>
            <a:pPr marL="285750" marR="107950" indent="-285750">
              <a:spcBef>
                <a:spcPts val="600"/>
              </a:spcBef>
              <a:spcAft>
                <a:spcPts val="600"/>
              </a:spcAft>
              <a:buClr>
                <a:srgbClr val="00347A"/>
              </a:buClr>
              <a:buFontTx/>
              <a:buChar char="-"/>
            </a:pPr>
            <a:r>
              <a:rPr lang="en-US" sz="1400" spc="-10" dirty="0" smtClean="0">
                <a:solidFill>
                  <a:srgbClr val="231F20"/>
                </a:solidFill>
                <a:cs typeface="Arial"/>
              </a:rPr>
              <a:t>Data Fusion tool / ETA tools</a:t>
            </a:r>
            <a:endParaRPr lang="en-US" sz="1400" spc="-10" dirty="0" smtClean="0">
              <a:solidFill>
                <a:srgbClr val="231F20"/>
              </a:solidFill>
              <a:cs typeface="Arial"/>
            </a:endParaRPr>
          </a:p>
          <a:p>
            <a:pPr marL="285750" marR="107950" indent="-285750">
              <a:spcBef>
                <a:spcPts val="600"/>
              </a:spcBef>
              <a:spcAft>
                <a:spcPts val="600"/>
              </a:spcAft>
              <a:buClr>
                <a:srgbClr val="00347A"/>
              </a:buClr>
              <a:buFontTx/>
              <a:buChar char="-"/>
            </a:pPr>
            <a:endParaRPr lang="en-US" sz="1100" spc="-10" dirty="0">
              <a:solidFill>
                <a:srgbClr val="231F20"/>
              </a:solidFill>
              <a:cs typeface="Arial"/>
            </a:endParaRPr>
          </a:p>
          <a:p>
            <a:endParaRPr lang="en-US" sz="1000" b="1" dirty="0" smtClean="0">
              <a:solidFill>
                <a:srgbClr val="003399"/>
              </a:solidFill>
            </a:endParaRPr>
          </a:p>
          <a:p>
            <a:endParaRPr lang="en-US" sz="1000" b="1" dirty="0">
              <a:solidFill>
                <a:srgbClr val="003399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927988" y="3016209"/>
            <a:ext cx="3992647" cy="167156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endParaRPr lang="de-DE" sz="1400" b="1" dirty="0" smtClean="0"/>
          </a:p>
          <a:p>
            <a:pPr algn="l">
              <a:lnSpc>
                <a:spcPts val="1700"/>
              </a:lnSpc>
            </a:pPr>
            <a:r>
              <a:rPr lang="de-DE" sz="1400" b="1" dirty="0" err="1" smtClean="0"/>
              <a:t>Ideas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suggestions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welcome</a:t>
            </a:r>
            <a:r>
              <a:rPr lang="de-DE" sz="1400" b="1" dirty="0" smtClean="0"/>
              <a:t>,</a:t>
            </a:r>
          </a:p>
          <a:p>
            <a:pPr algn="l">
              <a:lnSpc>
                <a:spcPts val="1700"/>
              </a:lnSpc>
            </a:pPr>
            <a:r>
              <a:rPr lang="de-DE" sz="1400" b="1" dirty="0" err="1"/>
              <a:t>c</a:t>
            </a:r>
            <a:r>
              <a:rPr lang="de-DE" sz="1400" b="1" dirty="0" err="1" smtClean="0"/>
              <a:t>ontact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us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personally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or</a:t>
            </a:r>
            <a:r>
              <a:rPr lang="de-DE" sz="1400" b="1" dirty="0" smtClean="0"/>
              <a:t> via</a:t>
            </a:r>
          </a:p>
          <a:p>
            <a:pPr algn="l">
              <a:lnSpc>
                <a:spcPts val="1700"/>
              </a:lnSpc>
            </a:pPr>
            <a:endParaRPr lang="de-DE" sz="1400" b="1" dirty="0"/>
          </a:p>
          <a:p>
            <a:pPr>
              <a:lnSpc>
                <a:spcPts val="1700"/>
              </a:lnSpc>
            </a:pPr>
            <a:r>
              <a:rPr lang="de-DE" sz="1400" b="1" dirty="0"/>
              <a:t>deu-npe@sdac.hannover.bgr.de</a:t>
            </a:r>
          </a:p>
          <a:p>
            <a:pPr algn="l">
              <a:lnSpc>
                <a:spcPts val="1700"/>
              </a:lnSpc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6213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heme/theme1.xml><?xml version="1.0" encoding="utf-8"?>
<a:theme xmlns:a="http://schemas.openxmlformats.org/drawingml/2006/main" name="Office">
  <a:themeElements>
    <a:clrScheme name="bgr">
      <a:dk1>
        <a:sysClr val="windowText" lastClr="000000"/>
      </a:dk1>
      <a:lt1>
        <a:sysClr val="window" lastClr="FFFFFF"/>
      </a:lt1>
      <a:dk2>
        <a:srgbClr val="00416E"/>
      </a:dk2>
      <a:lt2>
        <a:srgbClr val="FFFFFF"/>
      </a:lt2>
      <a:accent1>
        <a:srgbClr val="00416E"/>
      </a:accent1>
      <a:accent2>
        <a:srgbClr val="F5BE5A"/>
      </a:accent2>
      <a:accent3>
        <a:srgbClr val="41B496"/>
      </a:accent3>
      <a:accent4>
        <a:srgbClr val="D24B19"/>
      </a:accent4>
      <a:accent5>
        <a:srgbClr val="41A0CD"/>
      </a:accent5>
      <a:accent6>
        <a:srgbClr val="00416E"/>
      </a:accent6>
      <a:hlink>
        <a:srgbClr val="00416E"/>
      </a:hlink>
      <a:folHlink>
        <a:srgbClr val="00416E"/>
      </a:folHlink>
    </a:clrScheme>
    <a:fontScheme name="bgr">
      <a:majorFont>
        <a:latin typeface="Noto Sans Display"/>
        <a:ea typeface=""/>
        <a:cs typeface=""/>
      </a:majorFont>
      <a:minorFont>
        <a:latin typeface="Noto Sans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38100">
          <a:solidFill>
            <a:schemeClr val="accent5"/>
          </a:solidFill>
        </a:ln>
      </a:spPr>
      <a:bodyPr wrap="square" lIns="180000" tIns="180000" rIns="180000" bIns="180000" rtlCol="0">
        <a:spAutoFit/>
      </a:bodyPr>
      <a:lstStyle>
        <a:defPPr algn="l">
          <a:lnSpc>
            <a:spcPts val="17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30203_BGR_Praesentation" id="{1AB4E88F-116B-2D47-993B-93CE1A6B49AE}" vid="{41B772D2-A49E-B643-A92D-0545E36C15B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AneuDesign16_9_Power_Point_Praesentation</Template>
  <TotalTime>0</TotalTime>
  <Words>158</Words>
  <Application>Microsoft Office PowerPoint</Application>
  <PresentationFormat>Bildschirmpräsentation (16:9)</PresentationFormat>
  <Paragraphs>27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Noto Sans Display</vt:lpstr>
      <vt:lpstr>Arial</vt:lpstr>
      <vt:lpstr>Calibri</vt:lpstr>
      <vt:lpstr>Office</vt:lpstr>
      <vt:lpstr>NPE National Data Centre Preparedness Exercises  NPE 2023 Status and Discussion</vt:lpstr>
      <vt:lpstr>NPE 2023 – Basic Ideas and Discussion </vt:lpstr>
    </vt:vector>
  </TitlesOfParts>
  <Company>GZH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Präsentation, zweizeilig,  Noto Sans Display, 28pt, ZAB 32pt</dc:title>
  <dc:creator>Windows User</dc:creator>
  <cp:lastModifiedBy>Ole</cp:lastModifiedBy>
  <cp:revision>333</cp:revision>
  <cp:lastPrinted>2023-02-01T18:36:18Z</cp:lastPrinted>
  <dcterms:created xsi:type="dcterms:W3CDTF">2023-02-24T16:17:56Z</dcterms:created>
  <dcterms:modified xsi:type="dcterms:W3CDTF">2023-06-21T15:58:28Z</dcterms:modified>
</cp:coreProperties>
</file>