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6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6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2033"/>
    <a:srgbClr val="082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4"/>
    <p:restoredTop sz="94664"/>
  </p:normalViewPr>
  <p:slideViewPr>
    <p:cSldViewPr snapToGrid="0">
      <p:cViewPr varScale="1">
        <p:scale>
          <a:sx n="76" d="100"/>
          <a:sy n="76" d="100"/>
        </p:scale>
        <p:origin x="1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6/16/23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6/16/23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6/16/23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6/16/23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253AA4-7A43-83EF-0F64-CB88D298C0DE}"/>
              </a:ext>
            </a:extLst>
          </p:cNvPr>
          <p:cNvSpPr txBox="1"/>
          <p:nvPr userDrawn="1"/>
        </p:nvSpPr>
        <p:spPr>
          <a:xfrm>
            <a:off x="10916356" y="741742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Pa2.8-908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6/16/23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6/16/23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6/16/23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6/16/23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6/16/23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6/16/23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6/16/23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57C271B-821A-70E5-F447-2DDFCC938E6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26659" y="4540638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FC6AE10-314C-DB05-A9A2-71F9F991366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89F8FBB-6D10-AA98-C598-C1E4B431BB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1F17AF8-FDC9-0D0F-FD83-16084C93CAA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93430" y="771526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BA9B38A6-252C-62B9-CD8D-4942E385E4B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38B5F26-BCB1-26A9-3609-F8BEBC8A2E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B529A5D-ACF7-AC46-94D1-040389BD2946}"/>
              </a:ext>
            </a:extLst>
          </p:cNvPr>
          <p:cNvSpPr txBox="1"/>
          <p:nvPr userDrawn="1"/>
        </p:nvSpPr>
        <p:spPr>
          <a:xfrm>
            <a:off x="3048000" y="32471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Pa2.8-908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CD9B0-5C6D-97EA-D68A-2C74CA9ADA89}"/>
              </a:ext>
            </a:extLst>
          </p:cNvPr>
          <p:cNvSpPr txBox="1"/>
          <p:nvPr userDrawn="1"/>
        </p:nvSpPr>
        <p:spPr>
          <a:xfrm>
            <a:off x="10916356" y="741742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Pa2.8-908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617033" y="2411871"/>
            <a:ext cx="527081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 Discussion:</a:t>
            </a:r>
          </a:p>
          <a:p>
            <a:pPr algn="ctr"/>
            <a:r>
              <a:rPr lang="en-AT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the IMS in the framework of the International System of Units (SI)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Moderator: Richard Barham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Acoustic Sensor Networks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DC5A0-E307-0CEB-749E-C2800F7D23AA}"/>
              </a:ext>
            </a:extLst>
          </p:cNvPr>
          <p:cNvSpPr txBox="1"/>
          <p:nvPr/>
        </p:nvSpPr>
        <p:spPr>
          <a:xfrm>
            <a:off x="617033" y="5090490"/>
            <a:ext cx="527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June 2023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F641A9-A10D-B6C9-3317-21EA09B41327}"/>
              </a:ext>
            </a:extLst>
          </p:cNvPr>
          <p:cNvSpPr txBox="1">
            <a:spLocks/>
          </p:cNvSpPr>
          <p:nvPr/>
        </p:nvSpPr>
        <p:spPr>
          <a:xfrm>
            <a:off x="2417648" y="4552962"/>
            <a:ext cx="1531435" cy="290234"/>
          </a:xfrm>
          <a:prstGeom prst="rect">
            <a:avLst/>
          </a:prstGeo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Pa2.8-908</a:t>
            </a: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F9884F-9164-C41F-7A4C-3C9933C1455A}"/>
              </a:ext>
            </a:extLst>
          </p:cNvPr>
          <p:cNvSpPr/>
          <p:nvPr/>
        </p:nvSpPr>
        <p:spPr>
          <a:xfrm>
            <a:off x="1" y="3679372"/>
            <a:ext cx="12192000" cy="2906486"/>
          </a:xfrm>
          <a:prstGeom prst="rect">
            <a:avLst/>
          </a:prstGeom>
          <a:solidFill>
            <a:srgbClr val="072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513097" y="0"/>
            <a:ext cx="7382316" cy="110820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 discussion: </a:t>
            </a:r>
          </a:p>
          <a:p>
            <a:r>
              <a:rPr lang="en-GB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Operating the IMS within the framework of the International System of Units (SI) </a:t>
            </a:r>
            <a:endParaRPr lang="en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Joint IMEKO TC3|TC5|TC16|TC22 International Conference 2022 (11-13 October  2022): Plenary Lectures · IMEKO events (Indico)">
            <a:extLst>
              <a:ext uri="{FF2B5EF4-FFF2-40B4-BE49-F238E27FC236}">
                <a16:creationId xmlns:a16="http://schemas.microsoft.com/office/drawing/2014/main" id="{41B628D3-F63F-664C-DF9D-E6077A1CC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" b="9564"/>
          <a:stretch/>
        </p:blipFill>
        <p:spPr bwMode="auto">
          <a:xfrm>
            <a:off x="10047429" y="3920475"/>
            <a:ext cx="1953721" cy="238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ind S. Gee">
            <a:extLst>
              <a:ext uri="{FF2B5EF4-FFF2-40B4-BE49-F238E27FC236}">
                <a16:creationId xmlns:a16="http://schemas.microsoft.com/office/drawing/2014/main" id="{1DB567D4-A7F3-778C-0510-21D805C6C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67" y="3939295"/>
            <a:ext cx="2268955" cy="236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akashi USUDA | Director General | Doctor of Engineering | National  Institute of Advanced Industrial Science and Technology, Tsukuba |  Metrology Management Center | Research profile">
            <a:extLst>
              <a:ext uri="{FF2B5EF4-FFF2-40B4-BE49-F238E27FC236}">
                <a16:creationId xmlns:a16="http://schemas.microsoft.com/office/drawing/2014/main" id="{EC72D5D8-3E0A-7A9A-09D3-97FB6FE44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464" y="3917256"/>
            <a:ext cx="2467504" cy="246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April-May nominations and extensions | IEC e-tech">
            <a:extLst>
              <a:ext uri="{FF2B5EF4-FFF2-40B4-BE49-F238E27FC236}">
                <a16:creationId xmlns:a16="http://schemas.microsoft.com/office/drawing/2014/main" id="{6E650ABD-5260-9C21-AF18-20355316A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1" t="370" r="2868" b="-370"/>
          <a:stretch/>
        </p:blipFill>
        <p:spPr bwMode="auto">
          <a:xfrm>
            <a:off x="5377344" y="1610583"/>
            <a:ext cx="1556129" cy="182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8">
            <a:extLst>
              <a:ext uri="{FF2B5EF4-FFF2-40B4-BE49-F238E27FC236}">
                <a16:creationId xmlns:a16="http://schemas.microsoft.com/office/drawing/2014/main" id="{714DD968-93E3-28D4-AD23-1425AE41F5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0" b="21691"/>
          <a:stretch/>
        </p:blipFill>
        <p:spPr>
          <a:xfrm>
            <a:off x="201108" y="3903541"/>
            <a:ext cx="2268645" cy="2464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C09376-1DA5-97D2-D08B-A4637F794D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5594" y="3920474"/>
            <a:ext cx="2205580" cy="246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akashi USUDA | Director General | Doctor of Engineering | National  Institute of Advanced Industrial Science and Technology, Tsukuba |  Metrology Management Center | Research profile">
            <a:extLst>
              <a:ext uri="{FF2B5EF4-FFF2-40B4-BE49-F238E27FC236}">
                <a16:creationId xmlns:a16="http://schemas.microsoft.com/office/drawing/2014/main" id="{F2E93C65-58D7-B767-1356-C4CAFCD7E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65" y="2503098"/>
            <a:ext cx="3022567" cy="302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DBA004-5F8A-C840-B02B-9B033CEA7509}"/>
              </a:ext>
            </a:extLst>
          </p:cNvPr>
          <p:cNvSpPr txBox="1"/>
          <p:nvPr/>
        </p:nvSpPr>
        <p:spPr>
          <a:xfrm>
            <a:off x="4371654" y="2577654"/>
            <a:ext cx="4924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E0E0E"/>
                </a:solidFill>
              </a:rPr>
              <a:t>Director General at National Institute of Advanced Industrial Science and Technology, </a:t>
            </a:r>
            <a:r>
              <a:rPr lang="en-GB" dirty="0">
                <a:solidFill>
                  <a:srgbClr val="434343"/>
                </a:solidFill>
              </a:rPr>
              <a:t>Japan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80C672-070E-7D79-B1C4-C6DF02B91F62}"/>
              </a:ext>
            </a:extLst>
          </p:cNvPr>
          <p:cNvSpPr txBox="1"/>
          <p:nvPr/>
        </p:nvSpPr>
        <p:spPr>
          <a:xfrm>
            <a:off x="4371654" y="372597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Secretary of the International Committee for Weights and Measures (CIPM)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0E7DC1-36EC-C345-9DC5-43FEF7150ECC}"/>
              </a:ext>
            </a:extLst>
          </p:cNvPr>
          <p:cNvSpPr txBox="1"/>
          <p:nvPr/>
        </p:nvSpPr>
        <p:spPr>
          <a:xfrm>
            <a:off x="4371654" y="474140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Former President of the BIPM Consultative Committee for Acoustics, Ultrasound and Vibration (CCAUV)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0985C2-2C7E-37FC-3006-AC76E819A0EB}"/>
              </a:ext>
            </a:extLst>
          </p:cNvPr>
          <p:cNvSpPr txBox="1"/>
          <p:nvPr/>
        </p:nvSpPr>
        <p:spPr>
          <a:xfrm>
            <a:off x="657722" y="1480457"/>
            <a:ext cx="3032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Dr Takashi </a:t>
            </a:r>
            <a:r>
              <a:rPr lang="en-GB" sz="3200" dirty="0" err="1"/>
              <a:t>Usuda</a:t>
            </a:r>
            <a:endParaRPr lang="en-GB" sz="3200" dirty="0"/>
          </a:p>
        </p:txBody>
      </p:sp>
      <p:pic>
        <p:nvPicPr>
          <p:cNvPr id="2050" name="Picture 2" descr="National Metrology Institute of Japan (NMIJ)">
            <a:extLst>
              <a:ext uri="{FF2B5EF4-FFF2-40B4-BE49-F238E27FC236}">
                <a16:creationId xmlns:a16="http://schemas.microsoft.com/office/drawing/2014/main" id="{4706B7C8-D74F-AFB1-533E-46F573980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31"/>
          <a:stretch/>
        </p:blipFill>
        <p:spPr bwMode="auto">
          <a:xfrm>
            <a:off x="9476879" y="2124598"/>
            <a:ext cx="1937656" cy="131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bout the BIPM - BIPM">
            <a:extLst>
              <a:ext uri="{FF2B5EF4-FFF2-40B4-BE49-F238E27FC236}">
                <a16:creationId xmlns:a16="http://schemas.microsoft.com/office/drawing/2014/main" id="{3D03FCFC-F598-B696-B2AE-C95BCF636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273" y="4175667"/>
            <a:ext cx="1682262" cy="84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11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ind S. Gee">
            <a:extLst>
              <a:ext uri="{FF2B5EF4-FFF2-40B4-BE49-F238E27FC236}">
                <a16:creationId xmlns:a16="http://schemas.microsoft.com/office/drawing/2014/main" id="{F4BE037B-E506-12F1-D872-FC3A20339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91" y="2503098"/>
            <a:ext cx="3041502" cy="317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90D478-FB7C-B8A0-8D18-82B30944C4BF}"/>
              </a:ext>
            </a:extLst>
          </p:cNvPr>
          <p:cNvSpPr txBox="1"/>
          <p:nvPr/>
        </p:nvSpPr>
        <p:spPr>
          <a:xfrm>
            <a:off x="657722" y="1480457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Dr Lind Gee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595CD-BC0E-CF7C-C305-057CD2122018}"/>
              </a:ext>
            </a:extLst>
          </p:cNvPr>
          <p:cNvSpPr txBox="1"/>
          <p:nvPr/>
        </p:nvSpPr>
        <p:spPr>
          <a:xfrm>
            <a:off x="4337787" y="2746336"/>
            <a:ext cx="5142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E0E0E"/>
                </a:solidFill>
              </a:rPr>
              <a:t>United States Geological Survey (USGS), Retired</a:t>
            </a:r>
            <a:endParaRPr lang="en-GB" dirty="0"/>
          </a:p>
        </p:txBody>
      </p:sp>
      <p:pic>
        <p:nvPicPr>
          <p:cNvPr id="3074" name="Picture 2" descr="USGS Visual Identity (USGS logo) - Black (TM) | U.S. Geological Survey">
            <a:extLst>
              <a:ext uri="{FF2B5EF4-FFF2-40B4-BE49-F238E27FC236}">
                <a16:creationId xmlns:a16="http://schemas.microsoft.com/office/drawing/2014/main" id="{2C408CAC-92B0-D426-6C20-B1B291D59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242" y="2555714"/>
            <a:ext cx="1535723" cy="153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35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33C872-D8A0-72DB-6E63-5F7C4C872FBE}"/>
              </a:ext>
            </a:extLst>
          </p:cNvPr>
          <p:cNvSpPr txBox="1"/>
          <p:nvPr/>
        </p:nvSpPr>
        <p:spPr>
          <a:xfrm>
            <a:off x="657722" y="1480457"/>
            <a:ext cx="3611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Dr Svetlana </a:t>
            </a:r>
            <a:r>
              <a:rPr lang="en-GB" sz="3200" dirty="0" err="1"/>
              <a:t>Nikolova</a:t>
            </a:r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EFB56E-58CE-05D8-9273-F1A38B21E1D4}"/>
              </a:ext>
            </a:extLst>
          </p:cNvPr>
          <p:cNvSpPr txBox="1"/>
          <p:nvPr/>
        </p:nvSpPr>
        <p:spPr>
          <a:xfrm>
            <a:off x="4371654" y="2577654"/>
            <a:ext cx="44844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Seismologist, Nuclear Monitoring Section, Geoscience Australia.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542877-9037-8361-65CA-6E16C1DDA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44" y="2503098"/>
            <a:ext cx="3028104" cy="33840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2D474A-1E74-56A0-4E87-C405F52EC2A2}"/>
              </a:ext>
            </a:extLst>
          </p:cNvPr>
          <p:cNvSpPr txBox="1"/>
          <p:nvPr/>
        </p:nvSpPr>
        <p:spPr>
          <a:xfrm>
            <a:off x="4371654" y="3948669"/>
            <a:ext cx="4484479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Formerly,</a:t>
            </a:r>
          </a:p>
          <a:p>
            <a:pPr>
              <a:spcBef>
                <a:spcPts val="600"/>
              </a:spcBef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Unit Head, Monitoring Facilities Operations, Operations Section IDC, CTBTO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096ABA-A695-8EC4-EADB-90E2619A1247}"/>
              </a:ext>
            </a:extLst>
          </p:cNvPr>
          <p:cNvSpPr txBox="1"/>
          <p:nvPr/>
        </p:nvSpPr>
        <p:spPr>
          <a:xfrm>
            <a:off x="4371655" y="4939730"/>
            <a:ext cx="50217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Senior Scientist, National Institute of Geophysics, Geodesy and Geography, Bulgarian Academy of Sciences</a:t>
            </a:r>
            <a:endParaRPr lang="en-GB" dirty="0"/>
          </a:p>
        </p:txBody>
      </p:sp>
      <p:pic>
        <p:nvPicPr>
          <p:cNvPr id="1026" name="Picture 2" descr="CTBTO - YouTube">
            <a:extLst>
              <a:ext uri="{FF2B5EF4-FFF2-40B4-BE49-F238E27FC236}">
                <a16:creationId xmlns:a16="http://schemas.microsoft.com/office/drawing/2014/main" id="{7F9F8374-EF70-5B6F-C77B-05BC70FCB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335" y="3880937"/>
            <a:ext cx="923330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udy and Research Opportunities by Bulgarian Academy of ...">
            <a:extLst>
              <a:ext uri="{FF2B5EF4-FFF2-40B4-BE49-F238E27FC236}">
                <a16:creationId xmlns:a16="http://schemas.microsoft.com/office/drawing/2014/main" id="{FB773B6C-EFDE-8889-F492-8F7037AC1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335" y="5046243"/>
            <a:ext cx="881617" cy="81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me | Geoscience Australia">
            <a:extLst>
              <a:ext uri="{FF2B5EF4-FFF2-40B4-BE49-F238E27FC236}">
                <a16:creationId xmlns:a16="http://schemas.microsoft.com/office/drawing/2014/main" id="{72A233E8-BEB4-0E6F-E3D8-B98073512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334" y="2262644"/>
            <a:ext cx="1843617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597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246D5B-824B-18B8-EE97-EB7CC9BAC42F}"/>
              </a:ext>
            </a:extLst>
          </p:cNvPr>
          <p:cNvSpPr txBox="1"/>
          <p:nvPr/>
        </p:nvSpPr>
        <p:spPr>
          <a:xfrm>
            <a:off x="657722" y="1480457"/>
            <a:ext cx="3716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Dr Franck </a:t>
            </a:r>
            <a:r>
              <a:rPr lang="en-GB" sz="3200" dirty="0" err="1"/>
              <a:t>Larsonnier</a:t>
            </a:r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C1BA8-B494-BBBE-BA0D-79E91A17409D}"/>
              </a:ext>
            </a:extLst>
          </p:cNvPr>
          <p:cNvSpPr txBox="1"/>
          <p:nvPr/>
        </p:nvSpPr>
        <p:spPr>
          <a:xfrm>
            <a:off x="4371653" y="2577654"/>
            <a:ext cx="51315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E0E0E"/>
                </a:solidFill>
              </a:rPr>
              <a:t>Quality and metrology in geoscience manager at the Commissariat </a:t>
            </a:r>
            <a:r>
              <a:rPr lang="en-GB" dirty="0" err="1">
                <a:solidFill>
                  <a:srgbClr val="0E0E0E"/>
                </a:solidFill>
              </a:rPr>
              <a:t>à</a:t>
            </a:r>
            <a:r>
              <a:rPr lang="en-GB" dirty="0">
                <a:solidFill>
                  <a:srgbClr val="0E0E0E"/>
                </a:solidFill>
              </a:rPr>
              <a:t> </a:t>
            </a:r>
            <a:r>
              <a:rPr lang="en-GB" dirty="0" err="1">
                <a:solidFill>
                  <a:srgbClr val="0E0E0E"/>
                </a:solidFill>
              </a:rPr>
              <a:t>l’énergie</a:t>
            </a:r>
            <a:r>
              <a:rPr lang="en-GB" dirty="0">
                <a:solidFill>
                  <a:srgbClr val="0E0E0E"/>
                </a:solidFill>
              </a:rPr>
              <a:t> </a:t>
            </a:r>
            <a:r>
              <a:rPr lang="en-GB" dirty="0" err="1">
                <a:solidFill>
                  <a:srgbClr val="0E0E0E"/>
                </a:solidFill>
              </a:rPr>
              <a:t>atomique</a:t>
            </a:r>
            <a:r>
              <a:rPr lang="en-GB" dirty="0">
                <a:solidFill>
                  <a:srgbClr val="0E0E0E"/>
                </a:solidFill>
              </a:rPr>
              <a:t> et aux </a:t>
            </a:r>
            <a:r>
              <a:rPr lang="en-GB" dirty="0" err="1">
                <a:solidFill>
                  <a:srgbClr val="0E0E0E"/>
                </a:solidFill>
              </a:rPr>
              <a:t>énergies</a:t>
            </a:r>
            <a:r>
              <a:rPr lang="en-GB" dirty="0">
                <a:solidFill>
                  <a:srgbClr val="0E0E0E"/>
                </a:solidFill>
              </a:rPr>
              <a:t> alternatives (CEA), France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8BB5E-37F2-A073-73AC-5055BD360DF3}"/>
              </a:ext>
            </a:extLst>
          </p:cNvPr>
          <p:cNvSpPr txBox="1"/>
          <p:nvPr/>
        </p:nvSpPr>
        <p:spPr>
          <a:xfrm>
            <a:off x="4437558" y="4383083"/>
            <a:ext cx="5131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E0E0E"/>
                </a:solidFill>
              </a:rPr>
              <a:t>Member of EMPIR Project </a:t>
            </a:r>
            <a:r>
              <a:rPr lang="en-GB" i="1" dirty="0">
                <a:solidFill>
                  <a:srgbClr val="0E0E0E"/>
                </a:solidFill>
              </a:rPr>
              <a:t>Infra-AUV – Metrology for low-frequency sound and vibration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15D82-D6C5-79B8-45AA-4BDB7FA4E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758" y="4132014"/>
            <a:ext cx="1519592" cy="1326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2C4BE9-43A7-22B4-BD44-7918F13A9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222" y="2381822"/>
            <a:ext cx="1326822" cy="132682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53837D4-C6C1-2214-473D-4D55620C30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0" b="21691"/>
          <a:stretch/>
        </p:blipFill>
        <p:spPr>
          <a:xfrm>
            <a:off x="779310" y="2503098"/>
            <a:ext cx="2951442" cy="320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6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oint IMEKO TC3|TC5|TC16|TC22 International Conference 2022 (11-13 October  2022): Plenary Lectures · IMEKO events (Indico)">
            <a:extLst>
              <a:ext uri="{FF2B5EF4-FFF2-40B4-BE49-F238E27FC236}">
                <a16:creationId xmlns:a16="http://schemas.microsoft.com/office/drawing/2014/main" id="{5501D8D6-03EF-118C-2015-7140B6AC9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4"/>
          <a:stretch/>
        </p:blipFill>
        <p:spPr bwMode="auto">
          <a:xfrm>
            <a:off x="776620" y="2503098"/>
            <a:ext cx="3029644" cy="383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CE9103-3243-5438-2659-AC78F60B1E4B}"/>
              </a:ext>
            </a:extLst>
          </p:cNvPr>
          <p:cNvSpPr txBox="1"/>
          <p:nvPr/>
        </p:nvSpPr>
        <p:spPr>
          <a:xfrm>
            <a:off x="657722" y="1480457"/>
            <a:ext cx="3044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Dr Thomas Bruns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FEF4E6-E493-652A-521C-A84117CC2C96}"/>
              </a:ext>
            </a:extLst>
          </p:cNvPr>
          <p:cNvSpPr txBox="1"/>
          <p:nvPr/>
        </p:nvSpPr>
        <p:spPr>
          <a:xfrm>
            <a:off x="4314955" y="2296552"/>
            <a:ext cx="513157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E0E0E"/>
                </a:solidFill>
              </a:rPr>
              <a:t>Head of Acoustics and Dynamics Department at the Physikalisch-Technische Bundesanstalt (PTB), Germany</a:t>
            </a:r>
            <a:br>
              <a:rPr lang="en-GB" sz="1800" dirty="0">
                <a:solidFill>
                  <a:srgbClr val="0E0E0E"/>
                </a:solidFill>
              </a:rPr>
            </a:br>
            <a:endParaRPr lang="en-GB" sz="1800" dirty="0">
              <a:solidFill>
                <a:srgbClr val="0E0E0E"/>
              </a:solidFill>
            </a:endParaRPr>
          </a:p>
          <a:p>
            <a:r>
              <a:rPr lang="en-GB" sz="1800" dirty="0">
                <a:solidFill>
                  <a:srgbClr val="0E0E0E"/>
                </a:solidFill>
              </a:rPr>
              <a:t>Convenor of:  EURAMET/TC-AUV/SC-Vibration</a:t>
            </a:r>
          </a:p>
          <a:p>
            <a:pPr marL="717550"/>
            <a:r>
              <a:rPr lang="en-GB" sz="1800" dirty="0">
                <a:solidFill>
                  <a:srgbClr val="0E0E0E"/>
                </a:solidFill>
              </a:rPr>
              <a:t>	        ISO/TC 108/WG 34</a:t>
            </a:r>
            <a:br>
              <a:rPr lang="en-GB" sz="1800" dirty="0">
                <a:solidFill>
                  <a:srgbClr val="0E0E0E"/>
                </a:solidFill>
              </a:rPr>
            </a:br>
            <a:endParaRPr lang="en-GB" sz="1800" dirty="0">
              <a:solidFill>
                <a:srgbClr val="0E0E0E"/>
              </a:solidFill>
            </a:endParaRPr>
          </a:p>
          <a:p>
            <a:r>
              <a:rPr lang="en-GB" sz="1800" dirty="0">
                <a:solidFill>
                  <a:srgbClr val="0E0E0E"/>
                </a:solidFill>
              </a:rPr>
              <a:t>Delegate to the Consultative Committee for AUV (CCAUV) at the BIPM</a:t>
            </a:r>
          </a:p>
          <a:p>
            <a:endParaRPr lang="en-GB" sz="1800" dirty="0">
              <a:solidFill>
                <a:srgbClr val="0E0E0E"/>
              </a:solidFill>
            </a:endParaRPr>
          </a:p>
          <a:p>
            <a:r>
              <a:rPr lang="en-GB" sz="1800" dirty="0">
                <a:solidFill>
                  <a:srgbClr val="0E0E0E"/>
                </a:solidFill>
              </a:rPr>
              <a:t>Co-ordinator of EMPIR Project </a:t>
            </a:r>
            <a:r>
              <a:rPr lang="en-GB" sz="1800" i="1" dirty="0">
                <a:solidFill>
                  <a:srgbClr val="0E0E0E"/>
                </a:solidFill>
              </a:rPr>
              <a:t>Infra-AUV – Metrology for low-frequency sound and vibration</a:t>
            </a:r>
          </a:p>
          <a:p>
            <a:endParaRPr lang="en-GB" sz="1800" i="1" dirty="0">
              <a:solidFill>
                <a:srgbClr val="0E0E0E"/>
              </a:solidFill>
            </a:endParaRPr>
          </a:p>
          <a:p>
            <a:r>
              <a:rPr lang="en-GB" sz="1800" dirty="0">
                <a:solidFill>
                  <a:srgbClr val="0E0E0E"/>
                </a:solidFill>
              </a:rPr>
              <a:t>Personal Interest in </a:t>
            </a:r>
            <a:r>
              <a:rPr lang="en-GB" sz="1800" i="1" dirty="0">
                <a:solidFill>
                  <a:srgbClr val="0E0E0E"/>
                </a:solidFill>
              </a:rPr>
              <a:t>dynamic measurement of mechanical quantities</a:t>
            </a:r>
            <a:r>
              <a:rPr lang="en-GB" sz="1800" dirty="0">
                <a:solidFill>
                  <a:srgbClr val="0E0E0E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3ED53D-FF97-00DE-CDB3-45BA4BD6D4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99" t="26571" r="6001" b="27715"/>
          <a:stretch/>
        </p:blipFill>
        <p:spPr>
          <a:xfrm>
            <a:off x="9647612" y="2296552"/>
            <a:ext cx="1827202" cy="7118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E0AFFC-AE12-BDF7-61A8-C37013741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1417" y="4707747"/>
            <a:ext cx="1519592" cy="132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3554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2878</TotalTime>
  <Words>252</Words>
  <Application>Microsoft Macintosh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Richard Barham</cp:lastModifiedBy>
  <cp:revision>36</cp:revision>
  <dcterms:created xsi:type="dcterms:W3CDTF">2023-04-18T13:25:54Z</dcterms:created>
  <dcterms:modified xsi:type="dcterms:W3CDTF">2023-06-16T09:52:34Z</dcterms:modified>
</cp:coreProperties>
</file>