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8"/>
  </p:notesMasterIdLst>
  <p:sldIdLst>
    <p:sldId id="320" r:id="rId3"/>
    <p:sldId id="323" r:id="rId4"/>
    <p:sldId id="324" r:id="rId5"/>
    <p:sldId id="321" r:id="rId6"/>
    <p:sldId id="322" r:id="rId7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234"/>
    <a:srgbClr val="B2A97D"/>
    <a:srgbClr val="B3A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7" autoAdjust="0"/>
    <p:restoredTop sz="94694"/>
  </p:normalViewPr>
  <p:slideViewPr>
    <p:cSldViewPr snapToGrid="0">
      <p:cViewPr>
        <p:scale>
          <a:sx n="80" d="100"/>
          <a:sy n="80" d="100"/>
        </p:scale>
        <p:origin x="105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A8098-82EF-4DE4-A5D8-224E7A99EDA6}" type="datetimeFigureOut">
              <a:rPr lang="en-GB" smtClean="0"/>
              <a:t>21/06/2023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40C71-F3AB-4F68-904B-64E610EBD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528959354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g2528959354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21/06/2023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21/06/2023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21/06/2023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62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21/06/2023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21/06/2023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21/06/2023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21/06/2023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21/06/2023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21/06/2023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21/06/2023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21/06/2023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E00E7D3-E038-3A18-BBEE-F5C98F90E01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26659" y="4540638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70804A14-8B8F-2B69-0D26-035064AD15C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CDA3ACE5-BDF3-20C1-0825-7B65E0019C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67BFFDF-CF43-F6AC-F414-A1F23A6E0089}"/>
              </a:ext>
            </a:extLst>
          </p:cNvPr>
          <p:cNvSpPr txBox="1"/>
          <p:nvPr userDrawn="1"/>
        </p:nvSpPr>
        <p:spPr>
          <a:xfrm>
            <a:off x="3095485" y="6662186"/>
            <a:ext cx="6001030" cy="195814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Disclaimer: 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views expressed in this presentation are those of the author and do not necessarily reflect the view of the CTBTO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289593544_0_98"/>
          <p:cNvSpPr/>
          <p:nvPr/>
        </p:nvSpPr>
        <p:spPr>
          <a:xfrm>
            <a:off x="0" y="-114300"/>
            <a:ext cx="12192000" cy="6858000"/>
          </a:xfrm>
          <a:prstGeom prst="rect">
            <a:avLst/>
          </a:prstGeom>
          <a:solidFill>
            <a:srgbClr val="1622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62030"/>
              </a:solidFill>
            </a:endParaRPr>
          </a:p>
        </p:txBody>
      </p:sp>
      <p:sp>
        <p:nvSpPr>
          <p:cNvPr id="119" name="Google Shape;119;g25289593544_0_98"/>
          <p:cNvSpPr txBox="1"/>
          <p:nvPr/>
        </p:nvSpPr>
        <p:spPr>
          <a:xfrm>
            <a:off x="295275" y="423003"/>
            <a:ext cx="11642029" cy="172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3200" b="1" dirty="0">
                <a:solidFill>
                  <a:srgbClr val="C9BF8D"/>
                </a:solidFill>
                <a:latin typeface="Deka"/>
              </a:rPr>
              <a:t>Public event on large </a:t>
            </a:r>
            <a:r>
              <a:rPr lang="en-GB" sz="3200" b="1" dirty="0" err="1">
                <a:solidFill>
                  <a:srgbClr val="C9BF8D"/>
                </a:solidFill>
                <a:latin typeface="Deka"/>
              </a:rPr>
              <a:t>seismoacoustic</a:t>
            </a:r>
            <a:r>
              <a:rPr lang="en-GB" sz="3200" b="1" dirty="0">
                <a:solidFill>
                  <a:srgbClr val="C9BF8D"/>
                </a:solidFill>
                <a:latin typeface="Deka"/>
              </a:rPr>
              <a:t> events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4100" b="1" dirty="0" err="1">
                <a:solidFill>
                  <a:srgbClr val="C9BF8D"/>
                </a:solidFill>
                <a:latin typeface="Deka"/>
              </a:rPr>
              <a:t>Hunga</a:t>
            </a:r>
            <a:r>
              <a:rPr lang="en-GB" sz="4100" b="1" dirty="0">
                <a:solidFill>
                  <a:srgbClr val="C9BF8D"/>
                </a:solidFill>
                <a:latin typeface="Deka"/>
              </a:rPr>
              <a:t> Tonga-</a:t>
            </a:r>
            <a:r>
              <a:rPr lang="en-GB" sz="4100" b="1" dirty="0" err="1">
                <a:solidFill>
                  <a:srgbClr val="C9BF8D"/>
                </a:solidFill>
                <a:latin typeface="Deka"/>
              </a:rPr>
              <a:t>Hunga</a:t>
            </a:r>
            <a:r>
              <a:rPr lang="en-GB" sz="4100" b="1" dirty="0">
                <a:solidFill>
                  <a:srgbClr val="C9BF8D"/>
                </a:solidFill>
                <a:latin typeface="Deka"/>
              </a:rPr>
              <a:t> </a:t>
            </a:r>
            <a:r>
              <a:rPr lang="en-GB" sz="4100" b="1" dirty="0" err="1">
                <a:solidFill>
                  <a:srgbClr val="C9BF8D"/>
                </a:solidFill>
                <a:latin typeface="Deka"/>
              </a:rPr>
              <a:t>Ha’apai</a:t>
            </a:r>
            <a:r>
              <a:rPr lang="en-GB" sz="4100" b="1" dirty="0">
                <a:solidFill>
                  <a:srgbClr val="C9BF8D"/>
                </a:solidFill>
                <a:latin typeface="Deka"/>
              </a:rPr>
              <a:t> Eruption and Tsunami: a multi-phenomenon event</a:t>
            </a:r>
          </a:p>
        </p:txBody>
      </p:sp>
      <p:sp>
        <p:nvSpPr>
          <p:cNvPr id="120" name="Google Shape;120;g25289593544_0_98"/>
          <p:cNvSpPr txBox="1"/>
          <p:nvPr/>
        </p:nvSpPr>
        <p:spPr>
          <a:xfrm>
            <a:off x="1154488" y="3685599"/>
            <a:ext cx="4014996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lt1"/>
                </a:solidFill>
              </a:rPr>
              <a:t>Stefanie Donner</a:t>
            </a:r>
            <a:endParaRPr sz="14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rgbClr val="9FC5E8"/>
                </a:solidFill>
              </a:rPr>
              <a:t>Federal Institute for Geosciences and Natural Resources (BGR)</a:t>
            </a:r>
          </a:p>
        </p:txBody>
      </p:sp>
      <p:sp>
        <p:nvSpPr>
          <p:cNvPr id="121" name="Google Shape;121;g25289593544_0_98"/>
          <p:cNvSpPr txBox="1"/>
          <p:nvPr/>
        </p:nvSpPr>
        <p:spPr>
          <a:xfrm>
            <a:off x="1154488" y="4418009"/>
            <a:ext cx="4267320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lt1"/>
                </a:solidFill>
              </a:rPr>
              <a:t>Sara Barsotti</a:t>
            </a:r>
            <a:endParaRPr lang="en-GB" sz="12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rgbClr val="9FC5E8"/>
                </a:solidFill>
              </a:rPr>
              <a:t>Icelandic Meteorological Office (IMO)</a:t>
            </a:r>
            <a:endParaRPr lang="en-GB" sz="1200" dirty="0">
              <a:solidFill>
                <a:srgbClr val="9FC5E8"/>
              </a:solidFill>
            </a:endParaRPr>
          </a:p>
        </p:txBody>
      </p:sp>
      <p:sp>
        <p:nvSpPr>
          <p:cNvPr id="122" name="Google Shape;122;g25289593544_0_98"/>
          <p:cNvSpPr txBox="1"/>
          <p:nvPr/>
        </p:nvSpPr>
        <p:spPr>
          <a:xfrm>
            <a:off x="1154488" y="5169628"/>
            <a:ext cx="3163500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lt1"/>
                </a:solidFill>
              </a:rPr>
              <a:t>Shane Cronin</a:t>
            </a:r>
            <a:endParaRPr sz="14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9FC5E8"/>
                </a:solidFill>
              </a:rPr>
              <a:t>University of Auckland</a:t>
            </a:r>
          </a:p>
        </p:txBody>
      </p:sp>
      <p:sp>
        <p:nvSpPr>
          <p:cNvPr id="123" name="Google Shape;123;g25289593544_0_98"/>
          <p:cNvSpPr txBox="1"/>
          <p:nvPr/>
        </p:nvSpPr>
        <p:spPr>
          <a:xfrm>
            <a:off x="1154488" y="5987773"/>
            <a:ext cx="3430500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lt1"/>
                </a:solidFill>
              </a:rPr>
              <a:t>David Fee</a:t>
            </a:r>
            <a:endParaRPr lang="en-GB" sz="14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9FC5E8"/>
                </a:solidFill>
              </a:rPr>
              <a:t>University of Alaska Fairbanks </a:t>
            </a:r>
          </a:p>
        </p:txBody>
      </p:sp>
      <p:sp>
        <p:nvSpPr>
          <p:cNvPr id="128" name="Google Shape;128;g25289593544_0_98"/>
          <p:cNvSpPr txBox="1"/>
          <p:nvPr/>
        </p:nvSpPr>
        <p:spPr>
          <a:xfrm>
            <a:off x="582988" y="2298683"/>
            <a:ext cx="4383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2000" b="1" dirty="0">
                <a:solidFill>
                  <a:srgbClr val="9FC5E8"/>
                </a:solidFill>
                <a:latin typeface="Deka"/>
              </a:rPr>
              <a:t>PANELLISTS</a:t>
            </a:r>
            <a:endParaRPr sz="2400" dirty="0">
              <a:solidFill>
                <a:srgbClr val="9FC5E8"/>
              </a:solidFill>
              <a:latin typeface="Deka"/>
            </a:endParaRPr>
          </a:p>
        </p:txBody>
      </p:sp>
      <p:sp>
        <p:nvSpPr>
          <p:cNvPr id="129" name="Google Shape;129;g25289593544_0_98"/>
          <p:cNvSpPr txBox="1"/>
          <p:nvPr/>
        </p:nvSpPr>
        <p:spPr>
          <a:xfrm>
            <a:off x="7074933" y="2839859"/>
            <a:ext cx="35559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2000" b="1" dirty="0">
                <a:solidFill>
                  <a:srgbClr val="9FC5E8"/>
                </a:solidFill>
                <a:latin typeface="Deka"/>
              </a:rPr>
              <a:t>MODERATOR</a:t>
            </a:r>
            <a:endParaRPr sz="1000" b="1" dirty="0">
              <a:solidFill>
                <a:schemeClr val="lt1"/>
              </a:solidFill>
              <a:latin typeface="Deka"/>
            </a:endParaRPr>
          </a:p>
        </p:txBody>
      </p:sp>
      <p:sp>
        <p:nvSpPr>
          <p:cNvPr id="4" name="Google Shape;120;g25289593544_0_98">
            <a:extLst>
              <a:ext uri="{FF2B5EF4-FFF2-40B4-BE49-F238E27FC236}">
                <a16:creationId xmlns:a16="http://schemas.microsoft.com/office/drawing/2014/main" id="{32CBCB7D-A7CC-57F4-184D-F187F4C9699D}"/>
              </a:ext>
            </a:extLst>
          </p:cNvPr>
          <p:cNvSpPr txBox="1"/>
          <p:nvPr/>
        </p:nvSpPr>
        <p:spPr>
          <a:xfrm>
            <a:off x="7938381" y="3614061"/>
            <a:ext cx="3596760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lt1"/>
                </a:solidFill>
              </a:rPr>
              <a:t>Geoff </a:t>
            </a:r>
            <a:r>
              <a:rPr lang="en-US" sz="1400" b="1" dirty="0" err="1">
                <a:solidFill>
                  <a:schemeClr val="lt1"/>
                </a:solidFill>
              </a:rPr>
              <a:t>Brumfiel</a:t>
            </a:r>
            <a:endParaRPr sz="14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9FC5E8"/>
                </a:solidFill>
              </a:rPr>
              <a:t>National Public Radio</a:t>
            </a:r>
            <a:endParaRPr sz="1100" dirty="0">
              <a:solidFill>
                <a:srgbClr val="9FC5E8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91353-DF05-F0DB-067F-D9A6857C9C76}"/>
              </a:ext>
            </a:extLst>
          </p:cNvPr>
          <p:cNvSpPr/>
          <p:nvPr/>
        </p:nvSpPr>
        <p:spPr>
          <a:xfrm rot="5400000">
            <a:off x="626612" y="4965746"/>
            <a:ext cx="137345" cy="998659"/>
          </a:xfrm>
          <a:prstGeom prst="rect">
            <a:avLst/>
          </a:prstGeom>
          <a:solidFill>
            <a:srgbClr val="16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135A9D-3245-6036-DBCA-F84E6A72D2B1}"/>
              </a:ext>
            </a:extLst>
          </p:cNvPr>
          <p:cNvSpPr/>
          <p:nvPr/>
        </p:nvSpPr>
        <p:spPr>
          <a:xfrm>
            <a:off x="1145630" y="3960297"/>
            <a:ext cx="94371" cy="2242406"/>
          </a:xfrm>
          <a:prstGeom prst="rect">
            <a:avLst/>
          </a:prstGeom>
          <a:solidFill>
            <a:srgbClr val="16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8B389C-7093-C353-B342-F2CD8E6268D8}"/>
              </a:ext>
            </a:extLst>
          </p:cNvPr>
          <p:cNvSpPr/>
          <p:nvPr/>
        </p:nvSpPr>
        <p:spPr>
          <a:xfrm rot="5400000">
            <a:off x="7479413" y="3076321"/>
            <a:ext cx="137345" cy="998659"/>
          </a:xfrm>
          <a:prstGeom prst="rect">
            <a:avLst/>
          </a:prstGeom>
          <a:solidFill>
            <a:srgbClr val="162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Google Shape;125;g25289593544_0_98">
            <a:extLst>
              <a:ext uri="{FF2B5EF4-FFF2-40B4-BE49-F238E27FC236}">
                <a16:creationId xmlns:a16="http://schemas.microsoft.com/office/drawing/2014/main" id="{0B1F6975-AB4F-F782-2B84-4D68679562CE}"/>
              </a:ext>
            </a:extLst>
          </p:cNvPr>
          <p:cNvSpPr txBox="1"/>
          <p:nvPr/>
        </p:nvSpPr>
        <p:spPr>
          <a:xfrm>
            <a:off x="1154488" y="2885559"/>
            <a:ext cx="31635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400" b="1" dirty="0">
                <a:solidFill>
                  <a:schemeClr val="lt1"/>
                </a:solidFill>
              </a:rPr>
              <a:t>Peggy Hellweg</a:t>
            </a:r>
            <a:endParaRPr sz="14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T" sz="1000" dirty="0">
                <a:solidFill>
                  <a:srgbClr val="9FC5E8"/>
                </a:solidFill>
              </a:rPr>
              <a:t>Seismological Society of America (SSA)</a:t>
            </a:r>
            <a:endParaRPr sz="1000" b="1" dirty="0">
              <a:solidFill>
                <a:schemeClr val="lt1"/>
              </a:solidFill>
            </a:endParaRPr>
          </a:p>
        </p:txBody>
      </p:sp>
      <p:pic>
        <p:nvPicPr>
          <p:cNvPr id="3" name="Google Shape;133;g25289593544_0_98">
            <a:extLst>
              <a:ext uri="{FF2B5EF4-FFF2-40B4-BE49-F238E27FC236}">
                <a16:creationId xmlns:a16="http://schemas.microsoft.com/office/drawing/2014/main" id="{0AEC9785-B833-51C0-9AC3-9538C7AD0CB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556886" y="2794378"/>
            <a:ext cx="578358" cy="73380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15" descr="A person in a blue shirt&#10;&#10;Description automatically generated with medium confidence">
            <a:extLst>
              <a:ext uri="{FF2B5EF4-FFF2-40B4-BE49-F238E27FC236}">
                <a16:creationId xmlns:a16="http://schemas.microsoft.com/office/drawing/2014/main" id="{79E1E79F-C391-3344-D2B0-CDF5A841431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272" y="5882476"/>
            <a:ext cx="720000" cy="72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" name="Picture 17" descr="A person wearing glasses and a red shirt&#10;&#10;Description automatically generated with low confidence">
            <a:extLst>
              <a:ext uri="{FF2B5EF4-FFF2-40B4-BE49-F238E27FC236}">
                <a16:creationId xmlns:a16="http://schemas.microsoft.com/office/drawing/2014/main" id="{898E5C47-B5C5-3BAC-98F3-DBAC5BD9413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802" y="3587147"/>
            <a:ext cx="720000" cy="72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" name="Picture 19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F3C52716-C457-5A8C-7252-273F47D43B6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201" y="5116634"/>
            <a:ext cx="720000" cy="72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" name="Picture 21" descr="A person with long hair smiling&#10;&#10;Description automatically generated with low confidence">
            <a:extLst>
              <a:ext uri="{FF2B5EF4-FFF2-40B4-BE49-F238E27FC236}">
                <a16:creationId xmlns:a16="http://schemas.microsoft.com/office/drawing/2014/main" id="{2DD4E313-11A3-D01B-0C9A-87F343389AB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7095" y="4350568"/>
            <a:ext cx="720000" cy="72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" name="Picture 24" descr="A person with glasses and a beard&#10;&#10;Description automatically generated with low confidence">
            <a:extLst>
              <a:ext uri="{FF2B5EF4-FFF2-40B4-BE49-F238E27FC236}">
                <a16:creationId xmlns:a16="http://schemas.microsoft.com/office/drawing/2014/main" id="{BC06B20E-49F1-7129-5557-2CE02C5624A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98591" y="3404037"/>
            <a:ext cx="675423" cy="900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36F7D6B-3DCB-5A53-2FC3-10F5D6BDD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7" y="0"/>
            <a:ext cx="89376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62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2B67D005-3EA6-5D96-6FD4-CFBE4136E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2" y="0"/>
            <a:ext cx="89590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65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00BC7E-69C7-42BC-CFA7-2696B49E79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11729" r="10312" b="9719"/>
          <a:stretch/>
        </p:blipFill>
        <p:spPr>
          <a:xfrm>
            <a:off x="0" y="6197"/>
            <a:ext cx="12192000" cy="681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8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980BAC-42CB-5976-4481-F44AF75AA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00"/>
          <a:stretch/>
        </p:blipFill>
        <p:spPr>
          <a:xfrm>
            <a:off x="-1" y="38100"/>
            <a:ext cx="12208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8385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4642</TotalTime>
  <Words>63</Words>
  <Application>Microsoft Office PowerPoint</Application>
  <PresentationFormat>Widescreen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Deka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MIALLE Pierrick</cp:lastModifiedBy>
  <cp:revision>33</cp:revision>
  <dcterms:created xsi:type="dcterms:W3CDTF">2023-04-18T13:25:54Z</dcterms:created>
  <dcterms:modified xsi:type="dcterms:W3CDTF">2023-06-21T13:52:33Z</dcterms:modified>
</cp:coreProperties>
</file>