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Hk1cdI5OalztOwdkQEikKOPJd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44200" y="234950"/>
            <a:ext cx="1229360" cy="572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10818813" y="803275"/>
            <a:ext cx="1084262" cy="258763"/>
            <a:chOff x="6815" y="506"/>
            <a:chExt cx="683" cy="163"/>
          </a:xfrm>
        </p:grpSpPr>
        <p:sp>
          <p:nvSpPr>
            <p:cNvPr id="8" name="Google Shape;8;p2"/>
            <p:cNvSpPr/>
            <p:nvPr/>
          </p:nvSpPr>
          <p:spPr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2"/>
            <p:cNvSpPr/>
            <p:nvPr/>
          </p:nvSpPr>
          <p:spPr>
            <a:xfrm>
              <a:off x="6822" y="513"/>
              <a:ext cx="669" cy="149"/>
            </a:xfrm>
            <a:custGeom>
              <a:rect b="b" l="l" r="r" t="t"/>
              <a:pathLst>
                <a:path extrusionOk="0" h="397" w="1849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>
              <a:off x="6815" y="506"/>
              <a:ext cx="683" cy="163"/>
            </a:xfrm>
            <a:custGeom>
              <a:rect b="b" l="l" r="r" t="t"/>
              <a:pathLst>
                <a:path extrusionOk="0" h="435" w="1889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10841064" y="825623"/>
            <a:ext cx="1069383" cy="2443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-A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AT" sz="1100">
                <a:solidFill>
                  <a:schemeClr val="lt1"/>
                </a:solidFill>
              </a:rPr>
              <a:t>1</a:t>
            </a:r>
            <a:r>
              <a:rPr b="1" lang="en-A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AT" sz="1100">
                <a:solidFill>
                  <a:schemeClr val="lt1"/>
                </a:solidFill>
              </a:rPr>
              <a:t>1</a:t>
            </a:r>
            <a:r>
              <a:rPr b="1" lang="en-A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AT" sz="1100">
                <a:solidFill>
                  <a:schemeClr val="lt1"/>
                </a:solidFill>
              </a:rPr>
              <a:t>158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2061274" y="54804"/>
            <a:ext cx="8547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 sz="1700">
                <a:solidFill>
                  <a:schemeClr val="lt1"/>
                </a:solidFill>
              </a:rPr>
              <a:t>Simulation of the Atmospheric Transport of Beryllium-7 with an </a:t>
            </a:r>
            <a:r>
              <a:rPr b="1" lang="en-AT" sz="1700">
                <a:solidFill>
                  <a:schemeClr val="lt1"/>
                </a:solidFill>
              </a:rPr>
              <a:t>Earth</a:t>
            </a:r>
            <a:r>
              <a:rPr b="1" lang="en-AT" sz="1700">
                <a:solidFill>
                  <a:schemeClr val="lt1"/>
                </a:solidFill>
              </a:rPr>
              <a:t> </a:t>
            </a:r>
            <a:r>
              <a:rPr b="1" lang="en-AT" sz="1700">
                <a:solidFill>
                  <a:schemeClr val="lt1"/>
                </a:solidFill>
              </a:rPr>
              <a:t>System</a:t>
            </a:r>
            <a:r>
              <a:rPr b="1" lang="en-AT" sz="1700">
                <a:solidFill>
                  <a:schemeClr val="lt1"/>
                </a:solidFill>
              </a:rPr>
              <a:t> Model and Comparison to CTBTO Radionuclide Monitoring Network Data</a:t>
            </a:r>
            <a:endParaRPr b="1" sz="17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>
                <a:solidFill>
                  <a:schemeClr val="lt1"/>
                </a:solidFill>
              </a:rPr>
              <a:t>KONSTANTIN SCHAAR, TOBIAS SPIEGL, ULRIKE LANGEMATZ</a:t>
            </a:r>
            <a:endParaRPr sz="1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200" u="sng">
                <a:solidFill>
                  <a:schemeClr val="lt1"/>
                </a:solidFill>
              </a:rPr>
              <a:t>Freie Universität Berlin // Institut für Meteorologie</a:t>
            </a:r>
            <a:endParaRPr u="sng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1411" l="3456" r="0" t="8107"/>
          <a:stretch/>
        </p:blipFill>
        <p:spPr>
          <a:xfrm>
            <a:off x="8085508" y="1188344"/>
            <a:ext cx="3988851" cy="373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7615" l="8563" r="6482" t="9699"/>
          <a:stretch/>
        </p:blipFill>
        <p:spPr>
          <a:xfrm>
            <a:off x="130098" y="1392987"/>
            <a:ext cx="5158574" cy="3329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"/>
          <p:cNvCxnSpPr/>
          <p:nvPr/>
        </p:nvCxnSpPr>
        <p:spPr>
          <a:xfrm>
            <a:off x="5244836" y="2528788"/>
            <a:ext cx="27429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"/>
          <p:cNvSpPr txBox="1"/>
          <p:nvPr/>
        </p:nvSpPr>
        <p:spPr>
          <a:xfrm>
            <a:off x="5168647" y="1865738"/>
            <a:ext cx="30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 sz="1500" u="sng"/>
              <a:t>ECHAM5/MESSy SIMULATION</a:t>
            </a:r>
            <a:endParaRPr b="1" sz="1500" u="sng"/>
          </a:p>
        </p:txBody>
      </p:sp>
      <p:sp>
        <p:nvSpPr>
          <p:cNvPr id="89" name="Google Shape;89;p1"/>
          <p:cNvSpPr txBox="1"/>
          <p:nvPr/>
        </p:nvSpPr>
        <p:spPr>
          <a:xfrm>
            <a:off x="5168648" y="2776338"/>
            <a:ext cx="3331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/>
              <a:t>TRANSIENT</a:t>
            </a:r>
            <a:r>
              <a:rPr lang="en-AT"/>
              <a:t> SIMULATIONS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T"/>
              <a:t>1850-2100 (SSP3.7) WITH Be-7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T"/>
              <a:t>FROM GALACTIC COSMIC RAY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T"/>
              <a:t>COMPARED TO RADIONUCLIDE MONITORING DATA OF NEAR-GROUND Be-7 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345050" y="4926750"/>
            <a:ext cx="11325300" cy="1824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94450" y="5007757"/>
            <a:ext cx="110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 sz="1200"/>
              <a:t>CTBTO DATA </a:t>
            </a:r>
            <a:r>
              <a:rPr lang="en-AT" sz="1200"/>
              <a:t>OF NEAR GROUND Be-7</a:t>
            </a:r>
            <a:r>
              <a:rPr b="1" lang="en-AT" sz="1200"/>
              <a:t> </a:t>
            </a:r>
            <a:r>
              <a:rPr lang="en-AT" sz="1200"/>
              <a:t>HAS BEEN INVESTIGATED E.G. BY TERZI ET AL. 2017 SHOWING Be-7 CAN BE A PROXY FOR LARGE-SCALE ATMOSPHERIC CIRCULATION DYNAMICS → </a:t>
            </a:r>
            <a:r>
              <a:rPr b="1" lang="en-AT" sz="1200"/>
              <a:t>MODELING</a:t>
            </a:r>
            <a:r>
              <a:rPr lang="en-AT" sz="1200"/>
              <a:t> TRANSPORT AND DEPOSITION OF Be-7 FROM GALACTIC COSMIC RAYS (GCR)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 sz="1200"/>
              <a:t>FIRST STEP</a:t>
            </a:r>
            <a:r>
              <a:rPr lang="en-AT" sz="1200"/>
              <a:t>: COMPARE SIMULATIONS TO CTBTO RADIONUCLIDE MONITORING NETWORK DATA TO EVALUATE MODELING APPROACH → </a:t>
            </a:r>
            <a:r>
              <a:rPr b="1" lang="en-AT" sz="1200"/>
              <a:t>LEARN</a:t>
            </a:r>
            <a:r>
              <a:rPr lang="en-AT" sz="1200"/>
              <a:t> ABOUT THE TRANSPORT AND DEPOSITION OF Be-7 AND BETTER UNDERSTAND THE DATA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 sz="1200"/>
              <a:t>RESULT</a:t>
            </a:r>
            <a:r>
              <a:rPr lang="en-AT" sz="1200"/>
              <a:t>: GOOD AGREEMENT BETWEEN SIMULATIONS AND THE CTBTO RADIONUCLIDE MONITORING NETWORK DATA DEMONSTRATES THAT MODELING APPROACH IS REASONABLE → </a:t>
            </a:r>
            <a:r>
              <a:rPr b="1" lang="en-AT" sz="1200"/>
              <a:t>CONTINUE</a:t>
            </a:r>
            <a:r>
              <a:rPr lang="en-AT" sz="1200"/>
              <a:t> SIMULATIONS AND ANALYSIS OF THE MODEL OUTPUT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2023-04-18T13:25:54Z</dcterms:created>
  <dc:creator>Moshir Kyrollos</dc:creator>
</cp:coreProperties>
</file>