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hOGFjq0qn6SjOo0OzEm15s1yev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 name="Shape 32"/>
        <p:cNvGrpSpPr/>
        <p:nvPr/>
      </p:nvGrpSpPr>
      <p:grpSpPr>
        <a:xfrm>
          <a:off x="0" y="0"/>
          <a:ext cx="0" cy="0"/>
          <a:chOff x="0" y="0"/>
          <a:chExt cx="0" cy="0"/>
        </a:xfrm>
      </p:grpSpPr>
      <p:grpSp>
        <p:nvGrpSpPr>
          <p:cNvPr id="33" name="Google Shape;33;p9"/>
          <p:cNvGrpSpPr/>
          <p:nvPr/>
        </p:nvGrpSpPr>
        <p:grpSpPr>
          <a:xfrm>
            <a:off x="11020425" y="5397498"/>
            <a:ext cx="1003300" cy="1219199"/>
            <a:chOff x="6942" y="3400"/>
            <a:chExt cx="632" cy="768"/>
          </a:xfrm>
        </p:grpSpPr>
        <p:sp>
          <p:nvSpPr>
            <p:cNvPr id="34" name="Google Shape;34;p9"/>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9"/>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 name="Google Shape;36;p9"/>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19"/>
          <p:cNvSpPr/>
          <p:nvPr>
            <p:ph idx="2" type="pic"/>
          </p:nvPr>
        </p:nvSpPr>
        <p:spPr>
          <a:xfrm>
            <a:off x="5183188" y="987425"/>
            <a:ext cx="6172200" cy="4873625"/>
          </a:xfrm>
          <a:prstGeom prst="rect">
            <a:avLst/>
          </a:prstGeom>
          <a:noFill/>
          <a:ln>
            <a:noFill/>
          </a:ln>
        </p:spPr>
      </p:sp>
      <p:sp>
        <p:nvSpPr>
          <p:cNvPr id="105" name="Google Shape;105;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6" name="Google Shape;106;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21"/>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5" name="Google Shape;55;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7" name="Google Shape;67;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9" name="Google Shape;99;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8.png"/><Relationship Id="rId13" Type="http://schemas.openxmlformats.org/officeDocument/2006/relationships/theme" Target="../theme/theme3.xml"/><Relationship Id="rId12" Type="http://schemas.openxmlformats.org/officeDocument/2006/relationships/slideLayout" Target="../slideLayouts/slideLayout1.xml"/><Relationship Id="rId1" Type="http://schemas.openxmlformats.org/officeDocument/2006/relationships/image" Target="../media/image7.jpg"/><Relationship Id="rId2" Type="http://schemas.openxmlformats.org/officeDocument/2006/relationships/image" Target="../media/image4.png"/><Relationship Id="rId3" Type="http://schemas.openxmlformats.org/officeDocument/2006/relationships/slide" Target="/ppt/slides/slide2.xml"/><Relationship Id="rId4" Type="http://schemas.openxmlformats.org/officeDocument/2006/relationships/image" Target="../media/image3.png"/><Relationship Id="rId9" Type="http://schemas.openxmlformats.org/officeDocument/2006/relationships/slide" Target="/ppt/slides/slide6.xml"/><Relationship Id="rId5" Type="http://schemas.openxmlformats.org/officeDocument/2006/relationships/slide" Target="/ppt/slides/slide4.xml"/><Relationship Id="rId6" Type="http://schemas.openxmlformats.org/officeDocument/2006/relationships/image" Target="../media/image2.png"/><Relationship Id="rId7" Type="http://schemas.openxmlformats.org/officeDocument/2006/relationships/slide" Target="/ppt/slides/slide5.xml"/><Relationship Id="rId8"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7.xml"/><Relationship Id="rId22" Type="http://schemas.openxmlformats.org/officeDocument/2006/relationships/slideLayout" Target="../slideLayouts/slideLayout9.xml"/><Relationship Id="rId21" Type="http://schemas.openxmlformats.org/officeDocument/2006/relationships/slideLayout" Target="../slideLayouts/slideLayout8.xml"/><Relationship Id="rId24" Type="http://schemas.openxmlformats.org/officeDocument/2006/relationships/slideLayout" Target="../slideLayouts/slideLayout11.xml"/><Relationship Id="rId23" Type="http://schemas.openxmlformats.org/officeDocument/2006/relationships/slideLayout" Target="../slideLayouts/slideLayout10.xml"/><Relationship Id="rId1" Type="http://schemas.openxmlformats.org/officeDocument/2006/relationships/image" Target="../media/image17.png"/><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slide" Target="/ppt/slides/slide4.xml"/><Relationship Id="rId26" Type="http://schemas.openxmlformats.org/officeDocument/2006/relationships/theme" Target="../theme/theme2.xml"/><Relationship Id="rId25" Type="http://schemas.openxmlformats.org/officeDocument/2006/relationships/slideLayout" Target="../slideLayouts/slideLayout12.xml"/><Relationship Id="rId5" Type="http://schemas.openxmlformats.org/officeDocument/2006/relationships/slide" Target="/ppt/slides/slide2.xml"/><Relationship Id="rId6" Type="http://schemas.openxmlformats.org/officeDocument/2006/relationships/image" Target="../media/image16.png"/><Relationship Id="rId7" Type="http://schemas.openxmlformats.org/officeDocument/2006/relationships/slide" Target="/ppt/slides/slide3.xml"/><Relationship Id="rId8" Type="http://schemas.openxmlformats.org/officeDocument/2006/relationships/image" Target="../media/image5.png"/><Relationship Id="rId11" Type="http://schemas.openxmlformats.org/officeDocument/2006/relationships/slide" Target="/ppt/slides/slide5.xml"/><Relationship Id="rId10" Type="http://schemas.openxmlformats.org/officeDocument/2006/relationships/image" Target="../media/image9.png"/><Relationship Id="rId13" Type="http://schemas.openxmlformats.org/officeDocument/2006/relationships/slide" Target="/ppt/slides/slide6.xml"/><Relationship Id="rId12" Type="http://schemas.openxmlformats.org/officeDocument/2006/relationships/image" Target="../media/image11.png"/><Relationship Id="rId15" Type="http://schemas.openxmlformats.org/officeDocument/2006/relationships/slideLayout" Target="../slideLayouts/slideLayout2.xml"/><Relationship Id="rId14" Type="http://schemas.openxmlformats.org/officeDocument/2006/relationships/image" Target="../media/image13.png"/><Relationship Id="rId17" Type="http://schemas.openxmlformats.org/officeDocument/2006/relationships/slideLayout" Target="../slideLayouts/slideLayout4.xml"/><Relationship Id="rId16" Type="http://schemas.openxmlformats.org/officeDocument/2006/relationships/slideLayout" Target="../slideLayouts/slideLayout3.xml"/><Relationship Id="rId19" Type="http://schemas.openxmlformats.org/officeDocument/2006/relationships/slideLayout" Target="../slideLayouts/slideLayout6.xml"/><Relationship Id="rId1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8"/>
          <p:cNvPicPr preferRelativeResize="0"/>
          <p:nvPr/>
        </p:nvPicPr>
        <p:blipFill rotWithShape="1">
          <a:blip r:embed="rId2">
            <a:alphaModFix/>
          </a:blip>
          <a:srcRect b="0" l="0" r="0" t="0"/>
          <a:stretch/>
        </p:blipFill>
        <p:spPr>
          <a:xfrm>
            <a:off x="197124" y="400850"/>
            <a:ext cx="2039389" cy="1019695"/>
          </a:xfrm>
          <a:prstGeom prst="rect">
            <a:avLst/>
          </a:prstGeom>
          <a:noFill/>
          <a:ln>
            <a:noFill/>
          </a:ln>
        </p:spPr>
      </p:pic>
      <p:pic>
        <p:nvPicPr>
          <p:cNvPr id="7" name="Google Shape;7;p8">
            <a:hlinkClick action="ppaction://hlinksldjump" r:id="rId3"/>
          </p:cNvPr>
          <p:cNvPicPr preferRelativeResize="0"/>
          <p:nvPr/>
        </p:nvPicPr>
        <p:blipFill rotWithShape="1">
          <a:blip r:embed="rId4">
            <a:alphaModFix/>
          </a:blip>
          <a:srcRect b="0" l="0" r="0" t="0"/>
          <a:stretch/>
        </p:blipFill>
        <p:spPr>
          <a:xfrm>
            <a:off x="315118" y="1927567"/>
            <a:ext cx="1803400" cy="723900"/>
          </a:xfrm>
          <a:prstGeom prst="rect">
            <a:avLst/>
          </a:prstGeom>
          <a:noFill/>
          <a:ln>
            <a:noFill/>
          </a:ln>
        </p:spPr>
      </p:pic>
      <p:pic>
        <p:nvPicPr>
          <p:cNvPr id="8" name="Google Shape;8;p8">
            <a:hlinkClick action="ppaction://hlinksldjump" r:id="rId5"/>
          </p:cNvPr>
          <p:cNvPicPr preferRelativeResize="0"/>
          <p:nvPr/>
        </p:nvPicPr>
        <p:blipFill rotWithShape="1">
          <a:blip r:embed="rId6">
            <a:alphaModFix/>
          </a:blip>
          <a:srcRect b="0" l="0" r="0" t="0"/>
          <a:stretch/>
        </p:blipFill>
        <p:spPr>
          <a:xfrm>
            <a:off x="2819167" y="1927567"/>
            <a:ext cx="1803400" cy="723900"/>
          </a:xfrm>
          <a:prstGeom prst="rect">
            <a:avLst/>
          </a:prstGeom>
          <a:noFill/>
          <a:ln>
            <a:noFill/>
          </a:ln>
        </p:spPr>
      </p:pic>
      <p:pic>
        <p:nvPicPr>
          <p:cNvPr id="9" name="Google Shape;9;p8">
            <a:hlinkClick action="ppaction://hlinksldjump" r:id="rId7"/>
          </p:cNvPr>
          <p:cNvPicPr preferRelativeResize="0"/>
          <p:nvPr/>
        </p:nvPicPr>
        <p:blipFill rotWithShape="1">
          <a:blip r:embed="rId8">
            <a:alphaModFix/>
          </a:blip>
          <a:srcRect b="0" l="0" r="0" t="0"/>
          <a:stretch/>
        </p:blipFill>
        <p:spPr>
          <a:xfrm>
            <a:off x="7569433" y="1927567"/>
            <a:ext cx="1803400" cy="723900"/>
          </a:xfrm>
          <a:prstGeom prst="rect">
            <a:avLst/>
          </a:prstGeom>
          <a:noFill/>
          <a:ln>
            <a:noFill/>
          </a:ln>
        </p:spPr>
      </p:pic>
      <p:pic>
        <p:nvPicPr>
          <p:cNvPr id="10" name="Google Shape;10;p8">
            <a:hlinkClick action="ppaction://hlinksldjump" r:id="rId9"/>
          </p:cNvPr>
          <p:cNvPicPr preferRelativeResize="0"/>
          <p:nvPr/>
        </p:nvPicPr>
        <p:blipFill rotWithShape="1">
          <a:blip r:embed="rId10">
            <a:alphaModFix/>
          </a:blip>
          <a:srcRect b="0" l="0" r="0" t="0"/>
          <a:stretch/>
        </p:blipFill>
        <p:spPr>
          <a:xfrm>
            <a:off x="10073482" y="1927567"/>
            <a:ext cx="1803400" cy="723900"/>
          </a:xfrm>
          <a:prstGeom prst="rect">
            <a:avLst/>
          </a:prstGeom>
          <a:noFill/>
          <a:ln>
            <a:noFill/>
          </a:ln>
        </p:spPr>
      </p:pic>
      <p:pic>
        <p:nvPicPr>
          <p:cNvPr id="11" name="Google Shape;11;p8">
            <a:hlinkClick action="ppaction://hlinkshowjump?jump=nextslide"/>
          </p:cNvPr>
          <p:cNvPicPr preferRelativeResize="0"/>
          <p:nvPr/>
        </p:nvPicPr>
        <p:blipFill rotWithShape="1">
          <a:blip r:embed="rId11">
            <a:alphaModFix/>
          </a:blip>
          <a:srcRect b="0" l="0" r="0" t="0"/>
          <a:stretch/>
        </p:blipFill>
        <p:spPr>
          <a:xfrm>
            <a:off x="5379720" y="3624775"/>
            <a:ext cx="1432560" cy="396240"/>
          </a:xfrm>
          <a:prstGeom prst="rect">
            <a:avLst/>
          </a:prstGeom>
          <a:noFill/>
          <a:ln>
            <a:noFill/>
          </a:ln>
          <a:effectLst>
            <a:outerShdw blurRad="50800" rotWithShape="0" algn="tl" dir="2700000" dist="38100">
              <a:srgbClr val="000000">
                <a:alpha val="40000"/>
              </a:srgbClr>
            </a:outerShdw>
          </a:effectLst>
        </p:spPr>
      </p:pic>
      <p:grpSp>
        <p:nvGrpSpPr>
          <p:cNvPr id="12" name="Google Shape;12;p8"/>
          <p:cNvGrpSpPr/>
          <p:nvPr/>
        </p:nvGrpSpPr>
        <p:grpSpPr>
          <a:xfrm>
            <a:off x="2640003" y="2912198"/>
            <a:ext cx="2161727" cy="2160000"/>
            <a:chOff x="1720" y="1835"/>
            <a:chExt cx="1253" cy="1252"/>
          </a:xfrm>
        </p:grpSpPr>
        <p:sp>
          <p:nvSpPr>
            <p:cNvPr id="13" name="Google Shape;13;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 name="Google Shape;16;p8"/>
          <p:cNvGrpSpPr/>
          <p:nvPr/>
        </p:nvGrpSpPr>
        <p:grpSpPr>
          <a:xfrm>
            <a:off x="7390269" y="2932111"/>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 name="Google Shape;18;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 name="Google Shape;20;p8"/>
          <p:cNvGrpSpPr/>
          <p:nvPr/>
        </p:nvGrpSpPr>
        <p:grpSpPr>
          <a:xfrm>
            <a:off x="9894318" y="2912198"/>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 name="Google Shape;24;p8"/>
          <p:cNvGrpSpPr/>
          <p:nvPr/>
        </p:nvGrpSpPr>
        <p:grpSpPr>
          <a:xfrm>
            <a:off x="135955" y="2932111"/>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 name="Google Shape;27;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 name="Google Shape;28;p8"/>
          <p:cNvGrpSpPr/>
          <p:nvPr/>
        </p:nvGrpSpPr>
        <p:grpSpPr>
          <a:xfrm>
            <a:off x="5162550" y="4986338"/>
            <a:ext cx="1866900" cy="1625600"/>
            <a:chOff x="3252" y="3141"/>
            <a:chExt cx="1176" cy="1024"/>
          </a:xfrm>
        </p:grpSpPr>
        <p:sp>
          <p:nvSpPr>
            <p:cNvPr id="29" name="Google Shape;29;p8"/>
            <p:cNvSpPr/>
            <p:nvPr/>
          </p:nvSpPr>
          <p:spPr>
            <a:xfrm>
              <a:off x="3252" y="3141"/>
              <a:ext cx="1176" cy="10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8"/>
            <p:cNvSpPr/>
            <p:nvPr/>
          </p:nvSpPr>
          <p:spPr>
            <a:xfrm>
              <a:off x="3389" y="4004"/>
              <a:ext cx="902" cy="149"/>
            </a:xfrm>
            <a:custGeom>
              <a:rect b="b" l="l" r="r" t="t"/>
              <a:pathLst>
                <a:path extrusionOk="0" h="349" w="1913">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8"/>
            <p:cNvSpPr/>
            <p:nvPr/>
          </p:nvSpPr>
          <p:spPr>
            <a:xfrm>
              <a:off x="3365" y="3987"/>
              <a:ext cx="959" cy="159"/>
            </a:xfrm>
            <a:custGeom>
              <a:rect b="b" l="l" r="r" t="t"/>
              <a:pathLst>
                <a:path extrusionOk="0" h="388" w="1953">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7" name="Shape 37"/>
        <p:cNvGrpSpPr/>
        <p:nvPr/>
      </p:nvGrpSpPr>
      <p:grpSpPr>
        <a:xfrm>
          <a:off x="0" y="0"/>
          <a:ext cx="0" cy="0"/>
          <a:chOff x="0" y="0"/>
          <a:chExt cx="0" cy="0"/>
        </a:xfrm>
      </p:grpSpPr>
      <p:pic>
        <p:nvPicPr>
          <p:cNvPr id="38" name="Google Shape;38;p10">
            <a:hlinkClick action="ppaction://hlinkshowjump?jump=firstslide"/>
          </p:cNvPr>
          <p:cNvPicPr preferRelativeResize="0"/>
          <p:nvPr/>
        </p:nvPicPr>
        <p:blipFill rotWithShape="1">
          <a:blip r:embed="rId2">
            <a:alphaModFix/>
          </a:blip>
          <a:srcRect b="0" l="0" r="0" t="0"/>
          <a:stretch/>
        </p:blipFill>
        <p:spPr>
          <a:xfrm>
            <a:off x="11416375" y="2263000"/>
            <a:ext cx="213360" cy="213360"/>
          </a:xfrm>
          <a:prstGeom prst="rect">
            <a:avLst/>
          </a:prstGeom>
          <a:noFill/>
          <a:ln>
            <a:noFill/>
          </a:ln>
        </p:spPr>
      </p:pic>
      <p:pic>
        <p:nvPicPr>
          <p:cNvPr id="39" name="Google Shape;39;p10">
            <a:hlinkClick action="ppaction://hlinkshowjump?jump=nextslide"/>
          </p:cNvPr>
          <p:cNvPicPr preferRelativeResize="0"/>
          <p:nvPr/>
        </p:nvPicPr>
        <p:blipFill rotWithShape="1">
          <a:blip r:embed="rId3">
            <a:alphaModFix/>
          </a:blip>
          <a:srcRect b="0" l="0" r="0" t="0"/>
          <a:stretch/>
        </p:blipFill>
        <p:spPr>
          <a:xfrm>
            <a:off x="11629735" y="4211192"/>
            <a:ext cx="209550" cy="209550"/>
          </a:xfrm>
          <a:prstGeom prst="rect">
            <a:avLst/>
          </a:prstGeom>
          <a:noFill/>
          <a:ln>
            <a:noFill/>
          </a:ln>
        </p:spPr>
      </p:pic>
      <p:pic>
        <p:nvPicPr>
          <p:cNvPr id="40" name="Google Shape;40;p10">
            <a:hlinkClick action="ppaction://hlinkshowjump?jump=previousslide"/>
          </p:cNvPr>
          <p:cNvPicPr preferRelativeResize="0"/>
          <p:nvPr/>
        </p:nvPicPr>
        <p:blipFill rotWithShape="1">
          <a:blip r:embed="rId4">
            <a:alphaModFix/>
          </a:blip>
          <a:srcRect b="0" l="0" r="0" t="0"/>
          <a:stretch/>
        </p:blipFill>
        <p:spPr>
          <a:xfrm>
            <a:off x="11206825" y="4216497"/>
            <a:ext cx="209550" cy="209550"/>
          </a:xfrm>
          <a:prstGeom prst="rect">
            <a:avLst/>
          </a:prstGeom>
          <a:noFill/>
          <a:ln>
            <a:noFill/>
          </a:ln>
        </p:spPr>
      </p:pic>
      <p:grpSp>
        <p:nvGrpSpPr>
          <p:cNvPr id="41" name="Google Shape;41;p10"/>
          <p:cNvGrpSpPr/>
          <p:nvPr/>
        </p:nvGrpSpPr>
        <p:grpSpPr>
          <a:xfrm>
            <a:off x="11020425" y="5397501"/>
            <a:ext cx="1008063" cy="1219199"/>
            <a:chOff x="6942" y="3400"/>
            <a:chExt cx="635" cy="768"/>
          </a:xfrm>
        </p:grpSpPr>
        <p:sp>
          <p:nvSpPr>
            <p:cNvPr id="42" name="Google Shape;42;p10"/>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10"/>
            <p:cNvSpPr/>
            <p:nvPr/>
          </p:nvSpPr>
          <p:spPr>
            <a:xfrm>
              <a:off x="6949" y="4028"/>
              <a:ext cx="621" cy="133"/>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10"/>
            <p:cNvSpPr/>
            <p:nvPr/>
          </p:nvSpPr>
          <p:spPr>
            <a:xfrm>
              <a:off x="6942" y="4022"/>
              <a:ext cx="635" cy="146"/>
            </a:xfrm>
            <a:custGeom>
              <a:rect b="b" l="l" r="r" t="t"/>
              <a:pathLst>
                <a:path extrusionOk="0" h="436" w="1889">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10"/>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10"/>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7" name="Google Shape;47;p10">
            <a:hlinkClick action="ppaction://hlinksldjump" r:id="rId5"/>
          </p:cNvPr>
          <p:cNvPicPr preferRelativeResize="0"/>
          <p:nvPr/>
        </p:nvPicPr>
        <p:blipFill rotWithShape="1">
          <a:blip r:embed="rId6">
            <a:alphaModFix/>
          </a:blip>
          <a:srcRect b="0" l="0" r="0" t="0"/>
          <a:stretch/>
        </p:blipFill>
        <p:spPr>
          <a:xfrm>
            <a:off x="11060217" y="2647996"/>
            <a:ext cx="933450" cy="184150"/>
          </a:xfrm>
          <a:prstGeom prst="rect">
            <a:avLst/>
          </a:prstGeom>
          <a:noFill/>
          <a:ln>
            <a:noFill/>
          </a:ln>
        </p:spPr>
      </p:pic>
      <p:pic>
        <p:nvPicPr>
          <p:cNvPr id="48" name="Google Shape;48;p10">
            <a:hlinkClick action="ppaction://hlinksldjump" r:id="rId7"/>
          </p:cNvPr>
          <p:cNvPicPr preferRelativeResize="0"/>
          <p:nvPr/>
        </p:nvPicPr>
        <p:blipFill rotWithShape="1">
          <a:blip r:embed="rId8">
            <a:alphaModFix/>
          </a:blip>
          <a:srcRect b="0" l="0" r="0" t="0"/>
          <a:stretch/>
        </p:blipFill>
        <p:spPr>
          <a:xfrm>
            <a:off x="11060217" y="2954826"/>
            <a:ext cx="933450" cy="184150"/>
          </a:xfrm>
          <a:prstGeom prst="rect">
            <a:avLst/>
          </a:prstGeom>
          <a:noFill/>
          <a:ln>
            <a:noFill/>
          </a:ln>
        </p:spPr>
      </p:pic>
      <p:pic>
        <p:nvPicPr>
          <p:cNvPr id="49" name="Google Shape;49;p10">
            <a:hlinkClick action="ppaction://hlinksldjump" r:id="rId9"/>
          </p:cNvPr>
          <p:cNvPicPr preferRelativeResize="0"/>
          <p:nvPr/>
        </p:nvPicPr>
        <p:blipFill rotWithShape="1">
          <a:blip r:embed="rId10">
            <a:alphaModFix/>
          </a:blip>
          <a:srcRect b="0" l="0" r="0" t="0"/>
          <a:stretch/>
        </p:blipFill>
        <p:spPr>
          <a:xfrm>
            <a:off x="11060217" y="3261656"/>
            <a:ext cx="933450" cy="184150"/>
          </a:xfrm>
          <a:prstGeom prst="rect">
            <a:avLst/>
          </a:prstGeom>
          <a:noFill/>
          <a:ln>
            <a:noFill/>
          </a:ln>
        </p:spPr>
      </p:pic>
      <p:pic>
        <p:nvPicPr>
          <p:cNvPr id="50" name="Google Shape;50;p10">
            <a:hlinkClick action="ppaction://hlinksldjump" r:id="rId11"/>
          </p:cNvPr>
          <p:cNvPicPr preferRelativeResize="0"/>
          <p:nvPr/>
        </p:nvPicPr>
        <p:blipFill rotWithShape="1">
          <a:blip r:embed="rId12">
            <a:alphaModFix/>
          </a:blip>
          <a:srcRect b="0" l="0" r="0" t="0"/>
          <a:stretch/>
        </p:blipFill>
        <p:spPr>
          <a:xfrm>
            <a:off x="11060217" y="3568486"/>
            <a:ext cx="933450" cy="184150"/>
          </a:xfrm>
          <a:prstGeom prst="rect">
            <a:avLst/>
          </a:prstGeom>
          <a:noFill/>
          <a:ln>
            <a:noFill/>
          </a:ln>
        </p:spPr>
      </p:pic>
      <p:pic>
        <p:nvPicPr>
          <p:cNvPr id="51" name="Google Shape;51;p10">
            <a:hlinkClick action="ppaction://hlinksldjump" r:id="rId13"/>
          </p:cNvPr>
          <p:cNvPicPr preferRelativeResize="0"/>
          <p:nvPr/>
        </p:nvPicPr>
        <p:blipFill rotWithShape="1">
          <a:blip r:embed="rId14">
            <a:alphaModFix/>
          </a:blip>
          <a:srcRect b="0" l="0" r="0" t="0"/>
          <a:stretch/>
        </p:blipFill>
        <p:spPr>
          <a:xfrm>
            <a:off x="11060217" y="3872988"/>
            <a:ext cx="933450" cy="184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60" r:id="rId24"/>
    <p:sldLayoutId id="214748366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nvSpPr>
        <p:spPr>
          <a:xfrm>
            <a:off x="2682932" y="154506"/>
            <a:ext cx="6826200" cy="169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rPr>
              <a:t>Simulation of the Atmospheric Transport of Beryllium-7 with an Earth System Model and Comparison to CTBTO Radionuclide Monitoring Network Data</a:t>
            </a:r>
            <a:endParaRPr/>
          </a:p>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lang="en-US" sz="1800">
                <a:solidFill>
                  <a:schemeClr val="lt1"/>
                </a:solidFill>
              </a:rPr>
              <a:t>Konstantin Schaar, Tobias Spiegl, Ulrike Langematz</a:t>
            </a:r>
            <a:endParaRPr/>
          </a:p>
          <a:p>
            <a:pPr indent="0" lvl="0" marL="0" marR="0" rtl="0" algn="ctr">
              <a:spcBef>
                <a:spcPts val="0"/>
              </a:spcBef>
              <a:spcAft>
                <a:spcPts val="0"/>
              </a:spcAft>
              <a:buNone/>
            </a:pPr>
            <a:r>
              <a:rPr lang="en-US">
                <a:solidFill>
                  <a:schemeClr val="lt1"/>
                </a:solidFill>
              </a:rPr>
              <a:t>Freie Universität Berlin // Institut für Meteorologie</a:t>
            </a:r>
            <a:endParaRPr/>
          </a:p>
        </p:txBody>
      </p:sp>
      <p:sp>
        <p:nvSpPr>
          <p:cNvPr id="126" name="Google Shape;126;p1"/>
          <p:cNvSpPr txBox="1"/>
          <p:nvPr/>
        </p:nvSpPr>
        <p:spPr>
          <a:xfrm>
            <a:off x="178629" y="2958859"/>
            <a:ext cx="2086776" cy="2066221"/>
          </a:xfrm>
          <a:prstGeom prst="rect">
            <a:avLst/>
          </a:prstGeom>
          <a:noFill/>
          <a:ln>
            <a:noFill/>
          </a:ln>
        </p:spPr>
        <p:txBody>
          <a:bodyPr anchorCtr="1" anchor="ctr" bIns="108000" lIns="108000" spcFirstLastPara="1" rIns="108000" wrap="square" tIns="108000">
            <a:normAutofit/>
          </a:bodyPr>
          <a:lstStyle/>
          <a:p>
            <a:pPr indent="0" lvl="0" marL="0" marR="0" rtl="0" algn="ctr">
              <a:lnSpc>
                <a:spcPct val="90000"/>
              </a:lnSpc>
              <a:spcBef>
                <a:spcPts val="0"/>
              </a:spcBef>
              <a:spcAft>
                <a:spcPts val="0"/>
              </a:spcAft>
              <a:buClr>
                <a:schemeClr val="dk1"/>
              </a:buClr>
              <a:buSzPts val="1200"/>
              <a:buFont typeface="Arial"/>
              <a:buNone/>
            </a:pPr>
            <a:r>
              <a:rPr lang="en-US" sz="1200">
                <a:solidFill>
                  <a:schemeClr val="dk1"/>
                </a:solidFill>
              </a:rPr>
              <a:t>We model the atmospheric transport and deposition of Be-7 with EMAC and compare the results to CTBTO radionuclide monitoring network data for near ground Be-7 to validate our simulations and </a:t>
            </a:r>
            <a:r>
              <a:rPr lang="en-US" sz="1200">
                <a:solidFill>
                  <a:schemeClr val="dk1"/>
                </a:solidFill>
              </a:rPr>
              <a:t>extend</a:t>
            </a:r>
            <a:r>
              <a:rPr lang="en-US" sz="1200">
                <a:solidFill>
                  <a:schemeClr val="dk1"/>
                </a:solidFill>
              </a:rPr>
              <a:t> the understanding of the data.</a:t>
            </a:r>
            <a:endParaRPr/>
          </a:p>
        </p:txBody>
      </p:sp>
      <p:sp>
        <p:nvSpPr>
          <p:cNvPr id="127" name="Google Shape;127;p1"/>
          <p:cNvSpPr txBox="1"/>
          <p:nvPr/>
        </p:nvSpPr>
        <p:spPr>
          <a:xfrm>
            <a:off x="5338029" y="6313980"/>
            <a:ext cx="1531435" cy="28052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P</a:t>
            </a:r>
            <a:r>
              <a:rPr b="1" lang="en-US" sz="1200">
                <a:solidFill>
                  <a:schemeClr val="lt1"/>
                </a:solidFill>
              </a:rPr>
              <a:t>1</a:t>
            </a:r>
            <a:r>
              <a:rPr b="1" lang="en-US" sz="1200">
                <a:solidFill>
                  <a:schemeClr val="lt1"/>
                </a:solidFill>
                <a:latin typeface="Arial"/>
                <a:ea typeface="Arial"/>
                <a:cs typeface="Arial"/>
                <a:sym typeface="Arial"/>
              </a:rPr>
              <a:t>.</a:t>
            </a:r>
            <a:r>
              <a:rPr b="1" lang="en-US" sz="1200">
                <a:solidFill>
                  <a:schemeClr val="lt1"/>
                </a:solidFill>
              </a:rPr>
              <a:t>1</a:t>
            </a:r>
            <a:r>
              <a:rPr b="1" lang="en-US" sz="1200">
                <a:solidFill>
                  <a:schemeClr val="lt1"/>
                </a:solidFill>
                <a:latin typeface="Arial"/>
                <a:ea typeface="Arial"/>
                <a:cs typeface="Arial"/>
                <a:sym typeface="Arial"/>
              </a:rPr>
              <a:t>-</a:t>
            </a:r>
            <a:r>
              <a:rPr b="1" lang="en-US" sz="1200">
                <a:solidFill>
                  <a:schemeClr val="lt1"/>
                </a:solidFill>
              </a:rPr>
              <a:t>158</a:t>
            </a:r>
            <a:endParaRPr b="1" sz="1200">
              <a:solidFill>
                <a:schemeClr val="lt1"/>
              </a:solidFill>
              <a:latin typeface="Arial"/>
              <a:ea typeface="Arial"/>
              <a:cs typeface="Arial"/>
              <a:sym typeface="Arial"/>
            </a:endParaRPr>
          </a:p>
        </p:txBody>
      </p:sp>
      <p:sp>
        <p:nvSpPr>
          <p:cNvPr id="128" name="Google Shape;128;p1"/>
          <p:cNvSpPr txBox="1"/>
          <p:nvPr/>
        </p:nvSpPr>
        <p:spPr>
          <a:xfrm>
            <a:off x="2682932" y="2958859"/>
            <a:ext cx="2086776" cy="2066221"/>
          </a:xfrm>
          <a:prstGeom prst="rect">
            <a:avLst/>
          </a:prstGeom>
          <a:noFill/>
          <a:ln>
            <a:noFill/>
          </a:ln>
        </p:spPr>
        <p:txBody>
          <a:bodyPr anchorCtr="1" anchor="ctr" bIns="108000" lIns="108000" spcFirstLastPara="1" rIns="108000" wrap="square" tIns="108000">
            <a:normAutofit lnSpcReduction="20000"/>
          </a:bodyPr>
          <a:lstStyle/>
          <a:p>
            <a:pPr indent="0" lvl="0" marL="0" marR="0" rtl="0" algn="ctr">
              <a:lnSpc>
                <a:spcPct val="90000"/>
              </a:lnSpc>
              <a:spcBef>
                <a:spcPts val="0"/>
              </a:spcBef>
              <a:spcAft>
                <a:spcPts val="0"/>
              </a:spcAft>
              <a:buClr>
                <a:schemeClr val="dk1"/>
              </a:buClr>
              <a:buSzPts val="1200"/>
              <a:buFont typeface="Arial"/>
              <a:buNone/>
            </a:pPr>
            <a:r>
              <a:rPr lang="en-US" sz="1200">
                <a:solidFill>
                  <a:schemeClr val="dk1"/>
                </a:solidFill>
              </a:rPr>
              <a:t>Simulations were carried out with EMAC, a climate chemistry model (CCM) based on ECHAM5 with the “Modular Earth Submodel System” (MESSy) interface. Tracers are described as aerosols with different size distributions. GCR-production rates for Be-7 were provided by Dr. Tatsuhiko Sato.</a:t>
            </a:r>
            <a:endParaRPr/>
          </a:p>
        </p:txBody>
      </p:sp>
      <p:sp>
        <p:nvSpPr>
          <p:cNvPr id="129" name="Google Shape;129;p1"/>
          <p:cNvSpPr txBox="1"/>
          <p:nvPr/>
        </p:nvSpPr>
        <p:spPr>
          <a:xfrm>
            <a:off x="7422294" y="2958858"/>
            <a:ext cx="2086773" cy="2066221"/>
          </a:xfrm>
          <a:prstGeom prst="rect">
            <a:avLst/>
          </a:prstGeom>
          <a:noFill/>
          <a:ln>
            <a:noFill/>
          </a:ln>
        </p:spPr>
        <p:txBody>
          <a:bodyPr anchorCtr="1" anchor="ctr" bIns="108000" lIns="108000" spcFirstLastPara="1" rIns="108000" wrap="square" tIns="108000">
            <a:normAutofit lnSpcReduction="10000"/>
          </a:bodyPr>
          <a:lstStyle/>
          <a:p>
            <a:pPr indent="0" lvl="0" marL="0" marR="0" rtl="0" algn="ctr">
              <a:lnSpc>
                <a:spcPct val="90000"/>
              </a:lnSpc>
              <a:spcBef>
                <a:spcPts val="0"/>
              </a:spcBef>
              <a:spcAft>
                <a:spcPts val="0"/>
              </a:spcAft>
              <a:buClr>
                <a:schemeClr val="dk1"/>
              </a:buClr>
              <a:buSzPts val="1200"/>
              <a:buFont typeface="Arial"/>
              <a:buNone/>
            </a:pPr>
            <a:r>
              <a:rPr lang="en-US" sz="1200">
                <a:solidFill>
                  <a:schemeClr val="dk1"/>
                </a:solidFill>
              </a:rPr>
              <a:t>The comparison of our simulations with the </a:t>
            </a:r>
            <a:r>
              <a:rPr lang="en-US" sz="1200">
                <a:solidFill>
                  <a:schemeClr val="dk1"/>
                </a:solidFill>
              </a:rPr>
              <a:t>CTBTO radionuclide monitoring network data</a:t>
            </a:r>
            <a:r>
              <a:rPr lang="en-US" sz="1200">
                <a:solidFill>
                  <a:schemeClr val="dk1"/>
                </a:solidFill>
              </a:rPr>
              <a:t> shows a good qualitative agreement. Depending on the respective station of the network compared to our results, differences, especially due to the impact of wet deposition, can be found.</a:t>
            </a:r>
            <a:endParaRPr/>
          </a:p>
        </p:txBody>
      </p:sp>
      <p:sp>
        <p:nvSpPr>
          <p:cNvPr id="130" name="Google Shape;130;p1"/>
          <p:cNvSpPr txBox="1"/>
          <p:nvPr/>
        </p:nvSpPr>
        <p:spPr>
          <a:xfrm>
            <a:off x="9926597" y="2958859"/>
            <a:ext cx="2086773" cy="2066220"/>
          </a:xfrm>
          <a:prstGeom prst="rect">
            <a:avLst/>
          </a:prstGeom>
          <a:noFill/>
          <a:ln>
            <a:noFill/>
          </a:ln>
        </p:spPr>
        <p:txBody>
          <a:bodyPr anchorCtr="1" anchor="ctr" bIns="108000" lIns="108000" spcFirstLastPara="1" rIns="108000" wrap="square" tIns="108000">
            <a:normAutofit fontScale="85000" lnSpcReduction="10000"/>
          </a:bodyPr>
          <a:lstStyle/>
          <a:p>
            <a:pPr indent="0" lvl="0" marL="0" marR="0" rtl="0" algn="ctr">
              <a:lnSpc>
                <a:spcPct val="90000"/>
              </a:lnSpc>
              <a:spcBef>
                <a:spcPts val="0"/>
              </a:spcBef>
              <a:spcAft>
                <a:spcPts val="0"/>
              </a:spcAft>
              <a:buClr>
                <a:schemeClr val="dk1"/>
              </a:buClr>
              <a:buSzPct val="100000"/>
              <a:buFont typeface="Arial"/>
              <a:buNone/>
            </a:pPr>
            <a:r>
              <a:rPr lang="en-US" sz="1200">
                <a:solidFill>
                  <a:schemeClr val="dk1"/>
                </a:solidFill>
              </a:rPr>
              <a:t>The good agreement between the data and the results of our simulations shows that our modeling approach </a:t>
            </a:r>
            <a:r>
              <a:rPr lang="en-US" sz="1200">
                <a:solidFill>
                  <a:schemeClr val="dk1"/>
                </a:solidFill>
              </a:rPr>
              <a:t>is capable of reproducing the complex atmospheric transport and deposition of Be-7 and thus is a valid starting point for further </a:t>
            </a:r>
            <a:r>
              <a:rPr lang="en-US" sz="1200">
                <a:solidFill>
                  <a:schemeClr val="dk1"/>
                </a:solidFill>
              </a:rPr>
              <a:t>simulations and analysis e.g. to evaluate the potential of Be-7 radionuclide data as a proxy for large scale atmospheric circulation dynamics under changing conditions</a:t>
            </a:r>
            <a:r>
              <a:rPr lang="en-US" sz="1200">
                <a:solidFill>
                  <a:schemeClr val="dk1"/>
                </a:solidFill>
              </a:rPr>
              <a:t>.</a:t>
            </a:r>
            <a:endParaRPr/>
          </a:p>
        </p:txBody>
      </p:sp>
      <p:sp>
        <p:nvSpPr>
          <p:cNvPr id="131" name="Google Shape;131;p1"/>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32" name="Google Shape;132;p1"/>
          <p:cNvPicPr preferRelativeResize="0"/>
          <p:nvPr/>
        </p:nvPicPr>
        <p:blipFill>
          <a:blip r:embed="rId3">
            <a:alphaModFix/>
          </a:blip>
          <a:stretch>
            <a:fillRect/>
          </a:stretch>
        </p:blipFill>
        <p:spPr>
          <a:xfrm>
            <a:off x="10195375" y="321500"/>
            <a:ext cx="1724952" cy="45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
          <p:cNvSpPr/>
          <p:nvPr/>
        </p:nvSpPr>
        <p:spPr>
          <a:xfrm>
            <a:off x="371475" y="5897225"/>
            <a:ext cx="7515900" cy="66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txBox="1"/>
          <p:nvPr/>
        </p:nvSpPr>
        <p:spPr>
          <a:xfrm>
            <a:off x="2193000" y="266325"/>
            <a:ext cx="69525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3200">
                <a:solidFill>
                  <a:schemeClr val="lt1"/>
                </a:solidFill>
              </a:rPr>
              <a:t>INTRODUCTION</a:t>
            </a:r>
            <a:endParaRPr sz="6200">
              <a:solidFill>
                <a:schemeClr val="lt1"/>
              </a:solidFill>
              <a:latin typeface="Arial"/>
              <a:ea typeface="Arial"/>
              <a:cs typeface="Arial"/>
              <a:sym typeface="Arial"/>
            </a:endParaRPr>
          </a:p>
        </p:txBody>
      </p:sp>
      <p:sp>
        <p:nvSpPr>
          <p:cNvPr id="139" name="Google Shape;139;p2"/>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158</a:t>
            </a:r>
            <a:endParaRPr b="1" sz="2400">
              <a:solidFill>
                <a:schemeClr val="lt1"/>
              </a:solidFill>
              <a:latin typeface="Arial"/>
              <a:ea typeface="Arial"/>
              <a:cs typeface="Arial"/>
              <a:sym typeface="Arial"/>
            </a:endParaRPr>
          </a:p>
        </p:txBody>
      </p:sp>
      <p:sp>
        <p:nvSpPr>
          <p:cNvPr id="140" name="Google Shape;140;p2"/>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41" name="Google Shape;141;p2"/>
          <p:cNvPicPr preferRelativeResize="0"/>
          <p:nvPr/>
        </p:nvPicPr>
        <p:blipFill>
          <a:blip r:embed="rId3">
            <a:alphaModFix/>
          </a:blip>
          <a:stretch>
            <a:fillRect/>
          </a:stretch>
        </p:blipFill>
        <p:spPr>
          <a:xfrm>
            <a:off x="10195375" y="321500"/>
            <a:ext cx="1724952" cy="456150"/>
          </a:xfrm>
          <a:prstGeom prst="rect">
            <a:avLst/>
          </a:prstGeom>
          <a:noFill/>
          <a:ln>
            <a:noFill/>
          </a:ln>
        </p:spPr>
      </p:pic>
      <p:pic>
        <p:nvPicPr>
          <p:cNvPr id="142" name="Google Shape;142;p2"/>
          <p:cNvPicPr preferRelativeResize="0"/>
          <p:nvPr/>
        </p:nvPicPr>
        <p:blipFill rotWithShape="1">
          <a:blip r:embed="rId4">
            <a:alphaModFix/>
          </a:blip>
          <a:srcRect b="7615" l="7310" r="6474" t="9699"/>
          <a:stretch/>
        </p:blipFill>
        <p:spPr>
          <a:xfrm>
            <a:off x="68205" y="1514525"/>
            <a:ext cx="7945170" cy="4286151"/>
          </a:xfrm>
          <a:prstGeom prst="rect">
            <a:avLst/>
          </a:prstGeom>
          <a:noFill/>
          <a:ln>
            <a:noFill/>
          </a:ln>
        </p:spPr>
      </p:pic>
      <p:sp>
        <p:nvSpPr>
          <p:cNvPr id="143" name="Google Shape;143;p2"/>
          <p:cNvSpPr txBox="1"/>
          <p:nvPr/>
        </p:nvSpPr>
        <p:spPr>
          <a:xfrm>
            <a:off x="8013375" y="1576460"/>
            <a:ext cx="27204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CTBTO</a:t>
            </a:r>
            <a:r>
              <a:rPr lang="en-US"/>
              <a:t> RADIONUCLIDE MONITORING NETWORK MEASURES NEAR GROUND Be-7 CONCENTRATION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DATA</a:t>
            </a:r>
            <a:r>
              <a:rPr lang="en-US"/>
              <a:t> OF THIS KIND HAS BEEN INVESTIGATED E.G. BY TERZI </a:t>
            </a:r>
            <a:r>
              <a:rPr lang="en-US"/>
              <a:t>ET AL. 2017 </a:t>
            </a:r>
            <a:r>
              <a:rPr lang="en-US"/>
              <a:t>SHOWING Be-7 CAN BE A PROXY FOR LARGE-SCALE ATMOSPHERIC CIRCULATION DYNAMICS </a:t>
            </a:r>
            <a:r>
              <a:rPr lang="en-US">
                <a:solidFill>
                  <a:schemeClr val="dk1"/>
                </a:solidFill>
              </a:rPr>
              <a:t>[1]</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US">
                <a:solidFill>
                  <a:schemeClr val="dk1"/>
                </a:solidFill>
              </a:rPr>
              <a:t>MODELING</a:t>
            </a:r>
            <a:r>
              <a:rPr lang="en-US">
                <a:solidFill>
                  <a:schemeClr val="dk1"/>
                </a:solidFill>
              </a:rPr>
              <a:t> THE DATA WITHIN </a:t>
            </a:r>
            <a:r>
              <a:rPr lang="en-US" u="sng">
                <a:solidFill>
                  <a:schemeClr val="dk1"/>
                </a:solidFill>
              </a:rPr>
              <a:t>COPROX</a:t>
            </a:r>
            <a:r>
              <a:rPr lang="en-US">
                <a:solidFill>
                  <a:schemeClr val="dk1"/>
                </a:solidFill>
              </a:rPr>
              <a:t> - COSMOGENIC ISOTOPES AS PROXIES OF SOLAR ACTIVITY AND ATMOSPHERIC DYNAMICS</a:t>
            </a:r>
            <a:endParaRPr>
              <a:solidFill>
                <a:schemeClr val="dk1"/>
              </a:solidFill>
            </a:endParaRPr>
          </a:p>
          <a:p>
            <a:pPr indent="0" lvl="0" marL="0" rtl="0" algn="l">
              <a:spcBef>
                <a:spcPts val="0"/>
              </a:spcBef>
              <a:spcAft>
                <a:spcPts val="0"/>
              </a:spcAft>
              <a:buNone/>
            </a:pPr>
            <a:r>
              <a:t/>
            </a:r>
            <a:endParaRPr/>
          </a:p>
        </p:txBody>
      </p:sp>
      <p:sp>
        <p:nvSpPr>
          <p:cNvPr id="144" name="Google Shape;144;p2"/>
          <p:cNvSpPr txBox="1"/>
          <p:nvPr/>
        </p:nvSpPr>
        <p:spPr>
          <a:xfrm>
            <a:off x="341763" y="5885224"/>
            <a:ext cx="75753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1100"/>
              <a:t>[1] see e.g. L. Terzi, M. Kalinowski “World-wide seasonal variation of Be-7 related to large-scale atmospheric circulation dynamics” (2017) or L. Terzi et al. “Radioisotopes demonstrate changes in global atmospheric circulation possibly caused by global warming” (2020)</a:t>
            </a:r>
            <a:endParaRPr i="1"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nvSpPr>
        <p:spPr>
          <a:xfrm>
            <a:off x="2193000" y="266325"/>
            <a:ext cx="69525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3200">
                <a:solidFill>
                  <a:schemeClr val="lt1"/>
                </a:solidFill>
              </a:rPr>
              <a:t>OBJECTIVES</a:t>
            </a:r>
            <a:endParaRPr sz="6200">
              <a:solidFill>
                <a:schemeClr val="lt1"/>
              </a:solidFill>
              <a:latin typeface="Arial"/>
              <a:ea typeface="Arial"/>
              <a:cs typeface="Arial"/>
              <a:sym typeface="Arial"/>
            </a:endParaRPr>
          </a:p>
        </p:txBody>
      </p:sp>
      <p:sp>
        <p:nvSpPr>
          <p:cNvPr id="150" name="Google Shape;150;p3"/>
          <p:cNvSpPr txBox="1"/>
          <p:nvPr/>
        </p:nvSpPr>
        <p:spPr>
          <a:xfrm>
            <a:off x="11125514" y="6385300"/>
            <a:ext cx="817800" cy="234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158</a:t>
            </a:r>
            <a:endParaRPr b="1" sz="2400">
              <a:solidFill>
                <a:schemeClr val="lt1"/>
              </a:solidFill>
              <a:latin typeface="Arial"/>
              <a:ea typeface="Arial"/>
              <a:cs typeface="Arial"/>
              <a:sym typeface="Arial"/>
            </a:endParaRPr>
          </a:p>
        </p:txBody>
      </p:sp>
      <p:sp>
        <p:nvSpPr>
          <p:cNvPr id="151" name="Google Shape;151;p3"/>
          <p:cNvSpPr txBox="1"/>
          <p:nvPr/>
        </p:nvSpPr>
        <p:spPr>
          <a:xfrm>
            <a:off x="11103778" y="5453065"/>
            <a:ext cx="837600" cy="741300"/>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52" name="Google Shape;152;p3"/>
          <p:cNvPicPr preferRelativeResize="0"/>
          <p:nvPr/>
        </p:nvPicPr>
        <p:blipFill>
          <a:blip r:embed="rId3">
            <a:alphaModFix/>
          </a:blip>
          <a:stretch>
            <a:fillRect/>
          </a:stretch>
        </p:blipFill>
        <p:spPr>
          <a:xfrm>
            <a:off x="10195375" y="321500"/>
            <a:ext cx="1724952" cy="456150"/>
          </a:xfrm>
          <a:prstGeom prst="rect">
            <a:avLst/>
          </a:prstGeom>
          <a:noFill/>
          <a:ln>
            <a:noFill/>
          </a:ln>
        </p:spPr>
      </p:pic>
      <p:pic>
        <p:nvPicPr>
          <p:cNvPr id="153" name="Google Shape;153;p3"/>
          <p:cNvPicPr preferRelativeResize="0"/>
          <p:nvPr/>
        </p:nvPicPr>
        <p:blipFill>
          <a:blip r:embed="rId4">
            <a:alphaModFix/>
          </a:blip>
          <a:stretch>
            <a:fillRect/>
          </a:stretch>
        </p:blipFill>
        <p:spPr>
          <a:xfrm>
            <a:off x="6931688" y="1882288"/>
            <a:ext cx="3485925" cy="1307225"/>
          </a:xfrm>
          <a:prstGeom prst="rect">
            <a:avLst/>
          </a:prstGeom>
          <a:noFill/>
          <a:ln>
            <a:noFill/>
          </a:ln>
        </p:spPr>
      </p:pic>
      <p:pic>
        <p:nvPicPr>
          <p:cNvPr id="154" name="Google Shape;154;p3"/>
          <p:cNvPicPr preferRelativeResize="0"/>
          <p:nvPr/>
        </p:nvPicPr>
        <p:blipFill rotWithShape="1">
          <a:blip r:embed="rId5">
            <a:alphaModFix/>
          </a:blip>
          <a:srcRect b="0" l="0" r="0" t="0"/>
          <a:stretch/>
        </p:blipFill>
        <p:spPr>
          <a:xfrm>
            <a:off x="3445775" y="4980863"/>
            <a:ext cx="3485925" cy="1307225"/>
          </a:xfrm>
          <a:prstGeom prst="rect">
            <a:avLst/>
          </a:prstGeom>
          <a:noFill/>
          <a:ln>
            <a:noFill/>
          </a:ln>
        </p:spPr>
      </p:pic>
      <p:pic>
        <p:nvPicPr>
          <p:cNvPr id="155" name="Google Shape;155;p3"/>
          <p:cNvPicPr preferRelativeResize="0"/>
          <p:nvPr/>
        </p:nvPicPr>
        <p:blipFill rotWithShape="1">
          <a:blip r:embed="rId6">
            <a:alphaModFix/>
          </a:blip>
          <a:srcRect b="0" l="0" r="0" t="0"/>
          <a:stretch/>
        </p:blipFill>
        <p:spPr>
          <a:xfrm>
            <a:off x="3445775" y="3426555"/>
            <a:ext cx="3485925" cy="1307225"/>
          </a:xfrm>
          <a:prstGeom prst="rect">
            <a:avLst/>
          </a:prstGeom>
          <a:noFill/>
          <a:ln>
            <a:noFill/>
          </a:ln>
        </p:spPr>
      </p:pic>
      <p:pic>
        <p:nvPicPr>
          <p:cNvPr id="156" name="Google Shape;156;p3"/>
          <p:cNvPicPr preferRelativeResize="0"/>
          <p:nvPr/>
        </p:nvPicPr>
        <p:blipFill rotWithShape="1">
          <a:blip r:embed="rId7">
            <a:alphaModFix/>
          </a:blip>
          <a:srcRect b="0" l="0" r="0" t="0"/>
          <a:stretch/>
        </p:blipFill>
        <p:spPr>
          <a:xfrm>
            <a:off x="3445763" y="1882288"/>
            <a:ext cx="3485925" cy="1307225"/>
          </a:xfrm>
          <a:prstGeom prst="rect">
            <a:avLst/>
          </a:prstGeom>
          <a:noFill/>
          <a:ln>
            <a:noFill/>
          </a:ln>
        </p:spPr>
      </p:pic>
      <p:pic>
        <p:nvPicPr>
          <p:cNvPr id="157" name="Google Shape;157;p3"/>
          <p:cNvPicPr preferRelativeResize="0"/>
          <p:nvPr/>
        </p:nvPicPr>
        <p:blipFill rotWithShape="1">
          <a:blip r:embed="rId8">
            <a:alphaModFix/>
          </a:blip>
          <a:srcRect b="0" l="0" r="0" t="0"/>
          <a:stretch/>
        </p:blipFill>
        <p:spPr>
          <a:xfrm>
            <a:off x="6931700" y="4966163"/>
            <a:ext cx="3485925" cy="1307225"/>
          </a:xfrm>
          <a:prstGeom prst="rect">
            <a:avLst/>
          </a:prstGeom>
          <a:noFill/>
          <a:ln>
            <a:noFill/>
          </a:ln>
        </p:spPr>
      </p:pic>
      <p:pic>
        <p:nvPicPr>
          <p:cNvPr id="158" name="Google Shape;158;p3"/>
          <p:cNvPicPr preferRelativeResize="0"/>
          <p:nvPr/>
        </p:nvPicPr>
        <p:blipFill rotWithShape="1">
          <a:blip r:embed="rId9">
            <a:alphaModFix/>
          </a:blip>
          <a:srcRect b="0" l="0" r="0" t="0"/>
          <a:stretch/>
        </p:blipFill>
        <p:spPr>
          <a:xfrm>
            <a:off x="6931700" y="3433918"/>
            <a:ext cx="3485925" cy="1307225"/>
          </a:xfrm>
          <a:prstGeom prst="rect">
            <a:avLst/>
          </a:prstGeom>
          <a:noFill/>
          <a:ln>
            <a:noFill/>
          </a:ln>
        </p:spPr>
      </p:pic>
      <p:sp>
        <p:nvSpPr>
          <p:cNvPr id="159" name="Google Shape;159;p3"/>
          <p:cNvSpPr txBox="1"/>
          <p:nvPr/>
        </p:nvSpPr>
        <p:spPr>
          <a:xfrm>
            <a:off x="472550" y="2015350"/>
            <a:ext cx="2839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COMPARE</a:t>
            </a:r>
            <a:r>
              <a:rPr lang="en-US"/>
              <a:t> SIMULATIONS TO </a:t>
            </a:r>
            <a:r>
              <a:rPr lang="en-US"/>
              <a:t>CTBTO RADIONUCLIDE MONITORING NETWORK DATA TO EVALUATE  MODELING APPROACH</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LEARN</a:t>
            </a:r>
            <a:r>
              <a:rPr lang="en-US"/>
              <a:t> ABOUT THE TRANSPORT AND DEPOSITION OF Be-7 AND BETTER UNDERSTAND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PERSPECTIVE</a:t>
            </a:r>
            <a:r>
              <a:rPr lang="en-US"/>
              <a:t>: INVESTIGATE THE FULL POTENTIAL OF Be-7 AS PROXY FOR LARGE-SCALE ATMOSPHERIC CIRCULATION DYNAMICS</a:t>
            </a:r>
            <a:r>
              <a:rPr lang="en-US">
                <a:solidFill>
                  <a:schemeClr val="dk1"/>
                </a:solidFill>
              </a:rPr>
              <a:t> E.G. UNDER THE ASPECT OF CLIMATE CHANGE</a:t>
            </a:r>
            <a:endParaRPr/>
          </a:p>
        </p:txBody>
      </p:sp>
      <p:sp>
        <p:nvSpPr>
          <p:cNvPr id="160" name="Google Shape;160;p3"/>
          <p:cNvSpPr txBox="1"/>
          <p:nvPr/>
        </p:nvSpPr>
        <p:spPr>
          <a:xfrm>
            <a:off x="3865175" y="1386550"/>
            <a:ext cx="420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1" name="Google Shape;161;p3"/>
          <p:cNvSpPr txBox="1"/>
          <p:nvPr/>
        </p:nvSpPr>
        <p:spPr>
          <a:xfrm>
            <a:off x="4394750" y="1202650"/>
            <a:ext cx="537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t>CTBTO RADIONUCLIDE MONITORING NETWORK DATA</a:t>
            </a:r>
            <a:r>
              <a:rPr lang="en-US"/>
              <a:t> OF NEAR-GROUND Be-7 FROM DIFFERENT STATIONS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4"/>
          <p:cNvPicPr preferRelativeResize="0"/>
          <p:nvPr/>
        </p:nvPicPr>
        <p:blipFill rotWithShape="1">
          <a:blip r:embed="rId3">
            <a:alphaModFix/>
          </a:blip>
          <a:srcRect b="0" l="0" r="1922" t="0"/>
          <a:stretch/>
        </p:blipFill>
        <p:spPr>
          <a:xfrm>
            <a:off x="3346253" y="1268200"/>
            <a:ext cx="7313325" cy="4473974"/>
          </a:xfrm>
          <a:prstGeom prst="rect">
            <a:avLst/>
          </a:prstGeom>
          <a:noFill/>
          <a:ln>
            <a:noFill/>
          </a:ln>
        </p:spPr>
      </p:pic>
      <p:sp>
        <p:nvSpPr>
          <p:cNvPr id="167" name="Google Shape;167;p4"/>
          <p:cNvSpPr/>
          <p:nvPr/>
        </p:nvSpPr>
        <p:spPr>
          <a:xfrm>
            <a:off x="3734425" y="5687025"/>
            <a:ext cx="6883500" cy="10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txBox="1"/>
          <p:nvPr/>
        </p:nvSpPr>
        <p:spPr>
          <a:xfrm>
            <a:off x="2193000" y="266325"/>
            <a:ext cx="69525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3200">
                <a:solidFill>
                  <a:schemeClr val="lt1"/>
                </a:solidFill>
              </a:rPr>
              <a:t>METHODS/DATA</a:t>
            </a:r>
            <a:endParaRPr sz="6200">
              <a:solidFill>
                <a:schemeClr val="lt1"/>
              </a:solidFill>
              <a:latin typeface="Arial"/>
              <a:ea typeface="Arial"/>
              <a:cs typeface="Arial"/>
              <a:sym typeface="Arial"/>
            </a:endParaRPr>
          </a:p>
        </p:txBody>
      </p:sp>
      <p:sp>
        <p:nvSpPr>
          <p:cNvPr id="169" name="Google Shape;169;p4"/>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158</a:t>
            </a:r>
            <a:endParaRPr b="1" sz="2400">
              <a:solidFill>
                <a:schemeClr val="lt1"/>
              </a:solidFill>
              <a:latin typeface="Arial"/>
              <a:ea typeface="Arial"/>
              <a:cs typeface="Arial"/>
              <a:sym typeface="Arial"/>
            </a:endParaRPr>
          </a:p>
        </p:txBody>
      </p:sp>
      <p:sp>
        <p:nvSpPr>
          <p:cNvPr id="170" name="Google Shape;170;p4"/>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71" name="Google Shape;171;p4"/>
          <p:cNvPicPr preferRelativeResize="0"/>
          <p:nvPr/>
        </p:nvPicPr>
        <p:blipFill>
          <a:blip r:embed="rId4">
            <a:alphaModFix/>
          </a:blip>
          <a:stretch>
            <a:fillRect/>
          </a:stretch>
        </p:blipFill>
        <p:spPr>
          <a:xfrm>
            <a:off x="10195375" y="321500"/>
            <a:ext cx="1724952" cy="456150"/>
          </a:xfrm>
          <a:prstGeom prst="rect">
            <a:avLst/>
          </a:prstGeom>
          <a:noFill/>
          <a:ln>
            <a:noFill/>
          </a:ln>
        </p:spPr>
      </p:pic>
      <p:sp>
        <p:nvSpPr>
          <p:cNvPr id="172" name="Google Shape;172;p4"/>
          <p:cNvSpPr txBox="1"/>
          <p:nvPr/>
        </p:nvSpPr>
        <p:spPr>
          <a:xfrm>
            <a:off x="507050" y="1762825"/>
            <a:ext cx="29808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TRANSIENT</a:t>
            </a:r>
            <a:r>
              <a:rPr lang="en-US"/>
              <a:t> SIMULATIONS FOR PERIOD </a:t>
            </a:r>
            <a:r>
              <a:rPr lang="en-US" u="sng"/>
              <a:t>1850-2100 </a:t>
            </a:r>
            <a:r>
              <a:rPr lang="en-US"/>
              <a:t>(SSP3.7) WITH EMAC A CCM BASED ON ECHAM5 WITH THE “MODULAR EARTH SUBMODEL SYSTEM” (MESSy)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Be-7</a:t>
            </a:r>
            <a:r>
              <a:rPr lang="en-US"/>
              <a:t> PRODUCTION FROM GCR VARIES IN TIME DUE TO SCHWABE CYCLE [2]</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TRACER </a:t>
            </a:r>
            <a:r>
              <a:rPr lang="en-US"/>
              <a:t>Be-7 IS DESCRIBED AS AEROSOLS</a:t>
            </a:r>
            <a:r>
              <a:rPr lang="en-US"/>
              <a:t> </a:t>
            </a:r>
            <a:r>
              <a:rPr lang="en-US"/>
              <a:t>OF</a:t>
            </a:r>
            <a:r>
              <a:rPr lang="en-US"/>
              <a:t> DIFFERENT SIZE DISTRIBUTIONS IN STRATOSPHERE AND TROPOSPHERE [3]</a:t>
            </a:r>
            <a:endParaRPr/>
          </a:p>
          <a:p>
            <a:pPr indent="-317500" lvl="0" marL="457200" rtl="0" algn="l">
              <a:spcBef>
                <a:spcPts val="0"/>
              </a:spcBef>
              <a:spcAft>
                <a:spcPts val="0"/>
              </a:spcAft>
              <a:buSzPts val="1400"/>
              <a:buChar char="●"/>
            </a:pPr>
            <a:r>
              <a:rPr lang="en-US"/>
              <a:t>R</a:t>
            </a:r>
            <a:r>
              <a:rPr baseline="-25000" lang="en-US"/>
              <a:t>S</a:t>
            </a:r>
            <a:r>
              <a:rPr lang="en-US"/>
              <a:t> = 0.1 μm </a:t>
            </a:r>
            <a:br>
              <a:rPr lang="en-US"/>
            </a:br>
            <a:r>
              <a:rPr lang="en-US"/>
              <a:t>S</a:t>
            </a:r>
            <a:r>
              <a:rPr baseline="-25000" lang="en-US"/>
              <a:t>S</a:t>
            </a:r>
            <a:r>
              <a:rPr lang="en-US"/>
              <a:t> = 1.4</a:t>
            </a:r>
            <a:endParaRPr/>
          </a:p>
          <a:p>
            <a:pPr indent="-317500" lvl="0" marL="457200" rtl="0" algn="l">
              <a:spcBef>
                <a:spcPts val="0"/>
              </a:spcBef>
              <a:spcAft>
                <a:spcPts val="0"/>
              </a:spcAft>
              <a:buSzPts val="1400"/>
              <a:buChar char="●"/>
            </a:pPr>
            <a:r>
              <a:rPr lang="en-US"/>
              <a:t>R</a:t>
            </a:r>
            <a:r>
              <a:rPr baseline="-25000" lang="en-US"/>
              <a:t>T</a:t>
            </a:r>
            <a:r>
              <a:rPr lang="en-US"/>
              <a:t> = (0.1-1.0) μm</a:t>
            </a:r>
            <a:br>
              <a:rPr lang="en-US"/>
            </a:br>
            <a:r>
              <a:rPr lang="en-US"/>
              <a:t>S</a:t>
            </a:r>
            <a:r>
              <a:rPr baseline="-25000" lang="en-US"/>
              <a:t>T</a:t>
            </a:r>
            <a:r>
              <a:rPr lang="en-US"/>
              <a:t> = 2.0</a:t>
            </a:r>
            <a:endParaRPr/>
          </a:p>
        </p:txBody>
      </p:sp>
      <p:sp>
        <p:nvSpPr>
          <p:cNvPr id="173" name="Google Shape;173;p4"/>
          <p:cNvSpPr txBox="1"/>
          <p:nvPr/>
        </p:nvSpPr>
        <p:spPr>
          <a:xfrm>
            <a:off x="3734422" y="5688979"/>
            <a:ext cx="68835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1100"/>
              <a:t>[2] </a:t>
            </a:r>
            <a:r>
              <a:rPr i="1" lang="en-US" sz="1100"/>
              <a:t>GCR productions rates calculated by Dr. Tatsuhiko Sato using the Particle and Heavy Ion Transport code System (PHITS) based Analytical Radiation Model in the Atmosphere (PARMA) (see https://phits.jaea.go.jp/expacs/ and https://phits.jaea.go.jp/ for further information)</a:t>
            </a:r>
            <a:endParaRPr i="1" sz="1100"/>
          </a:p>
          <a:p>
            <a:pPr indent="0" lvl="0" marL="0" rtl="0" algn="ctr">
              <a:spcBef>
                <a:spcPts val="0"/>
              </a:spcBef>
              <a:spcAft>
                <a:spcPts val="0"/>
              </a:spcAft>
              <a:buNone/>
            </a:pPr>
            <a:r>
              <a:rPr i="1" lang="en-US" sz="1100"/>
              <a:t>[3] E.Malinina et al. “Aerosol particle size distribution in the stratosphere retrieved from</a:t>
            </a:r>
            <a:endParaRPr i="1" sz="1100"/>
          </a:p>
          <a:p>
            <a:pPr indent="0" lvl="0" marL="0" rtl="0" algn="ctr">
              <a:spcBef>
                <a:spcPts val="0"/>
              </a:spcBef>
              <a:spcAft>
                <a:spcPts val="0"/>
              </a:spcAft>
              <a:buNone/>
            </a:pPr>
            <a:r>
              <a:rPr i="1" lang="en-US" sz="1100"/>
              <a:t>SCIAMACHY limb measurements” (2018)</a:t>
            </a:r>
            <a:endParaRPr i="1"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nvSpPr>
        <p:spPr>
          <a:xfrm>
            <a:off x="2193000" y="266325"/>
            <a:ext cx="69525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3200">
                <a:solidFill>
                  <a:schemeClr val="lt1"/>
                </a:solidFill>
              </a:rPr>
              <a:t>RESULTS</a:t>
            </a:r>
            <a:endParaRPr sz="6200">
              <a:solidFill>
                <a:schemeClr val="lt1"/>
              </a:solidFill>
              <a:latin typeface="Arial"/>
              <a:ea typeface="Arial"/>
              <a:cs typeface="Arial"/>
              <a:sym typeface="Arial"/>
            </a:endParaRPr>
          </a:p>
        </p:txBody>
      </p:sp>
      <p:sp>
        <p:nvSpPr>
          <p:cNvPr id="179" name="Google Shape;179;p5"/>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158</a:t>
            </a:r>
            <a:endParaRPr b="1" sz="2400">
              <a:solidFill>
                <a:schemeClr val="lt1"/>
              </a:solidFill>
              <a:latin typeface="Arial"/>
              <a:ea typeface="Arial"/>
              <a:cs typeface="Arial"/>
              <a:sym typeface="Arial"/>
            </a:endParaRPr>
          </a:p>
        </p:txBody>
      </p:sp>
      <p:sp>
        <p:nvSpPr>
          <p:cNvPr id="180" name="Google Shape;180;p5"/>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81" name="Google Shape;181;p5"/>
          <p:cNvPicPr preferRelativeResize="0"/>
          <p:nvPr/>
        </p:nvPicPr>
        <p:blipFill rotWithShape="1">
          <a:blip r:embed="rId3">
            <a:alphaModFix/>
          </a:blip>
          <a:srcRect b="0" l="0" r="0" t="0"/>
          <a:stretch/>
        </p:blipFill>
        <p:spPr>
          <a:xfrm>
            <a:off x="5297787" y="1681090"/>
            <a:ext cx="5177001" cy="5177001"/>
          </a:xfrm>
          <a:prstGeom prst="rect">
            <a:avLst/>
          </a:prstGeom>
          <a:noFill/>
          <a:ln>
            <a:noFill/>
          </a:ln>
        </p:spPr>
      </p:pic>
      <p:pic>
        <p:nvPicPr>
          <p:cNvPr id="182" name="Google Shape;182;p5"/>
          <p:cNvPicPr preferRelativeResize="0"/>
          <p:nvPr/>
        </p:nvPicPr>
        <p:blipFill rotWithShape="1">
          <a:blip r:embed="rId4">
            <a:alphaModFix/>
          </a:blip>
          <a:srcRect b="0" l="0" r="0" t="0"/>
          <a:stretch/>
        </p:blipFill>
        <p:spPr>
          <a:xfrm>
            <a:off x="115958" y="1681089"/>
            <a:ext cx="5177001" cy="5177001"/>
          </a:xfrm>
          <a:prstGeom prst="rect">
            <a:avLst/>
          </a:prstGeom>
          <a:noFill/>
          <a:ln>
            <a:noFill/>
          </a:ln>
        </p:spPr>
      </p:pic>
      <p:pic>
        <p:nvPicPr>
          <p:cNvPr id="183" name="Google Shape;183;p5"/>
          <p:cNvPicPr preferRelativeResize="0"/>
          <p:nvPr/>
        </p:nvPicPr>
        <p:blipFill>
          <a:blip r:embed="rId5">
            <a:alphaModFix/>
          </a:blip>
          <a:stretch>
            <a:fillRect/>
          </a:stretch>
        </p:blipFill>
        <p:spPr>
          <a:xfrm>
            <a:off x="10195375" y="321500"/>
            <a:ext cx="1724952" cy="456150"/>
          </a:xfrm>
          <a:prstGeom prst="rect">
            <a:avLst/>
          </a:prstGeom>
          <a:noFill/>
          <a:ln>
            <a:noFill/>
          </a:ln>
        </p:spPr>
      </p:pic>
      <p:sp>
        <p:nvSpPr>
          <p:cNvPr id="184" name="Google Shape;184;p5"/>
          <p:cNvSpPr txBox="1"/>
          <p:nvPr/>
        </p:nvSpPr>
        <p:spPr>
          <a:xfrm>
            <a:off x="223775" y="1246893"/>
            <a:ext cx="103587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t>COMPARISON OF SIMULATIONS</a:t>
            </a:r>
            <a:r>
              <a:rPr lang="en-US" sz="1300"/>
              <a:t> AND CTBTO RADIONUCLIDE MONITORING NETWORK DATA FOR RN49 (NH) and RN01 (SH).</a:t>
            </a:r>
            <a:endParaRPr sz="1300"/>
          </a:p>
          <a:p>
            <a:pPr indent="0" lvl="0" marL="0" rtl="0" algn="ctr">
              <a:spcBef>
                <a:spcPts val="0"/>
              </a:spcBef>
              <a:spcAft>
                <a:spcPts val="0"/>
              </a:spcAft>
              <a:buNone/>
            </a:pPr>
            <a:r>
              <a:rPr b="1" lang="en-US" sz="1300" u="sng"/>
              <a:t>TOP</a:t>
            </a:r>
            <a:r>
              <a:rPr lang="en-US" sz="1300"/>
              <a:t>: AMOUNT FRACTION Be-7 OVER HEIGHT. </a:t>
            </a:r>
            <a:r>
              <a:rPr b="1" lang="en-US" sz="1300" u="sng"/>
              <a:t>MIDDLE</a:t>
            </a:r>
            <a:r>
              <a:rPr lang="en-US" sz="1300"/>
              <a:t>: COMPARISON OF DATA TIME SERIES TO SIMULATION. </a:t>
            </a:r>
            <a:r>
              <a:rPr b="1" lang="en-US" sz="1300" u="sng"/>
              <a:t>BOTTOM</a:t>
            </a:r>
            <a:r>
              <a:rPr lang="en-US" sz="1300"/>
              <a:t>: SURFACE FLUX FOR WET AND DRY DEPOSITION AND SEDIMENTATION AT THE STATION.</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nvSpPr>
        <p:spPr>
          <a:xfrm>
            <a:off x="2193000" y="266325"/>
            <a:ext cx="6952500" cy="559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lang="en-US" sz="3200">
                <a:solidFill>
                  <a:schemeClr val="lt1"/>
                </a:solidFill>
              </a:rPr>
              <a:t>CONCLUSION</a:t>
            </a:r>
            <a:endParaRPr sz="6200">
              <a:solidFill>
                <a:schemeClr val="lt1"/>
              </a:solidFill>
              <a:latin typeface="Arial"/>
              <a:ea typeface="Arial"/>
              <a:cs typeface="Arial"/>
              <a:sym typeface="Arial"/>
            </a:endParaRPr>
          </a:p>
        </p:txBody>
      </p:sp>
      <p:sp>
        <p:nvSpPr>
          <p:cNvPr id="190" name="Google Shape;190;p6"/>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lang="en-US" sz="1000">
                <a:solidFill>
                  <a:schemeClr val="lt1"/>
                </a:solidFill>
                <a:latin typeface="Arial"/>
                <a:ea typeface="Arial"/>
                <a:cs typeface="Arial"/>
                <a:sym typeface="Arial"/>
              </a:rPr>
              <a:t>P</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a:t>
            </a:r>
            <a:r>
              <a:rPr b="1" lang="en-US" sz="1000">
                <a:solidFill>
                  <a:schemeClr val="lt1"/>
                </a:solidFill>
                <a:latin typeface="Arial"/>
                <a:ea typeface="Arial"/>
                <a:cs typeface="Arial"/>
                <a:sym typeface="Arial"/>
              </a:rPr>
              <a:t>-</a:t>
            </a:r>
            <a:r>
              <a:rPr b="1" lang="en-US" sz="1000">
                <a:solidFill>
                  <a:schemeClr val="lt1"/>
                </a:solidFill>
              </a:rPr>
              <a:t>158</a:t>
            </a:r>
            <a:endParaRPr b="1" sz="2400">
              <a:solidFill>
                <a:schemeClr val="lt1"/>
              </a:solidFill>
              <a:latin typeface="Arial"/>
              <a:ea typeface="Arial"/>
              <a:cs typeface="Arial"/>
              <a:sym typeface="Arial"/>
            </a:endParaRPr>
          </a:p>
        </p:txBody>
      </p:sp>
      <p:sp>
        <p:nvSpPr>
          <p:cNvPr id="191" name="Google Shape;191;p6"/>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lang="en-US" sz="900">
                <a:solidFill>
                  <a:schemeClr val="lt1"/>
                </a:solidFill>
                <a:latin typeface="Arial"/>
                <a:ea typeface="Arial"/>
                <a:cs typeface="Arial"/>
                <a:sym typeface="Arial"/>
              </a:rPr>
              <a:t>Please do not use this space, a QR code will be automatically overlayed</a:t>
            </a:r>
            <a:endParaRPr b="1" sz="2000">
              <a:solidFill>
                <a:schemeClr val="lt1"/>
              </a:solidFill>
              <a:latin typeface="Arial"/>
              <a:ea typeface="Arial"/>
              <a:cs typeface="Arial"/>
              <a:sym typeface="Arial"/>
            </a:endParaRPr>
          </a:p>
        </p:txBody>
      </p:sp>
      <p:pic>
        <p:nvPicPr>
          <p:cNvPr id="192" name="Google Shape;192;p6"/>
          <p:cNvPicPr preferRelativeResize="0"/>
          <p:nvPr/>
        </p:nvPicPr>
        <p:blipFill>
          <a:blip r:embed="rId3">
            <a:alphaModFix/>
          </a:blip>
          <a:stretch>
            <a:fillRect/>
          </a:stretch>
        </p:blipFill>
        <p:spPr>
          <a:xfrm>
            <a:off x="10195375" y="321500"/>
            <a:ext cx="1724952" cy="456150"/>
          </a:xfrm>
          <a:prstGeom prst="rect">
            <a:avLst/>
          </a:prstGeom>
          <a:noFill/>
          <a:ln>
            <a:noFill/>
          </a:ln>
        </p:spPr>
      </p:pic>
      <p:sp>
        <p:nvSpPr>
          <p:cNvPr id="193" name="Google Shape;193;p6"/>
          <p:cNvSpPr txBox="1"/>
          <p:nvPr/>
        </p:nvSpPr>
        <p:spPr>
          <a:xfrm>
            <a:off x="472550" y="1634350"/>
            <a:ext cx="99495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GOOD AGREEMENT</a:t>
            </a:r>
            <a:r>
              <a:rPr lang="en-US" sz="2000"/>
              <a:t> BETWEEN SIMULATIONS AND THE CTBTO RADIONUCLIDE MONITORING NETWORK DATA DEMONSTRATES THAT MODELING APPROACH IS REASONABLE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WET DEPOSITION</a:t>
            </a:r>
            <a:r>
              <a:rPr lang="en-US" sz="2000"/>
              <a:t> CAN HAVE AN ESSENTIAL IMPACT ON THE Be-7 MEASUREMENT BY WASHING OUT TRACERS, LEADING TO MINIMA IN THE TIME SERIES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NON-WET DEPOSITION</a:t>
            </a:r>
            <a:r>
              <a:rPr lang="en-US" sz="2000"/>
              <a:t> (DRY DEPOSITION, SEDIMENTATION) CAN BE PROXIED BY THE DATA WHEN WET DEPOSITION IS LOW</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FURTHER ANALYSIS</a:t>
            </a:r>
            <a:r>
              <a:rPr lang="en-US" sz="2000"/>
              <a:t> IS REQUIRED TO DEEPEN THE UNDERSTANDING OF THE MODEL OUTPUT AS WELL AS THE DATA E.G. TO EVALUATE THE IMPACT OF CLIMATE CHANGE ON THE DEPOSITION AND TRANSPORT OF Be-7</a:t>
            </a:r>
            <a:endParaRPr sz="2000"/>
          </a:p>
        </p:txBody>
      </p:sp>
      <p:sp>
        <p:nvSpPr>
          <p:cNvPr id="194" name="Google Shape;194;p6"/>
          <p:cNvSpPr txBox="1"/>
          <p:nvPr/>
        </p:nvSpPr>
        <p:spPr>
          <a:xfrm>
            <a:off x="1347500" y="6022774"/>
            <a:ext cx="81996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1100"/>
              <a:t>Disclaimer</a:t>
            </a:r>
            <a:r>
              <a:rPr i="1" lang="en-US" sz="1100"/>
              <a:t>: The views expressed in this study are those of the authors and do not necessarily represent the views of the CTBTO Preparatory Commission. The IMS radionuclide data are available directly from the CTBTO upon request and signing a confidentiality agreement to access the virtual Data Exploitation Centre (vDEC, https://www.ctbto.org/resources/for-researchers-experts/vdec).</a:t>
            </a:r>
            <a:endParaRPr i="1"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