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80"/>
    <p:restoredTop sz="94674"/>
  </p:normalViewPr>
  <p:slideViewPr>
    <p:cSldViewPr snapToGrid="0">
      <p:cViewPr varScale="1">
        <p:scale>
          <a:sx n="69" d="100"/>
          <a:sy n="69" d="100"/>
        </p:scale>
        <p:origin x="63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E75EF-0508-4613-9D59-BFDE52B86AA9}" type="datetimeFigureOut">
              <a:rPr lang="pt-PT" smtClean="0"/>
              <a:t>11/06/2023</a:t>
            </a:fld>
            <a:endParaRPr lang="pt-PT"/>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PT"/>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078884-FAC5-4C33-8F79-F7CDB255B815}" type="slidenum">
              <a:rPr lang="pt-PT" smtClean="0"/>
              <a:t>‹nº›</a:t>
            </a:fld>
            <a:endParaRPr lang="pt-PT"/>
          </a:p>
        </p:txBody>
      </p:sp>
    </p:spTree>
    <p:extLst>
      <p:ext uri="{BB962C8B-B14F-4D97-AF65-F5344CB8AC3E}">
        <p14:creationId xmlns:p14="http://schemas.microsoft.com/office/powerpoint/2010/main" val="2593923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PT" dirty="0"/>
          </a:p>
        </p:txBody>
      </p:sp>
      <p:sp>
        <p:nvSpPr>
          <p:cNvPr id="4" name="Espaço Reservado para Número de Slide 3"/>
          <p:cNvSpPr>
            <a:spLocks noGrp="1"/>
          </p:cNvSpPr>
          <p:nvPr>
            <p:ph type="sldNum" sz="quarter" idx="10"/>
          </p:nvPr>
        </p:nvSpPr>
        <p:spPr/>
        <p:txBody>
          <a:bodyPr/>
          <a:lstStyle/>
          <a:p>
            <a:fld id="{11078884-FAC5-4C33-8F79-F7CDB255B815}" type="slidenum">
              <a:rPr lang="pt-PT" smtClean="0"/>
              <a:t>1</a:t>
            </a:fld>
            <a:endParaRPr lang="pt-PT"/>
          </a:p>
        </p:txBody>
      </p:sp>
    </p:spTree>
    <p:extLst>
      <p:ext uri="{BB962C8B-B14F-4D97-AF65-F5344CB8AC3E}">
        <p14:creationId xmlns:p14="http://schemas.microsoft.com/office/powerpoint/2010/main" val="371799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192143" y="1622142"/>
            <a:ext cx="4739622" cy="5169183"/>
          </a:xfrm>
          <a:prstGeom prst="rect">
            <a:avLst/>
          </a:prstGeom>
          <a:solidFill>
            <a:srgbClr val="9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Retângulo 5"/>
          <p:cNvSpPr/>
          <p:nvPr/>
        </p:nvSpPr>
        <p:spPr>
          <a:xfrm>
            <a:off x="192143" y="1622142"/>
            <a:ext cx="4756294" cy="5355312"/>
          </a:xfrm>
          <a:prstGeom prst="rect">
            <a:avLst/>
          </a:prstGeom>
        </p:spPr>
        <p:txBody>
          <a:bodyPr wrap="square">
            <a:spAutoFit/>
          </a:bodyPr>
          <a:lstStyle/>
          <a:p>
            <a:pPr algn="just"/>
            <a:r>
              <a:rPr lang="en-GB" dirty="0" smtClean="0">
                <a:cs typeface="Arial" pitchFamily="34" charset="0"/>
              </a:rPr>
              <a:t>The use of Aerosol </a:t>
            </a:r>
            <a:r>
              <a:rPr lang="en-GB" dirty="0">
                <a:cs typeface="Arial" pitchFamily="34" charset="0"/>
              </a:rPr>
              <a:t>Optical Depth (AOD) has been proven as a feasible alternative to the traditional ground-level monitoring of air quality in many countries across the world. Consequently this</a:t>
            </a:r>
            <a:r>
              <a:rPr lang="en-US" dirty="0"/>
              <a:t> study based on MERRA-2 data aims to: </a:t>
            </a:r>
          </a:p>
          <a:p>
            <a:pPr algn="just"/>
            <a:endParaRPr lang="en-US" sz="1200" dirty="0"/>
          </a:p>
          <a:p>
            <a:pPr algn="just"/>
            <a:r>
              <a:rPr lang="en-US" dirty="0"/>
              <a:t>(i) to characterise the spatiotemporal and vertical variations of aerosols in the atmosphere over the capital cities of the five most densely populated provinces of Angola; (ii) to analyse the relationship between the monthly mean variation of the total AOD and the meteorological parameters (precipitation, temperature, wind speed, and relative humidity) in the five cities chosen for this research; (iii) to study the possible influence of emissions from the Nyamuragira volcano, located in the Democratic Republic of Congo, on the air quality in the five selected cities. </a:t>
            </a:r>
            <a:endParaRPr lang="pt-PT" dirty="0"/>
          </a:p>
        </p:txBody>
      </p:sp>
      <p:sp>
        <p:nvSpPr>
          <p:cNvPr id="20" name="Retângulo 19"/>
          <p:cNvSpPr/>
          <p:nvPr/>
        </p:nvSpPr>
        <p:spPr>
          <a:xfrm>
            <a:off x="8512997" y="1609652"/>
            <a:ext cx="3477238" cy="5181673"/>
          </a:xfrm>
          <a:prstGeom prst="rect">
            <a:avLst/>
          </a:prstGeom>
          <a:solidFill>
            <a:srgbClr val="9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Retângulo 13"/>
          <p:cNvSpPr/>
          <p:nvPr/>
        </p:nvSpPr>
        <p:spPr>
          <a:xfrm>
            <a:off x="5003616" y="1622142"/>
            <a:ext cx="3420859" cy="5169183"/>
          </a:xfrm>
          <a:prstGeom prst="rect">
            <a:avLst/>
          </a:prstGeom>
          <a:solidFill>
            <a:srgbClr val="9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3" name="Retângulo 12"/>
          <p:cNvSpPr/>
          <p:nvPr/>
        </p:nvSpPr>
        <p:spPr>
          <a:xfrm>
            <a:off x="192142" y="1164942"/>
            <a:ext cx="4739623"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P1.1-767</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26169"/>
            <a:ext cx="8547316" cy="1138773"/>
          </a:xfrm>
          <a:prstGeom prst="rect">
            <a:avLst/>
          </a:prstGeom>
          <a:noFill/>
        </p:spPr>
        <p:txBody>
          <a:bodyPr wrap="square" rtlCol="0">
            <a:spAutoFit/>
          </a:bodyPr>
          <a:lstStyle/>
          <a:p>
            <a:pPr algn="ctr"/>
            <a:r>
              <a:rPr lang="pt-AO" b="1" i="0" dirty="0">
                <a:solidFill>
                  <a:schemeClr val="bg1"/>
                </a:solidFill>
                <a:effectLst/>
                <a:latin typeface="Arial" panose="020B0604020202020204" pitchFamily="34" charset="0"/>
                <a:cs typeface="Arial" panose="020B0604020202020204" pitchFamily="34" charset="0"/>
              </a:rPr>
              <a:t>Assessment of aerosols over five cities of Angola based on MERRA–2 reanalysis data</a:t>
            </a:r>
            <a:endParaRPr lang="en-AT" sz="1600" dirty="0">
              <a:solidFill>
                <a:schemeClr val="bg1"/>
              </a:solidFill>
              <a:latin typeface="Arial" panose="020B0604020202020204" pitchFamily="34" charset="0"/>
              <a:cs typeface="Arial" panose="020B0604020202020204" pitchFamily="34" charset="0"/>
            </a:endParaRPr>
          </a:p>
          <a:p>
            <a:pPr algn="ctr"/>
            <a:r>
              <a:rPr lang="pt-PT" dirty="0">
                <a:solidFill>
                  <a:schemeClr val="bg1"/>
                </a:solidFill>
                <a:latin typeface="Arial" panose="020B0604020202020204" pitchFamily="34" charset="0"/>
                <a:cs typeface="Arial" panose="020B0604020202020204" pitchFamily="34" charset="0"/>
              </a:rPr>
              <a:t>Pascoal M. D. Campos</a:t>
            </a:r>
            <a:r>
              <a:rPr lang="pt-PT" baseline="30000" dirty="0">
                <a:solidFill>
                  <a:schemeClr val="bg1"/>
                </a:solidFill>
                <a:latin typeface="Arial" panose="020B0604020202020204" pitchFamily="34" charset="0"/>
                <a:cs typeface="Arial" panose="020B0604020202020204" pitchFamily="34" charset="0"/>
              </a:rPr>
              <a:t>1</a:t>
            </a:r>
            <a:r>
              <a:rPr lang="pt-PT" dirty="0">
                <a:solidFill>
                  <a:schemeClr val="bg1"/>
                </a:solidFill>
                <a:latin typeface="Arial" panose="020B0604020202020204" pitchFamily="34" charset="0"/>
                <a:cs typeface="Arial" panose="020B0604020202020204" pitchFamily="34" charset="0"/>
              </a:rPr>
              <a:t>, José C.M. Pires, Anabela A. </a:t>
            </a:r>
            <a:r>
              <a:rPr lang="pt-PT" dirty="0" smtClean="0">
                <a:solidFill>
                  <a:schemeClr val="bg1"/>
                </a:solidFill>
                <a:latin typeface="Arial" panose="020B0604020202020204" pitchFamily="34" charset="0"/>
                <a:cs typeface="Arial" panose="020B0604020202020204" pitchFamily="34" charset="0"/>
              </a:rPr>
              <a:t>Leitão</a:t>
            </a:r>
            <a:endParaRPr lang="x-none" dirty="0" smtClean="0">
              <a:solidFill>
                <a:schemeClr val="bg1"/>
              </a:solidFill>
              <a:latin typeface="Arial" panose="020B0604020202020204" pitchFamily="34" charset="0"/>
              <a:cs typeface="Arial" panose="020B0604020202020204" pitchFamily="34" charset="0"/>
            </a:endParaRPr>
          </a:p>
          <a:p>
            <a:pPr algn="ctr"/>
            <a:r>
              <a:rPr lang="pt-PT" sz="1400" dirty="0" smtClean="0">
                <a:solidFill>
                  <a:schemeClr val="bg1"/>
                </a:solidFill>
                <a:latin typeface="Arial" panose="020B0604020202020204" pitchFamily="34" charset="0"/>
                <a:cs typeface="Arial" panose="020B0604020202020204" pitchFamily="34" charset="0"/>
              </a:rPr>
              <a:t>1- National Center for Scientific Research (CNIC), Luanda, Angola (micolo.campos@gmail.com)</a:t>
            </a:r>
            <a:endParaRPr lang="x-none" sz="1400" dirty="0">
              <a:solidFill>
                <a:schemeClr val="bg1"/>
              </a:solidFill>
              <a:latin typeface="Arial" panose="020B0604020202020204" pitchFamily="34" charset="0"/>
              <a:cs typeface="Arial" panose="020B0604020202020204" pitchFamily="34" charset="0"/>
            </a:endParaRPr>
          </a:p>
        </p:txBody>
      </p:sp>
      <p:pic>
        <p:nvPicPr>
          <p:cNvPr id="8" name="Image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3634" y="1749414"/>
            <a:ext cx="3086035" cy="1183247"/>
          </a:xfrm>
          <a:prstGeom prst="rect">
            <a:avLst/>
          </a:prstGeom>
        </p:spPr>
      </p:pic>
      <p:pic>
        <p:nvPicPr>
          <p:cNvPr id="9" name="Imagem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3634" y="2989341"/>
            <a:ext cx="3090065" cy="3711262"/>
          </a:xfrm>
          <a:prstGeom prst="rect">
            <a:avLst/>
          </a:prstGeom>
        </p:spPr>
      </p:pic>
      <p:sp>
        <p:nvSpPr>
          <p:cNvPr id="11" name="Retângulo 10"/>
          <p:cNvSpPr/>
          <p:nvPr/>
        </p:nvSpPr>
        <p:spPr>
          <a:xfrm>
            <a:off x="1766844" y="1265806"/>
            <a:ext cx="2253330" cy="319446"/>
          </a:xfrm>
          <a:prstGeom prst="rect">
            <a:avLst/>
          </a:prstGeom>
        </p:spPr>
        <p:txBody>
          <a:bodyPr wrap="square">
            <a:spAutoFit/>
          </a:bodyPr>
          <a:lstStyle/>
          <a:p>
            <a:pPr algn="just">
              <a:lnSpc>
                <a:spcPct val="80000"/>
              </a:lnSpc>
            </a:pPr>
            <a:r>
              <a:rPr lang="pt-PT" b="1" dirty="0">
                <a:latin typeface="Calibri" panose="020F0502020204030204" pitchFamily="34" charset="0"/>
                <a:ea typeface="Calibri" panose="020F0502020204030204" pitchFamily="34" charset="0"/>
                <a:cs typeface="Calibri" panose="020F0502020204030204" pitchFamily="34" charset="0"/>
              </a:rPr>
              <a:t>1. INTRODUCTION</a:t>
            </a:r>
          </a:p>
        </p:txBody>
      </p:sp>
      <p:sp>
        <p:nvSpPr>
          <p:cNvPr id="15" name="Retângulo 14"/>
          <p:cNvSpPr/>
          <p:nvPr/>
        </p:nvSpPr>
        <p:spPr>
          <a:xfrm>
            <a:off x="5003616" y="1157529"/>
            <a:ext cx="342086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16" name="Retângulo 15"/>
          <p:cNvSpPr/>
          <p:nvPr/>
        </p:nvSpPr>
        <p:spPr>
          <a:xfrm>
            <a:off x="5403420" y="1265806"/>
            <a:ext cx="2577659" cy="319446"/>
          </a:xfrm>
          <a:prstGeom prst="rect">
            <a:avLst/>
          </a:prstGeom>
        </p:spPr>
        <p:txBody>
          <a:bodyPr wrap="square">
            <a:spAutoFit/>
          </a:bodyPr>
          <a:lstStyle/>
          <a:p>
            <a:pPr algn="ctr">
              <a:lnSpc>
                <a:spcPct val="80000"/>
              </a:lnSpc>
            </a:pPr>
            <a:r>
              <a:rPr lang="pt-PT" b="1" dirty="0">
                <a:latin typeface="Calibri" panose="020F0502020204030204" pitchFamily="34" charset="0"/>
                <a:ea typeface="Calibri" panose="020F0502020204030204" pitchFamily="34" charset="0"/>
                <a:cs typeface="Calibri" panose="020F0502020204030204" pitchFamily="34" charset="0"/>
              </a:rPr>
              <a:t>2. RESULTS</a:t>
            </a:r>
          </a:p>
        </p:txBody>
      </p:sp>
      <p:sp>
        <p:nvSpPr>
          <p:cNvPr id="17" name="Retângulo 16"/>
          <p:cNvSpPr/>
          <p:nvPr/>
        </p:nvSpPr>
        <p:spPr>
          <a:xfrm>
            <a:off x="8514196" y="1152452"/>
            <a:ext cx="3476039"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Retângulo 17"/>
          <p:cNvSpPr/>
          <p:nvPr/>
        </p:nvSpPr>
        <p:spPr>
          <a:xfrm>
            <a:off x="8514196" y="1609652"/>
            <a:ext cx="3476039" cy="4801314"/>
          </a:xfrm>
          <a:prstGeom prst="rect">
            <a:avLst/>
          </a:prstGeom>
        </p:spPr>
        <p:txBody>
          <a:bodyPr wrap="square">
            <a:spAutoFit/>
          </a:bodyPr>
          <a:lstStyle/>
          <a:p>
            <a:pPr algn="just"/>
            <a:r>
              <a:rPr lang="en-US" dirty="0"/>
              <a:t>In all the cities, organic carbon was the major source of the total amount of AOD, with Luanda having the highest levels.</a:t>
            </a:r>
            <a:endParaRPr lang="pt-PT" dirty="0"/>
          </a:p>
          <a:p>
            <a:pPr algn="just"/>
            <a:endParaRPr lang="pt-PT" dirty="0">
              <a:cs typeface="Arial" panose="020B0604020202020204" pitchFamily="34" charset="0"/>
            </a:endParaRPr>
          </a:p>
          <a:p>
            <a:pPr algn="just"/>
            <a:r>
              <a:rPr lang="en-US" dirty="0">
                <a:cs typeface="Arial" panose="020B0604020202020204" pitchFamily="34" charset="0"/>
              </a:rPr>
              <a:t>This study made it possible to draw the conclusion that the variability of AOD loading varies on seasons and places, adding some more knowledge to the issue.</a:t>
            </a:r>
          </a:p>
          <a:p>
            <a:pPr algn="just"/>
            <a:endParaRPr lang="en-US" dirty="0">
              <a:cs typeface="Arial" panose="020B0604020202020204" pitchFamily="34" charset="0"/>
            </a:endParaRPr>
          </a:p>
          <a:p>
            <a:pPr algn="just"/>
            <a:r>
              <a:rPr lang="en-US" dirty="0">
                <a:cs typeface="Arial" panose="020B0604020202020204" pitchFamily="34" charset="0"/>
              </a:rPr>
              <a:t>This study contributed to the increment in the knowledge of </a:t>
            </a:r>
            <a:r>
              <a:rPr lang="pt-BR" dirty="0" smtClean="0">
                <a:latin typeface="Calibri" panose="020F0502020204030204" pitchFamily="34" charset="0"/>
                <a:ea typeface="Calibri" panose="020F0502020204030204" pitchFamily="34" charset="0"/>
                <a:cs typeface="Calibri" panose="020F0502020204030204" pitchFamily="34" charset="0"/>
              </a:rPr>
              <a:t>aerosol's</a:t>
            </a:r>
            <a:r>
              <a:rPr lang="en-US" dirty="0" smtClean="0">
                <a:cs typeface="Arial" panose="020B0604020202020204" pitchFamily="34" charset="0"/>
              </a:rPr>
              <a:t> </a:t>
            </a:r>
            <a:r>
              <a:rPr lang="en-US" dirty="0">
                <a:cs typeface="Arial" panose="020B0604020202020204" pitchFamily="34" charset="0"/>
              </a:rPr>
              <a:t>behaviours in several cities of Angola, which information is relevant for the definition of future national air quality policies.</a:t>
            </a:r>
          </a:p>
        </p:txBody>
      </p:sp>
      <p:sp>
        <p:nvSpPr>
          <p:cNvPr id="19" name="Retângulo 18"/>
          <p:cNvSpPr/>
          <p:nvPr/>
        </p:nvSpPr>
        <p:spPr>
          <a:xfrm>
            <a:off x="9467569" y="1261518"/>
            <a:ext cx="2577659" cy="319446"/>
          </a:xfrm>
          <a:prstGeom prst="rect">
            <a:avLst/>
          </a:prstGeom>
        </p:spPr>
        <p:txBody>
          <a:bodyPr wrap="square">
            <a:spAutoFit/>
          </a:bodyPr>
          <a:lstStyle/>
          <a:p>
            <a:pPr algn="just">
              <a:lnSpc>
                <a:spcPct val="80000"/>
              </a:lnSpc>
            </a:pPr>
            <a:r>
              <a:rPr lang="pt-PT" b="1" dirty="0">
                <a:latin typeface="Calibri" panose="020F0502020204030204" pitchFamily="34" charset="0"/>
                <a:ea typeface="Calibri" panose="020F0502020204030204" pitchFamily="34" charset="0"/>
                <a:cs typeface="Calibri" panose="020F0502020204030204" pitchFamily="34" charset="0"/>
              </a:rPr>
              <a:t>3. CONCLUSION</a:t>
            </a:r>
          </a:p>
        </p:txBody>
      </p:sp>
    </p:spTree>
    <p:extLst>
      <p:ext uri="{BB962C8B-B14F-4D97-AF65-F5344CB8AC3E}">
        <p14:creationId xmlns:p14="http://schemas.microsoft.com/office/powerpoint/2010/main" val="607453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2941</TotalTime>
  <Words>285</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Office Theme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Paulo Campos</cp:lastModifiedBy>
  <cp:revision>46</cp:revision>
  <dcterms:created xsi:type="dcterms:W3CDTF">2023-04-18T13:25:54Z</dcterms:created>
  <dcterms:modified xsi:type="dcterms:W3CDTF">2023-06-11T15:19:42Z</dcterms:modified>
</cp:coreProperties>
</file>