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721"/>
  </p:normalViewPr>
  <p:slideViewPr>
    <p:cSldViewPr snapToGrid="0">
      <p:cViewPr varScale="1">
        <p:scale>
          <a:sx n="69" d="100"/>
          <a:sy n="69" d="100"/>
        </p:scale>
        <p:origin x="82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11/06/2023</a:t>
            </a:fld>
            <a:endParaRPr lang="x-none"/>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‹nº›</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7.jp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631216"/>
          </a:xfrm>
          <a:prstGeom prst="rect">
            <a:avLst/>
          </a:prstGeom>
          <a:noFill/>
        </p:spPr>
        <p:txBody>
          <a:bodyPr wrap="square" rtlCol="0">
            <a:spAutoFit/>
          </a:bodyPr>
          <a:lstStyle/>
          <a:p>
            <a:pPr algn="ctr"/>
            <a:r>
              <a:rPr lang="x-none" b="1" i="0" dirty="0">
                <a:solidFill>
                  <a:schemeClr val="bg1"/>
                </a:solidFill>
                <a:effectLst/>
                <a:latin typeface="Arial" panose="020B0604020202020204" pitchFamily="34" charset="0"/>
                <a:cs typeface="Arial" panose="020B0604020202020204" pitchFamily="34" charset="0"/>
              </a:rPr>
              <a:t>Assessment of aerosols over five cities of Angola based on MERRA–2 reanalysis data</a:t>
            </a:r>
            <a:endParaRPr lang="pt-PT" b="1" i="0" dirty="0">
              <a:solidFill>
                <a:schemeClr val="bg1"/>
              </a:solidFill>
              <a:effectLst/>
              <a:latin typeface="Arial" panose="020B0604020202020204" pitchFamily="34" charset="0"/>
              <a:cs typeface="Arial" panose="020B0604020202020204" pitchFamily="34" charset="0"/>
            </a:endParaRPr>
          </a:p>
          <a:p>
            <a:pPr algn="ctr"/>
            <a:endParaRPr lang="x-none" b="1" dirty="0">
              <a:solidFill>
                <a:schemeClr val="bg1"/>
              </a:solidFill>
              <a:latin typeface="Arial" panose="020B0604020202020204" pitchFamily="34" charset="0"/>
              <a:cs typeface="Arial" panose="020B0604020202020204" pitchFamily="34" charset="0"/>
            </a:endParaRPr>
          </a:p>
          <a:p>
            <a:pPr algn="ctr"/>
            <a:r>
              <a:rPr lang="pt-PT" dirty="0">
                <a:solidFill>
                  <a:schemeClr val="bg1"/>
                </a:solidFill>
                <a:latin typeface="Arial" panose="020B0604020202020204" pitchFamily="34" charset="0"/>
                <a:cs typeface="Arial" panose="020B0604020202020204" pitchFamily="34" charset="0"/>
              </a:rPr>
              <a:t>Pascoal M. D. </a:t>
            </a:r>
            <a:r>
              <a:rPr lang="pt-PT" dirty="0" smtClean="0">
                <a:solidFill>
                  <a:schemeClr val="bg1"/>
                </a:solidFill>
                <a:latin typeface="Arial" panose="020B0604020202020204" pitchFamily="34" charset="0"/>
                <a:cs typeface="Arial" panose="020B0604020202020204" pitchFamily="34" charset="0"/>
              </a:rPr>
              <a:t>Campos</a:t>
            </a:r>
            <a:r>
              <a:rPr lang="pt-PT" baseline="30000" dirty="0" smtClean="0">
                <a:solidFill>
                  <a:schemeClr val="bg1"/>
                </a:solidFill>
                <a:latin typeface="Arial" panose="020B0604020202020204" pitchFamily="34" charset="0"/>
                <a:cs typeface="Arial" panose="020B0604020202020204" pitchFamily="34" charset="0"/>
              </a:rPr>
              <a:t>1</a:t>
            </a:r>
            <a:r>
              <a:rPr lang="pt-PT" dirty="0" smtClean="0">
                <a:solidFill>
                  <a:schemeClr val="bg1"/>
                </a:solidFill>
                <a:latin typeface="Arial" panose="020B0604020202020204" pitchFamily="34" charset="0"/>
                <a:cs typeface="Arial" panose="020B0604020202020204" pitchFamily="34" charset="0"/>
              </a:rPr>
              <a:t>, José C.M. Pires, Anabela A. Leitão</a:t>
            </a:r>
            <a:endParaRPr lang="x-none" dirty="0">
              <a:solidFill>
                <a:schemeClr val="bg1"/>
              </a:solidFill>
              <a:latin typeface="Arial" panose="020B0604020202020204" pitchFamily="34" charset="0"/>
              <a:cs typeface="Arial" panose="020B0604020202020204" pitchFamily="34" charset="0"/>
            </a:endParaRPr>
          </a:p>
          <a:p>
            <a:pPr algn="ctr"/>
            <a:r>
              <a:rPr lang="pt-PT" sz="1400" dirty="0" smtClean="0">
                <a:solidFill>
                  <a:schemeClr val="bg1"/>
                </a:solidFill>
                <a:latin typeface="Arial" panose="020B0604020202020204" pitchFamily="34" charset="0"/>
                <a:cs typeface="Arial" panose="020B0604020202020204" pitchFamily="34" charset="0"/>
              </a:rPr>
              <a:t>1- </a:t>
            </a:r>
            <a:r>
              <a:rPr lang="pt-PT" sz="1400" dirty="0" smtClean="0">
                <a:solidFill>
                  <a:schemeClr val="bg1"/>
                </a:solidFill>
                <a:latin typeface="Arial" panose="020B0604020202020204" pitchFamily="34" charset="0"/>
                <a:cs typeface="Arial" panose="020B0604020202020204" pitchFamily="34" charset="0"/>
              </a:rPr>
              <a:t>National Center </a:t>
            </a:r>
            <a:r>
              <a:rPr lang="pt-PT" sz="1400" dirty="0">
                <a:solidFill>
                  <a:schemeClr val="bg1"/>
                </a:solidFill>
                <a:latin typeface="Arial" panose="020B0604020202020204" pitchFamily="34" charset="0"/>
                <a:cs typeface="Arial" panose="020B0604020202020204" pitchFamily="34" charset="0"/>
              </a:rPr>
              <a:t>for </a:t>
            </a:r>
            <a:r>
              <a:rPr lang="pt-PT" sz="1400" dirty="0" smtClean="0">
                <a:solidFill>
                  <a:schemeClr val="bg1"/>
                </a:solidFill>
                <a:latin typeface="Arial" panose="020B0604020202020204" pitchFamily="34" charset="0"/>
                <a:cs typeface="Arial" panose="020B0604020202020204" pitchFamily="34" charset="0"/>
              </a:rPr>
              <a:t>Scientific </a:t>
            </a:r>
            <a:r>
              <a:rPr lang="pt-PT" sz="1400" dirty="0" smtClean="0">
                <a:solidFill>
                  <a:schemeClr val="bg1"/>
                </a:solidFill>
                <a:latin typeface="Arial" panose="020B0604020202020204" pitchFamily="34" charset="0"/>
                <a:cs typeface="Arial" panose="020B0604020202020204" pitchFamily="34" charset="0"/>
              </a:rPr>
              <a:t>Research (CNIC), Luanda</a:t>
            </a:r>
            <a:r>
              <a:rPr lang="pt-PT" sz="1400" dirty="0">
                <a:solidFill>
                  <a:schemeClr val="bg1"/>
                </a:solidFill>
                <a:latin typeface="Arial" panose="020B0604020202020204" pitchFamily="34" charset="0"/>
                <a:cs typeface="Arial" panose="020B0604020202020204" pitchFamily="34" charset="0"/>
              </a:rPr>
              <a:t>, </a:t>
            </a:r>
            <a:r>
              <a:rPr lang="pt-PT" sz="1400" dirty="0" smtClean="0">
                <a:solidFill>
                  <a:schemeClr val="bg1"/>
                </a:solidFill>
                <a:latin typeface="Arial" panose="020B0604020202020204" pitchFamily="34" charset="0"/>
                <a:cs typeface="Arial" panose="020B0604020202020204" pitchFamily="34" charset="0"/>
              </a:rPr>
              <a:t>Angola (</a:t>
            </a:r>
            <a:r>
              <a:rPr lang="pt-PT" sz="1400" dirty="0" smtClean="0">
                <a:solidFill>
                  <a:schemeClr val="bg1"/>
                </a:solidFill>
                <a:latin typeface="Arial" panose="020B0604020202020204" pitchFamily="34" charset="0"/>
                <a:cs typeface="Arial" panose="020B0604020202020204" pitchFamily="34" charset="0"/>
              </a:rPr>
              <a:t>micolo.campos@gmail.com</a:t>
            </a:r>
            <a:r>
              <a:rPr lang="pt-PT" sz="1400" dirty="0" smtClean="0">
                <a:solidFill>
                  <a:schemeClr val="bg1"/>
                </a:solidFill>
                <a:latin typeface="Arial" panose="020B0604020202020204" pitchFamily="34" charset="0"/>
                <a:cs typeface="Arial" panose="020B0604020202020204" pitchFamily="34" charset="0"/>
              </a:rPr>
              <a:t>)</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80000"/>
              </a:lnSpc>
            </a:pPr>
            <a:r>
              <a:rPr lang="en-GB" sz="1200" dirty="0" smtClean="0">
                <a:latin typeface="Arial" pitchFamily="34" charset="0"/>
                <a:cs typeface="Arial" pitchFamily="34" charset="0"/>
              </a:rPr>
              <a:t>The control of the aerosols is essential to eliminate or mitigate the negative impacts on the environment and humans.</a:t>
            </a:r>
          </a:p>
          <a:p>
            <a:pPr algn="just">
              <a:lnSpc>
                <a:spcPct val="80000"/>
              </a:lnSpc>
            </a:pPr>
            <a:endParaRPr lang="en-GB" sz="1200" dirty="0" smtClean="0">
              <a:latin typeface="Arial" pitchFamily="34" charset="0"/>
              <a:cs typeface="Arial" pitchFamily="34" charset="0"/>
            </a:endParaRPr>
          </a:p>
          <a:p>
            <a:pPr algn="just">
              <a:lnSpc>
                <a:spcPct val="80000"/>
              </a:lnSpc>
            </a:pPr>
            <a:r>
              <a:rPr lang="en-GB" sz="1200" dirty="0" smtClean="0">
                <a:latin typeface="Arial" pitchFamily="34" charset="0"/>
                <a:cs typeface="Arial" pitchFamily="34" charset="0"/>
              </a:rPr>
              <a:t>The use of Aerosol Optical Depth (AOD) has been proven as a feasible way to monitor the air quality.</a:t>
            </a:r>
            <a:endParaRPr lang="pt-PT" sz="1200" dirty="0" smtClean="0">
              <a:latin typeface="Arial" pitchFamily="34" charset="0"/>
              <a:cs typeface="Arial" pitchFamily="34" charset="0"/>
            </a:endParaRPr>
          </a:p>
          <a:p>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P1.1-767</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80000"/>
              </a:lnSpc>
            </a:pPr>
            <a:r>
              <a:rPr lang="en-US" sz="1200" dirty="0" smtClean="0">
                <a:latin typeface="Arial" pitchFamily="34" charset="0"/>
                <a:cs typeface="Arial" pitchFamily="34" charset="0"/>
              </a:rPr>
              <a:t>The different aerosol species over the period of 2010-2020 in the capital cities of the five most densely populated provinces in Angola were analysed.</a:t>
            </a:r>
          </a:p>
          <a:p>
            <a:pPr algn="just">
              <a:lnSpc>
                <a:spcPct val="80000"/>
              </a:lnSpc>
            </a:pPr>
            <a:endParaRPr lang="pt-PT" sz="1200" dirty="0" smtClean="0">
              <a:latin typeface="Arial" pitchFamily="34" charset="0"/>
              <a:cs typeface="Arial" pitchFamily="34" charset="0"/>
            </a:endParaRPr>
          </a:p>
          <a:p>
            <a:pPr algn="just">
              <a:lnSpc>
                <a:spcPct val="80000"/>
              </a:lnSpc>
            </a:pPr>
            <a:r>
              <a:rPr lang="pt-BR" sz="1200" dirty="0">
                <a:latin typeface="Arial" panose="020B0604020202020204" pitchFamily="34" charset="0"/>
                <a:ea typeface="Calibri" panose="020F0502020204030204" pitchFamily="34" charset="0"/>
                <a:cs typeface="Arial" panose="020B0604020202020204" pitchFamily="34" charset="0"/>
              </a:rPr>
              <a:t>NASA's</a:t>
            </a:r>
            <a:r>
              <a:rPr lang="pt-BR"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Arial" pitchFamily="34" charset="0"/>
                <a:cs typeface="Arial" pitchFamily="34" charset="0"/>
              </a:rPr>
              <a:t>Earth science data sets (MERRA-2 Reanalysis and CALIPSO), and NOAA (HYSPLIT) were used.</a:t>
            </a:r>
            <a:endParaRPr lang="pt-PT" sz="1200" dirty="0" smtClean="0">
              <a:latin typeface="Arial" pitchFamily="34" charset="0"/>
              <a:cs typeface="Arial"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pPr>
            <a:endParaRPr lang="en-US" sz="1400" dirty="0" smtClean="0">
              <a:latin typeface="Arial" pitchFamily="34" charset="0"/>
              <a:cs typeface="Arial" pitchFamily="34" charset="0"/>
            </a:endParaRPr>
          </a:p>
          <a:p>
            <a:pPr algn="just">
              <a:lnSpc>
                <a:spcPct val="100000"/>
              </a:lnSpc>
            </a:pPr>
            <a:r>
              <a:rPr lang="en-US" sz="1400" dirty="0" smtClean="0">
                <a:latin typeface="Arial" pitchFamily="34" charset="0"/>
                <a:cs typeface="Arial" pitchFamily="34" charset="0"/>
              </a:rPr>
              <a:t>The time-series of yearly average of the total AOD for the period 2010-2020, had the highest value in Luanda, among all the cities studied.</a:t>
            </a:r>
          </a:p>
          <a:p>
            <a:pPr algn="just">
              <a:lnSpc>
                <a:spcPct val="100000"/>
              </a:lnSpc>
            </a:pPr>
            <a:endParaRPr lang="en-US" sz="1400" dirty="0" smtClean="0">
              <a:latin typeface="Arial" pitchFamily="34" charset="0"/>
              <a:cs typeface="Arial" pitchFamily="34" charset="0"/>
            </a:endParaRPr>
          </a:p>
          <a:p>
            <a:pPr algn="just">
              <a:lnSpc>
                <a:spcPct val="100000"/>
              </a:lnSpc>
            </a:pPr>
            <a:r>
              <a:rPr lang="en-US" sz="1400" dirty="0" smtClean="0">
                <a:latin typeface="Arial" pitchFamily="34" charset="0"/>
                <a:cs typeface="Arial" pitchFamily="34" charset="0"/>
              </a:rPr>
              <a:t>In November 2011, air masses from Nyamuragira volcano reached Luanda and Sumbe.</a:t>
            </a:r>
            <a:endParaRPr lang="pt-PT" sz="1400" dirty="0" smtClean="0">
              <a:latin typeface="Arial" pitchFamily="34" charset="0"/>
              <a:cs typeface="Arial" pitchFamily="34" charset="0"/>
            </a:endParaRPr>
          </a:p>
          <a:p>
            <a:pPr algn="just"/>
            <a:endParaRPr lang="pt-PT" sz="1200" dirty="0" smtClean="0">
              <a:latin typeface="Arial" pitchFamily="34" charset="0"/>
              <a:cs typeface="Arial" pitchFamily="34" charset="0"/>
            </a:endParaRPr>
          </a:p>
          <a:p>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80000"/>
              </a:lnSpc>
            </a:pPr>
            <a:endParaRPr lang="en-US" sz="1200" dirty="0" smtClean="0">
              <a:latin typeface="Arial" panose="020B0604020202020204" pitchFamily="34" charset="0"/>
              <a:ea typeface="Calibri" panose="020F0502020204030204" pitchFamily="34" charset="0"/>
            </a:endParaRPr>
          </a:p>
          <a:p>
            <a:pPr algn="just">
              <a:lnSpc>
                <a:spcPct val="80000"/>
              </a:lnSpc>
            </a:pPr>
            <a:r>
              <a:rPr lang="en-US" sz="1200" dirty="0" smtClean="0">
                <a:latin typeface="Arial" panose="020B0604020202020204" pitchFamily="34" charset="0"/>
                <a:ea typeface="Calibri" panose="020F0502020204030204" pitchFamily="34" charset="0"/>
              </a:rPr>
              <a:t>The </a:t>
            </a:r>
            <a:r>
              <a:rPr lang="en-US" sz="1200" dirty="0">
                <a:latin typeface="Arial" panose="020B0604020202020204" pitchFamily="34" charset="0"/>
                <a:ea typeface="Calibri" panose="020F0502020204030204" pitchFamily="34" charset="0"/>
              </a:rPr>
              <a:t>most significant contribution to the total AOD, in all the cities, was derived from organic carbon</a:t>
            </a:r>
            <a:r>
              <a:rPr lang="en-US" sz="1200" dirty="0" smtClean="0">
                <a:latin typeface="Arial" panose="020B0604020202020204" pitchFamily="34" charset="0"/>
                <a:ea typeface="Calibri" panose="020F0502020204030204" pitchFamily="34" charset="0"/>
              </a:rPr>
              <a:t>.</a:t>
            </a:r>
            <a:endParaRPr lang="en-US" sz="1200" dirty="0" smtClean="0">
              <a:latin typeface="Arial" panose="020B0604020202020204" pitchFamily="34" charset="0"/>
              <a:cs typeface="Arial" panose="020B0604020202020204" pitchFamily="34" charset="0"/>
            </a:endParaRPr>
          </a:p>
          <a:p>
            <a:pPr algn="just">
              <a:lnSpc>
                <a:spcPct val="80000"/>
              </a:lnSpc>
            </a:pPr>
            <a:endParaRPr lang="en-US" sz="1200" dirty="0">
              <a:latin typeface="Arial" panose="020B0604020202020204" pitchFamily="34" charset="0"/>
              <a:cs typeface="Arial" panose="020B0604020202020204" pitchFamily="34" charset="0"/>
            </a:endParaRPr>
          </a:p>
          <a:p>
            <a:pPr algn="just">
              <a:lnSpc>
                <a:spcPct val="80000"/>
              </a:lnSpc>
            </a:pPr>
            <a:r>
              <a:rPr lang="en-US" sz="1200" dirty="0" smtClean="0">
                <a:latin typeface="Arial" panose="020B0604020202020204" pitchFamily="34" charset="0"/>
                <a:cs typeface="Arial" panose="020B0604020202020204" pitchFamily="34" charset="0"/>
              </a:rPr>
              <a:t>This </a:t>
            </a:r>
            <a:r>
              <a:rPr lang="en-US" sz="1200" dirty="0">
                <a:latin typeface="Arial" panose="020B0604020202020204" pitchFamily="34" charset="0"/>
                <a:cs typeface="Arial" panose="020B0604020202020204" pitchFamily="34" charset="0"/>
              </a:rPr>
              <a:t>study may contribute to a better understanding of the aerosols in the country and the use of such knowledge by all stakeholders related to environmental </a:t>
            </a:r>
            <a:r>
              <a:rPr lang="en-US" sz="1200" dirty="0" smtClean="0">
                <a:latin typeface="Arial" panose="020B0604020202020204" pitchFamily="34" charset="0"/>
                <a:cs typeface="Arial" panose="020B0604020202020204" pitchFamily="34" charset="0"/>
              </a:rPr>
              <a:t>issues. </a:t>
            </a:r>
            <a:endParaRPr lang="en-US" sz="1200" dirty="0" smtClean="0">
              <a:latin typeface="Arial" panose="020B0604020202020204" pitchFamily="34" charset="0"/>
              <a:ea typeface="Calibri" panose="020F050202020403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0828" y="518113"/>
            <a:ext cx="1485900" cy="733425"/>
          </a:xfrm>
          <a:prstGeom prst="rect">
            <a:avLst/>
          </a:prstGeom>
        </p:spPr>
      </p:pic>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x-none"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P1.1-767</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8" name="Rectângulo 7"/>
          <p:cNvSpPr/>
          <p:nvPr/>
        </p:nvSpPr>
        <p:spPr>
          <a:xfrm>
            <a:off x="370349" y="1284530"/>
            <a:ext cx="10002375" cy="4708981"/>
          </a:xfrm>
          <a:prstGeom prst="rect">
            <a:avLst/>
          </a:prstGeom>
        </p:spPr>
        <p:txBody>
          <a:bodyPr wrap="square">
            <a:spAutoFit/>
          </a:bodyPr>
          <a:lstStyle/>
          <a:p>
            <a:pPr algn="just"/>
            <a:r>
              <a:rPr lang="en-GB" sz="2000" dirty="0">
                <a:latin typeface="Arial" pitchFamily="34" charset="0"/>
                <a:cs typeface="Arial" pitchFamily="34" charset="0"/>
              </a:rPr>
              <a:t>Aerosols are defined as solid or liquid particles suspended in the atmosphere by natural origin, such as desert dust and sea salts, or anthropogenic causes through vehicular and industrial emissions, bushfires, and agricultural practices. </a:t>
            </a:r>
          </a:p>
          <a:p>
            <a:pPr algn="just"/>
            <a:endParaRPr lang="en-GB" sz="2000" dirty="0">
              <a:latin typeface="Arial" pitchFamily="34" charset="0"/>
              <a:cs typeface="Arial" pitchFamily="34" charset="0"/>
            </a:endParaRPr>
          </a:p>
          <a:p>
            <a:pPr algn="just"/>
            <a:r>
              <a:rPr lang="en-GB" sz="2000" dirty="0">
                <a:latin typeface="Arial" pitchFamily="34" charset="0"/>
                <a:cs typeface="Arial" pitchFamily="34" charset="0"/>
              </a:rPr>
              <a:t>These particles can have sizes from the nanometer to a millimetre scale. The scattering and absorption of solar radiation by the aerosols impact the climate, and these particles can also influence negatively human health. </a:t>
            </a:r>
          </a:p>
          <a:p>
            <a:pPr algn="just"/>
            <a:endParaRPr lang="en-GB" sz="2000" dirty="0">
              <a:latin typeface="Arial" pitchFamily="34" charset="0"/>
              <a:cs typeface="Arial" pitchFamily="34" charset="0"/>
            </a:endParaRPr>
          </a:p>
          <a:p>
            <a:pPr algn="just"/>
            <a:r>
              <a:rPr lang="en-GB" sz="2000" dirty="0">
                <a:latin typeface="Arial" pitchFamily="34" charset="0"/>
                <a:cs typeface="Arial" pitchFamily="34" charset="0"/>
              </a:rPr>
              <a:t>Therefore, the control of the aerosols is essential to eliminate or mitigate the negative impacts on the environment and humans; however, many developing countries lack air quality monitoring networks. </a:t>
            </a:r>
          </a:p>
          <a:p>
            <a:pPr algn="just"/>
            <a:endParaRPr lang="en-GB" sz="2000" dirty="0">
              <a:latin typeface="Arial" pitchFamily="34" charset="0"/>
              <a:cs typeface="Arial" pitchFamily="34" charset="0"/>
            </a:endParaRPr>
          </a:p>
          <a:p>
            <a:pPr algn="just"/>
            <a:r>
              <a:rPr lang="en-GB" sz="2000" dirty="0">
                <a:latin typeface="Arial" pitchFamily="34" charset="0"/>
                <a:cs typeface="Arial" pitchFamily="34" charset="0"/>
              </a:rPr>
              <a:t>The use of Aerosol Optical Depth (AOD) has been proven as a feasible and cheap alternative to the traditional ground-level monitoring of air quality and assessment of potential health risks in many countries across the world, as stated by several studies.</a:t>
            </a:r>
            <a:endParaRPr lang="pt-PT" sz="2000" dirty="0">
              <a:latin typeface="Arial" pitchFamily="34" charset="0"/>
              <a:cs typeface="Arial" pitchFamily="34" charset="0"/>
            </a:endParaRP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0828" y="199462"/>
            <a:ext cx="1485900" cy="733425"/>
          </a:xfrm>
          <a:prstGeom prst="rect">
            <a:avLst/>
          </a:prstGeom>
        </p:spPr>
      </p:pic>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P1.1-767</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122" name="Rectangle 2"/>
          <p:cNvSpPr>
            <a:spLocks noChangeArrowheads="1"/>
          </p:cNvSpPr>
          <p:nvPr/>
        </p:nvSpPr>
        <p:spPr bwMode="auto">
          <a:xfrm>
            <a:off x="342900" y="1266524"/>
            <a:ext cx="100584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The study aims: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marL="514350" marR="0" lvl="0" indent="-514350" algn="just" defTabSz="914400" rtl="0" eaLnBrk="1" fontAlgn="base" latinLnBrk="0" hangingPunct="1">
              <a:lnSpc>
                <a:spcPct val="100000"/>
              </a:lnSpc>
              <a:spcBef>
                <a:spcPct val="0"/>
              </a:spcBef>
              <a:spcAft>
                <a:spcPct val="0"/>
              </a:spcAft>
              <a:buClrTx/>
              <a:buSzTx/>
              <a:buFontTx/>
              <a:buAutoNum type="romanLcParenBoth"/>
              <a:tabLst/>
            </a:pPr>
            <a:r>
              <a:rPr kumimoji="0" lang="en-GB"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to study a 10 year </a:t>
            </a:r>
            <a:r>
              <a:rPr kumimoji="0" lang="en-US"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MERRA-2 AOD product aerosol (black carbon, dust, sea-salt, sulphates and organic carbon) profile data to characterize the spatio-temporal and vertical variations of aerosol in the atmosphere over the capital cities of the five most densely populated provinces of Angola; </a:t>
            </a:r>
          </a:p>
          <a:p>
            <a:pPr marL="514350" marR="0" lvl="0" indent="-514350" algn="just"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marL="514350" marR="0" lvl="0" indent="-514350" algn="just" defTabSz="914400" rtl="0" eaLnBrk="1" fontAlgn="base" latinLnBrk="0" hangingPunct="1">
              <a:lnSpc>
                <a:spcPct val="100000"/>
              </a:lnSpc>
              <a:spcBef>
                <a:spcPct val="0"/>
              </a:spcBef>
              <a:spcAft>
                <a:spcPct val="0"/>
              </a:spcAft>
              <a:buClrTx/>
              <a:buSzTx/>
              <a:buFontTx/>
              <a:buAutoNum type="romanLcParenBoth"/>
              <a:tabLst/>
            </a:pPr>
            <a:r>
              <a:rPr kumimoji="0" lang="en-US"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to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analyse </a:t>
            </a:r>
            <a:r>
              <a:rPr kumimoji="0" lang="en-US"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the relationship between the monthly mean variation of the total AOD and the meteorological parameters (precipitation, temperature, wind speed, and relative humidity) in the five cities chosen for this research; </a:t>
            </a:r>
          </a:p>
          <a:p>
            <a:pPr marL="514350" marR="0" lvl="0" indent="-514350" algn="just" defTabSz="914400" rtl="0" eaLnBrk="1" fontAlgn="base" latinLnBrk="0" hangingPunct="1">
              <a:lnSpc>
                <a:spcPct val="100000"/>
              </a:lnSpc>
              <a:spcBef>
                <a:spcPct val="0"/>
              </a:spcBef>
              <a:spcAft>
                <a:spcPct val="0"/>
              </a:spcAft>
              <a:buClrTx/>
              <a:buSzTx/>
              <a:buFontTx/>
              <a:buAutoNum type="romanLcParenBoth"/>
              <a:tabLst/>
            </a:pPr>
            <a:endParaRPr lang="en-US" sz="2000" dirty="0">
              <a:latin typeface="Arial" pitchFamily="34" charset="0"/>
              <a:ea typeface="Calibri" pitchFamily="34" charset="0"/>
              <a:cs typeface="Times New Roman" pitchFamily="18" charset="0"/>
            </a:endParaRPr>
          </a:p>
          <a:p>
            <a:pPr marL="514350" marR="0" lvl="0" indent="-514350" algn="just" defTabSz="914400" rtl="0" eaLnBrk="1" fontAlgn="base" latinLnBrk="0" hangingPunct="1">
              <a:lnSpc>
                <a:spcPct val="100000"/>
              </a:lnSpc>
              <a:spcBef>
                <a:spcPct val="0"/>
              </a:spcBef>
              <a:spcAft>
                <a:spcPct val="0"/>
              </a:spcAft>
              <a:buClrTx/>
              <a:buSzTx/>
              <a:buFontTx/>
              <a:buAutoNum type="romanLcParenBoth"/>
              <a:tabLst/>
            </a:pPr>
            <a:r>
              <a:rPr kumimoji="0" lang="en-US"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to study the possible influence of emissions from the Nyamuragira volcano, located in the Democratic Republic of Congo, on the air quality in the five selected cities. </a:t>
            </a:r>
          </a:p>
          <a:p>
            <a:pPr marL="514350" marR="0" lvl="0" indent="-514350" algn="just" defTabSz="914400" rtl="0" eaLnBrk="1" fontAlgn="base" latinLnBrk="0" hangingPunct="1">
              <a:lnSpc>
                <a:spcPct val="100000"/>
              </a:lnSpc>
              <a:spcBef>
                <a:spcPct val="0"/>
              </a:spcBef>
              <a:spcAft>
                <a:spcPct val="0"/>
              </a:spcAft>
              <a:buClrTx/>
              <a:buSzTx/>
              <a:tabLst/>
            </a:pPr>
            <a:endParaRPr lang="en-US" sz="2000" dirty="0">
              <a:latin typeface="Arial" pitchFamily="34"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As far as it is known, this may be the first study on this subject in Angola; therefore, this research contributes to the knowledge and understanding of the aerosols over cities in this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country.</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0828" y="199462"/>
            <a:ext cx="1485900" cy="733425"/>
          </a:xfrm>
          <a:prstGeom prst="rect">
            <a:avLst/>
          </a:prstGeom>
        </p:spPr>
      </p:pic>
    </p:spTree>
    <p:extLst>
      <p:ext uri="{BB962C8B-B14F-4D97-AF65-F5344CB8AC3E}">
        <p14:creationId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Methods/data</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P1.1-767</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4097" name="Rectangle 1"/>
          <p:cNvSpPr>
            <a:spLocks noChangeArrowheads="1"/>
          </p:cNvSpPr>
          <p:nvPr/>
        </p:nvSpPr>
        <p:spPr bwMode="auto">
          <a:xfrm>
            <a:off x="530733" y="1528564"/>
            <a:ext cx="433576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tx1"/>
                </a:solidFill>
                <a:effectLst/>
                <a:latin typeface="Arial" pitchFamily="34" charset="0"/>
                <a:ea typeface="Calibri" pitchFamily="34" charset="0"/>
                <a:cs typeface="Arial" pitchFamily="34" charset="0"/>
              </a:rPr>
              <a:t>Study area</a:t>
            </a:r>
            <a:endParaRPr kumimoji="0" lang="en-US" sz="2000" b="1" u="none" strike="noStrike" cap="none" normalizeH="0" baseline="0" dirty="0">
              <a:ln>
                <a:noFill/>
              </a:ln>
              <a:solidFill>
                <a:schemeClr val="tx1"/>
              </a:solidFill>
              <a:effectLst/>
              <a:latin typeface="Arial" pitchFamily="34" charset="0"/>
              <a:ea typeface="Calibri" pitchFamily="34" charset="0"/>
              <a:cs typeface="Arial" pitchFamily="34" charset="0"/>
            </a:endParaRPr>
          </a:p>
        </p:txBody>
      </p:sp>
      <p:sp>
        <p:nvSpPr>
          <p:cNvPr id="4098" name="Rectangle 2"/>
          <p:cNvSpPr>
            <a:spLocks noChangeArrowheads="1"/>
          </p:cNvSpPr>
          <p:nvPr/>
        </p:nvSpPr>
        <p:spPr bwMode="auto">
          <a:xfrm>
            <a:off x="5481212" y="5278268"/>
            <a:ext cx="5082013"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742950" algn="l"/>
              </a:tabLst>
            </a:pPr>
            <a:r>
              <a:rPr kumimoji="0" 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AOD:</a:t>
            </a:r>
            <a:r>
              <a:rPr kumimoji="0" 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aerosol optical depth; </a:t>
            </a:r>
            <a:r>
              <a:rPr kumimoji="0" 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BC:</a:t>
            </a:r>
            <a:r>
              <a:rPr kumimoji="0" 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black carbon; </a:t>
            </a:r>
            <a:r>
              <a:rPr kumimoji="0" 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OC:</a:t>
            </a:r>
            <a:r>
              <a:rPr kumimoji="0" 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organic carbon; </a:t>
            </a:r>
            <a:r>
              <a:rPr kumimoji="0" 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SS:</a:t>
            </a:r>
            <a:r>
              <a:rPr kumimoji="0" 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sea salt; </a:t>
            </a:r>
            <a:r>
              <a:rPr kumimoji="0" 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HYSPLIT:</a:t>
            </a:r>
            <a:r>
              <a:rPr kumimoji="0" lang="en-GB"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Hybrid Particle Lagrangian Dispersion Model;</a:t>
            </a:r>
            <a:r>
              <a:rPr kumimoji="0" 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MERRA-2:</a:t>
            </a:r>
            <a:r>
              <a:rPr kumimoji="0" 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Modern-Era Retrospective Analysis for Research and Applications, Version 2</a:t>
            </a:r>
            <a:r>
              <a:rPr kumimoji="0" 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MODIS:</a:t>
            </a:r>
            <a:r>
              <a:rPr kumimoji="0" 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Moderate Resolution Imaging Spectroradiometer; </a:t>
            </a:r>
            <a:r>
              <a:rPr kumimoji="0" 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CALIPSO:</a:t>
            </a:r>
            <a:r>
              <a:rPr kumimoji="0" 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Cloud-Aerosol Lidar and Infrared Pathﬁnder Satellite Observation. </a:t>
            </a:r>
          </a:p>
        </p:txBody>
      </p:sp>
      <p:pic>
        <p:nvPicPr>
          <p:cNvPr id="4101" name="Picture 5"/>
          <p:cNvPicPr>
            <a:picLocks noChangeAspect="1" noChangeArrowheads="1"/>
          </p:cNvPicPr>
          <p:nvPr/>
        </p:nvPicPr>
        <p:blipFill>
          <a:blip r:embed="rId2"/>
          <a:srcRect/>
          <a:stretch>
            <a:fillRect/>
          </a:stretch>
        </p:blipFill>
        <p:spPr bwMode="auto">
          <a:xfrm>
            <a:off x="445008" y="3801109"/>
            <a:ext cx="4355961" cy="2053233"/>
          </a:xfrm>
          <a:prstGeom prst="rect">
            <a:avLst/>
          </a:prstGeom>
          <a:noFill/>
          <a:ln w="9525">
            <a:noFill/>
            <a:miter lim="800000"/>
            <a:headEnd/>
            <a:tailEnd/>
          </a:ln>
          <a:effectLst/>
        </p:spPr>
      </p:pic>
      <p:sp>
        <p:nvSpPr>
          <p:cNvPr id="13" name="Rectângulo 12"/>
          <p:cNvSpPr/>
          <p:nvPr/>
        </p:nvSpPr>
        <p:spPr>
          <a:xfrm>
            <a:off x="530733" y="5831897"/>
            <a:ext cx="4200144" cy="646331"/>
          </a:xfrm>
          <a:prstGeom prst="rect">
            <a:avLst/>
          </a:prstGeom>
        </p:spPr>
        <p:txBody>
          <a:bodyPr wrap="square">
            <a:spAutoFit/>
          </a:bodyPr>
          <a:lstStyle/>
          <a:p>
            <a:pPr algn="just"/>
            <a:r>
              <a:rPr lang="en-GB" sz="1200" b="1" dirty="0" smtClean="0"/>
              <a:t>Fig. 1.</a:t>
            </a:r>
            <a:r>
              <a:rPr lang="en-US" sz="1200" dirty="0" smtClean="0"/>
              <a:t> </a:t>
            </a:r>
            <a:r>
              <a:rPr lang="en-US" sz="1200" dirty="0"/>
              <a:t>A map of Angola showing the location of the five cities (</a:t>
            </a:r>
            <a:r>
              <a:rPr lang="en-US" sz="1200" b="1" dirty="0"/>
              <a:t>BG</a:t>
            </a:r>
            <a:r>
              <a:rPr lang="en-US" sz="1200" dirty="0"/>
              <a:t> - Benguela, </a:t>
            </a:r>
            <a:r>
              <a:rPr lang="en-US" sz="1200" b="1" dirty="0"/>
              <a:t>HB</a:t>
            </a:r>
            <a:r>
              <a:rPr lang="en-US" sz="1200" dirty="0"/>
              <a:t> - Huambo, </a:t>
            </a:r>
            <a:r>
              <a:rPr lang="en-US" sz="1200" b="1" dirty="0"/>
              <a:t>LB</a:t>
            </a:r>
            <a:r>
              <a:rPr lang="en-US" sz="1200" dirty="0"/>
              <a:t> - Lubango, </a:t>
            </a:r>
            <a:r>
              <a:rPr lang="en-US" sz="1200" b="1" dirty="0"/>
              <a:t>LD</a:t>
            </a:r>
            <a:r>
              <a:rPr lang="en-US" sz="1200" dirty="0"/>
              <a:t> - Luanda, </a:t>
            </a:r>
            <a:r>
              <a:rPr lang="en-US" sz="1200" b="1" dirty="0"/>
              <a:t>SB</a:t>
            </a:r>
            <a:r>
              <a:rPr lang="en-US" sz="1200" dirty="0"/>
              <a:t> -Sumbe) investigated in the present study.</a:t>
            </a:r>
            <a:endParaRPr lang="pt-PT" sz="1200" dirty="0"/>
          </a:p>
        </p:txBody>
      </p:sp>
      <p:sp>
        <p:nvSpPr>
          <p:cNvPr id="14" name="Rectângulo 13"/>
          <p:cNvSpPr/>
          <p:nvPr/>
        </p:nvSpPr>
        <p:spPr>
          <a:xfrm>
            <a:off x="5483843" y="1517435"/>
            <a:ext cx="5025735" cy="400110"/>
          </a:xfrm>
          <a:prstGeom prst="rect">
            <a:avLst/>
          </a:prstGeom>
        </p:spPr>
        <p:txBody>
          <a:bodyPr wrap="none">
            <a:spAutoFit/>
          </a:bodyPr>
          <a:lstStyle/>
          <a:p>
            <a:pPr lvl="0" algn="just" fontAlgn="base">
              <a:spcBef>
                <a:spcPct val="0"/>
              </a:spcBef>
              <a:spcAft>
                <a:spcPct val="0"/>
              </a:spcAft>
              <a:tabLst>
                <a:tab pos="742950" algn="l"/>
              </a:tabLst>
            </a:pPr>
            <a:r>
              <a:rPr lang="en-US" sz="2000" b="1" dirty="0">
                <a:latin typeface="Arial" pitchFamily="34" charset="0"/>
                <a:ea typeface="Calibri" pitchFamily="34" charset="0"/>
                <a:cs typeface="Times New Roman" pitchFamily="18" charset="0"/>
              </a:rPr>
              <a:t>Summary of datasets used in this study</a:t>
            </a:r>
            <a:endParaRPr lang="pt-PT" sz="2000" b="1" dirty="0">
              <a:latin typeface="Arial" pitchFamily="34" charset="0"/>
              <a:cs typeface="Arial" pitchFamily="34" charset="0"/>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547" y="2208068"/>
            <a:ext cx="4935403" cy="2999361"/>
          </a:xfrm>
          <a:prstGeom prst="rect">
            <a:avLst/>
          </a:prstGeom>
        </p:spPr>
      </p:pic>
      <p:sp>
        <p:nvSpPr>
          <p:cNvPr id="12" name="Rectângulo arredondado 11"/>
          <p:cNvSpPr/>
          <p:nvPr/>
        </p:nvSpPr>
        <p:spPr>
          <a:xfrm>
            <a:off x="200025" y="1323975"/>
            <a:ext cx="4876800" cy="530542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ângulo arredondado 14"/>
          <p:cNvSpPr/>
          <p:nvPr/>
        </p:nvSpPr>
        <p:spPr>
          <a:xfrm>
            <a:off x="5305424" y="1333500"/>
            <a:ext cx="5362575" cy="530542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ângulo 15"/>
          <p:cNvSpPr/>
          <p:nvPr/>
        </p:nvSpPr>
        <p:spPr>
          <a:xfrm>
            <a:off x="314325" y="2014835"/>
            <a:ext cx="4591050" cy="1754326"/>
          </a:xfrm>
          <a:prstGeom prst="rect">
            <a:avLst/>
          </a:prstGeom>
        </p:spPr>
        <p:txBody>
          <a:bodyPr wrap="square">
            <a:spAutoFit/>
          </a:bodyPr>
          <a:lstStyle/>
          <a:p>
            <a:pPr lvl="0" algn="just" eaLnBrk="0" fontAlgn="base" hangingPunct="0">
              <a:spcBef>
                <a:spcPct val="0"/>
              </a:spcBef>
              <a:spcAft>
                <a:spcPct val="0"/>
              </a:spcAft>
            </a:pPr>
            <a:r>
              <a:rPr lang="en-US" dirty="0" smtClean="0">
                <a:latin typeface="Arial" pitchFamily="34" charset="0"/>
                <a:ea typeface="Calibri" pitchFamily="34" charset="0"/>
                <a:cs typeface="Arial" pitchFamily="34" charset="0"/>
              </a:rPr>
              <a:t>Angola is located in southwestern Africa</a:t>
            </a:r>
            <a:r>
              <a:rPr lang="en-GB" dirty="0" smtClean="0">
                <a:latin typeface="Arial" pitchFamily="34" charset="0"/>
                <a:ea typeface="Calibri" pitchFamily="34" charset="0"/>
                <a:cs typeface="Arial" pitchFamily="34" charset="0"/>
              </a:rPr>
              <a:t>, covering an area of 1 246 700 km². Luanda is the capital province of Angola and has a population number of 6.9 million</a:t>
            </a:r>
            <a:r>
              <a:rPr lang="en-GB" dirty="0" smtClean="0">
                <a:latin typeface="Arial" pitchFamily="34" charset="0"/>
                <a:cs typeface="Arial" pitchFamily="34" charset="0"/>
              </a:rPr>
              <a:t>, which represents 27% of the country´s population.</a:t>
            </a:r>
            <a:endParaRPr lang="pt-PT" dirty="0">
              <a:latin typeface="Arial" pitchFamily="34" charset="0"/>
              <a:cs typeface="Arial" pitchFamily="34" charset="0"/>
            </a:endParaRPr>
          </a:p>
        </p:txBody>
      </p:sp>
      <p:pic>
        <p:nvPicPr>
          <p:cNvPr id="18" name="Imagem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0828" y="199462"/>
            <a:ext cx="1485900" cy="733425"/>
          </a:xfrm>
          <a:prstGeom prst="rect">
            <a:avLst/>
          </a:prstGeom>
        </p:spPr>
      </p:pic>
    </p:spTree>
    <p:extLst>
      <p:ext uri="{BB962C8B-B14F-4D97-AF65-F5344CB8AC3E}">
        <p14:creationId xmlns:p14="http://schemas.microsoft.com/office/powerpoint/2010/main"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P1.1-767</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Retângulo 6"/>
          <p:cNvSpPr/>
          <p:nvPr/>
        </p:nvSpPr>
        <p:spPr>
          <a:xfrm>
            <a:off x="175117" y="3182030"/>
            <a:ext cx="3225308" cy="707886"/>
          </a:xfrm>
          <a:prstGeom prst="rect">
            <a:avLst/>
          </a:prstGeom>
        </p:spPr>
        <p:txBody>
          <a:bodyPr wrap="square">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PT" sz="1000" b="1" dirty="0"/>
              <a:t>Fig. 2. </a:t>
            </a:r>
            <a:r>
              <a:rPr lang="pt-PT" sz="1000" dirty="0"/>
              <a:t>Time-average map of a region encompassing Angola showing total aerosol extinction, aerosol optical depth (AOD) at 550 nm, monthly 0.5◦ × 0.625◦, MERRA-2 Model, over January 2010–December 2020. </a:t>
            </a:r>
          </a:p>
        </p:txBody>
      </p:sp>
      <p:sp>
        <p:nvSpPr>
          <p:cNvPr id="8" name="Retângulo 7"/>
          <p:cNvSpPr/>
          <p:nvPr/>
        </p:nvSpPr>
        <p:spPr>
          <a:xfrm>
            <a:off x="213217" y="6027813"/>
            <a:ext cx="3244358" cy="707886"/>
          </a:xfrm>
          <a:prstGeom prst="rect">
            <a:avLst/>
          </a:prstGeom>
        </p:spPr>
        <p:txBody>
          <a:bodyPr wrap="square">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PT" sz="1000" b="1" dirty="0"/>
              <a:t>Fig. 3. </a:t>
            </a:r>
            <a:r>
              <a:rPr lang="pt-PT" sz="1000" dirty="0"/>
              <a:t>Time series of the (a) yearly and (b) monthly averaged aerosol optical depth AOD of black carbon, dust, organic carbon, sea salt, sulfates and total AOD from 2010 to 2020 for the city of Luanda retrieved by MERRA-2.</a:t>
            </a:r>
          </a:p>
        </p:txBody>
      </p:sp>
      <p:sp>
        <p:nvSpPr>
          <p:cNvPr id="9" name="Retângulo 8"/>
          <p:cNvSpPr/>
          <p:nvPr/>
        </p:nvSpPr>
        <p:spPr>
          <a:xfrm>
            <a:off x="6734175" y="1176159"/>
            <a:ext cx="3981450" cy="1569660"/>
          </a:xfrm>
          <a:prstGeom prst="rect">
            <a:avLst/>
          </a:prstGeom>
        </p:spPr>
        <p:txBody>
          <a:bodyPr wrap="square">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PT" sz="1600" dirty="0">
                <a:latin typeface="Arial" pitchFamily="34" charset="0"/>
                <a:cs typeface="Arial" pitchFamily="34" charset="0"/>
              </a:rPr>
              <a:t>An eruption of the volcano Nyamuragira started on November 6, 2011 and stopped approximately on March 12, 2012.  In that month there was an increase in sulphate in all the cities studied, where Luanda registered the highest loading (0.091). </a:t>
            </a:r>
          </a:p>
        </p:txBody>
      </p:sp>
      <p:sp>
        <p:nvSpPr>
          <p:cNvPr id="10" name="Retângulo 9"/>
          <p:cNvSpPr/>
          <p:nvPr/>
        </p:nvSpPr>
        <p:spPr>
          <a:xfrm>
            <a:off x="6743700" y="3072179"/>
            <a:ext cx="4000500" cy="1569660"/>
          </a:xfrm>
          <a:prstGeom prst="rect">
            <a:avLst/>
          </a:prstGeom>
        </p:spPr>
        <p:txBody>
          <a:bodyPr wrap="square">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PT" sz="1600" dirty="0">
                <a:latin typeface="Arial" pitchFamily="34" charset="0"/>
                <a:cs typeface="Arial" pitchFamily="34" charset="0"/>
              </a:rPr>
              <a:t>A seven day forward HYSPLIT model confirmed that within 140 h from the emissions on November 14, 2011, air masses at an altitude of 5000 m from the Nyamuragira volcano crossed Luanda and Sumbe.</a:t>
            </a:r>
          </a:p>
        </p:txBody>
      </p:sp>
      <p:sp>
        <p:nvSpPr>
          <p:cNvPr id="11" name="Retângulo 10"/>
          <p:cNvSpPr/>
          <p:nvPr/>
        </p:nvSpPr>
        <p:spPr>
          <a:xfrm>
            <a:off x="6743700" y="4931020"/>
            <a:ext cx="4029075" cy="1815882"/>
          </a:xfrm>
          <a:prstGeom prst="rect">
            <a:avLst/>
          </a:prstGeom>
        </p:spPr>
        <p:txBody>
          <a:bodyPr wrap="square">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PT" sz="1600" dirty="0">
                <a:latin typeface="Arial" pitchFamily="34" charset="0"/>
                <a:cs typeface="Arial" pitchFamily="34" charset="0"/>
              </a:rPr>
              <a:t>Vertical feature mask and aerosols subtypes profile obtained on the November 21, 2011 in Luanda. On that date, volcanic aerosols near the city was visible, at altitudes between 15 and 20 km, which could have been originated from the Nyamuragira volcanic eruption.</a:t>
            </a:r>
          </a:p>
        </p:txBody>
      </p:sp>
      <p:pic>
        <p:nvPicPr>
          <p:cNvPr id="12" name="Imagem 11" descr="GIOVANNI-outputjMB5bFE7.png"/>
          <p:cNvPicPr/>
          <p:nvPr/>
        </p:nvPicPr>
        <p:blipFill>
          <a:blip r:embed="rId2" cstate="print"/>
          <a:srcRect t="4615"/>
          <a:stretch>
            <a:fillRect/>
          </a:stretch>
        </p:blipFill>
        <p:spPr bwMode="auto">
          <a:xfrm>
            <a:off x="345311" y="1233309"/>
            <a:ext cx="3086035" cy="1948721"/>
          </a:xfrm>
          <a:prstGeom prst="rect">
            <a:avLst/>
          </a:prstGeom>
        </p:spPr>
      </p:pic>
      <p:pic>
        <p:nvPicPr>
          <p:cNvPr id="13" name="Image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12" y="3893433"/>
            <a:ext cx="3086035" cy="1183247"/>
          </a:xfrm>
          <a:prstGeom prst="rect">
            <a:avLst/>
          </a:prstGeom>
        </p:spPr>
      </p:pic>
      <p:pic>
        <p:nvPicPr>
          <p:cNvPr id="14" name="Image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11" y="5074050"/>
            <a:ext cx="3086035" cy="1042941"/>
          </a:xfrm>
          <a:prstGeom prst="rect">
            <a:avLst/>
          </a:prstGeom>
        </p:spPr>
      </p:pic>
      <p:pic>
        <p:nvPicPr>
          <p:cNvPr id="15" name="Imagem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4882" y="4900833"/>
            <a:ext cx="3127983" cy="1747772"/>
          </a:xfrm>
          <a:prstGeom prst="rect">
            <a:avLst/>
          </a:prstGeom>
        </p:spPr>
      </p:pic>
      <p:pic>
        <p:nvPicPr>
          <p:cNvPr id="16" name="Imagem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4110" y="1098863"/>
            <a:ext cx="3090065" cy="3711262"/>
          </a:xfrm>
          <a:prstGeom prst="rect">
            <a:avLst/>
          </a:prstGeom>
        </p:spPr>
      </p:pic>
      <p:sp>
        <p:nvSpPr>
          <p:cNvPr id="17" name="Rectângulo arredondado 16"/>
          <p:cNvSpPr/>
          <p:nvPr/>
        </p:nvSpPr>
        <p:spPr>
          <a:xfrm>
            <a:off x="3571875" y="1114426"/>
            <a:ext cx="3181350" cy="564482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ectângulo arredondado 17"/>
          <p:cNvSpPr/>
          <p:nvPr/>
        </p:nvSpPr>
        <p:spPr>
          <a:xfrm>
            <a:off x="114300" y="1114425"/>
            <a:ext cx="3333750" cy="565213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0" name="Imagem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0828" y="199462"/>
            <a:ext cx="1485900" cy="733425"/>
          </a:xfrm>
          <a:prstGeom prst="rect">
            <a:avLst/>
          </a:prstGeom>
        </p:spPr>
      </p:pic>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Conclusion</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P1.1-767</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18" name="Retângulo 17"/>
          <p:cNvSpPr/>
          <p:nvPr/>
        </p:nvSpPr>
        <p:spPr>
          <a:xfrm>
            <a:off x="364937" y="1273082"/>
            <a:ext cx="10017313" cy="5632311"/>
          </a:xfrm>
          <a:prstGeom prst="rect">
            <a:avLst/>
          </a:prstGeom>
        </p:spPr>
        <p:txBody>
          <a:bodyPr wrap="square">
            <a:spAutoFit/>
          </a:bodyPr>
          <a:lstStyle/>
          <a:p>
            <a:pPr marL="266700" indent="-266700" algn="just">
              <a:buFont typeface="Arial" pitchFamily="34" charset="0"/>
              <a:buChar char="•"/>
            </a:pPr>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all the cities, organic carbon was the major source of the total amount of AOD, with Luanda having the highest levels (0.19–0.23). The data from the emissions inventory showed that sulphate ranges were higher in coastal cities than in interior areas. All the cities had an increase in AOD value, which peaked during the dry season.</a:t>
            </a:r>
          </a:p>
          <a:p>
            <a:pPr algn="just"/>
            <a:endParaRPr lang="en-US" sz="2000" dirty="0">
              <a:latin typeface="Arial" panose="020B0604020202020204" pitchFamily="34" charset="0"/>
              <a:cs typeface="Arial" panose="020B0604020202020204" pitchFamily="34" charset="0"/>
            </a:endParaRPr>
          </a:p>
          <a:p>
            <a:pPr marL="266700" indent="-266700" algn="just">
              <a:buFont typeface="Arial" pitchFamily="34" charset="0"/>
              <a:buChar char="•"/>
            </a:pPr>
            <a:r>
              <a:rPr lang="en-US" sz="2000" dirty="0" smtClean="0">
                <a:latin typeface="Arial" panose="020B0604020202020204" pitchFamily="34" charset="0"/>
                <a:cs typeface="Arial" panose="020B0604020202020204" pitchFamily="34" charset="0"/>
              </a:rPr>
              <a:t>Sea </a:t>
            </a:r>
            <a:r>
              <a:rPr lang="en-US" sz="2000" dirty="0">
                <a:latin typeface="Arial" panose="020B0604020202020204" pitchFamily="34" charset="0"/>
                <a:cs typeface="Arial" panose="020B0604020202020204" pitchFamily="34" charset="0"/>
              </a:rPr>
              <a:t>salt aerosol loading decreases as we approach south, maybe due to wind speed and direction from the sea to the land.</a:t>
            </a:r>
          </a:p>
          <a:p>
            <a:pPr algn="just"/>
            <a:endParaRPr lang="en-US" sz="2000" dirty="0">
              <a:latin typeface="Arial" panose="020B0604020202020204" pitchFamily="34" charset="0"/>
              <a:cs typeface="Arial" panose="020B0604020202020204" pitchFamily="34" charset="0"/>
            </a:endParaRPr>
          </a:p>
          <a:p>
            <a:pPr marL="266700" indent="-266700" algn="just">
              <a:buFont typeface="Arial" pitchFamily="34" charset="0"/>
              <a:buChar char="•"/>
            </a:pPr>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November 2011, air masses from Nyamuragira reached Luanda and Sumbe at varied heights, according to the HYSPLIT model, and CALIPSO was able to corroborate the presence of volcanic aerosols during this time. </a:t>
            </a:r>
          </a:p>
          <a:p>
            <a:pPr algn="just"/>
            <a:endParaRPr lang="en-US" sz="2000" dirty="0">
              <a:latin typeface="Arial" panose="020B0604020202020204" pitchFamily="34" charset="0"/>
              <a:cs typeface="Arial" panose="020B0604020202020204" pitchFamily="34" charset="0"/>
            </a:endParaRPr>
          </a:p>
          <a:p>
            <a:pPr marL="266700" indent="-266700" algn="just">
              <a:buFont typeface="Arial" pitchFamily="34" charset="0"/>
              <a:buChar char="•"/>
            </a:pPr>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study made it possible to draw the conclusion that the variability of AOD loading varies on seasons and places, adding some more knowledge to the issue</a:t>
            </a:r>
            <a:r>
              <a:rPr lang="en-US" sz="2000" dirty="0" smtClean="0">
                <a:latin typeface="Arial" panose="020B0604020202020204" pitchFamily="34" charset="0"/>
                <a:cs typeface="Arial" panose="020B0604020202020204" pitchFamily="34" charset="0"/>
              </a:rPr>
              <a:t>.</a:t>
            </a:r>
          </a:p>
          <a:p>
            <a:pPr marL="266700" indent="-266700" algn="just">
              <a:buFont typeface="Arial" pitchFamily="34" charset="0"/>
              <a:buChar char="•"/>
            </a:pPr>
            <a:endParaRPr lang="en-US" sz="2000" dirty="0" smtClean="0">
              <a:latin typeface="Arial" panose="020B0604020202020204" pitchFamily="34" charset="0"/>
              <a:cs typeface="Arial" panose="020B0604020202020204" pitchFamily="34" charset="0"/>
            </a:endParaRPr>
          </a:p>
          <a:p>
            <a:pPr marL="266700" indent="-266700" algn="just">
              <a:buFont typeface="Arial" pitchFamily="34" charset="0"/>
              <a:buChar char="•"/>
            </a:pPr>
            <a:r>
              <a:rPr lang="en-US" sz="2000" dirty="0" smtClean="0">
                <a:latin typeface="Arial" panose="020B0604020202020204" pitchFamily="34" charset="0"/>
                <a:cs typeface="Arial" panose="020B0604020202020204" pitchFamily="34" charset="0"/>
              </a:rPr>
              <a:t>This study contributed to the increment in the knowledge of </a:t>
            </a:r>
            <a:r>
              <a:rPr lang="pt-BR" sz="2000" dirty="0">
                <a:latin typeface="Arial" panose="020B0604020202020204" pitchFamily="34" charset="0"/>
                <a:ea typeface="Calibri" panose="020F0502020204030204" pitchFamily="34" charset="0"/>
                <a:cs typeface="Times New Roman" panose="02020603050405020304" pitchFamily="18" charset="0"/>
              </a:rPr>
              <a:t>aerosol's </a:t>
            </a:r>
            <a:r>
              <a:rPr lang="en-US" sz="2000" dirty="0" smtClean="0">
                <a:latin typeface="Arial" pitchFamily="34" charset="0"/>
                <a:cs typeface="Arial" pitchFamily="34" charset="0"/>
              </a:rPr>
              <a:t>behaviours in several cities of Angola, which information is relevant for the definition of future national air quality policies.</a:t>
            </a:r>
            <a:endParaRPr lang="pt-PT" sz="2000" dirty="0" smtClean="0">
              <a:latin typeface="Arial" pitchFamily="34" charset="0"/>
              <a:cs typeface="Arial" pitchFamily="34" charset="0"/>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0828" y="199462"/>
            <a:ext cx="1485900" cy="733425"/>
          </a:xfrm>
          <a:prstGeom prst="rect">
            <a:avLst/>
          </a:prstGeom>
        </p:spPr>
      </p:pic>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5013</TotalTime>
  <Words>1187</Words>
  <Application>Microsoft Office PowerPoint</Application>
  <PresentationFormat>Widescreen</PresentationFormat>
  <Paragraphs>70</Paragraphs>
  <Slides>6</Slides>
  <Notes>0</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6</vt:i4>
      </vt:variant>
    </vt:vector>
  </HeadingPairs>
  <TitlesOfParts>
    <vt:vector size="12" baseType="lpstr">
      <vt:lpstr>Arial</vt:lpstr>
      <vt:lpstr>Calibri</vt:lpstr>
      <vt:lpstr>Calibri Light</vt:lpstr>
      <vt:lpstr>Times New Roman</vt:lpstr>
      <vt:lpstr>Custom Design</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Paulo Campos</cp:lastModifiedBy>
  <cp:revision>111</cp:revision>
  <dcterms:created xsi:type="dcterms:W3CDTF">2023-04-18T13:25:54Z</dcterms:created>
  <dcterms:modified xsi:type="dcterms:W3CDTF">2023-06-11T15:19:13Z</dcterms:modified>
</cp:coreProperties>
</file>