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AFA"/>
    <a:srgbClr val="0099CC"/>
    <a:srgbClr val="004C78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59" d="100"/>
          <a:sy n="59" d="100"/>
        </p:scale>
        <p:origin x="1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77675245-D776-00C3-B4A2-8164F7170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81" b="52592"/>
          <a:stretch/>
        </p:blipFill>
        <p:spPr>
          <a:xfrm>
            <a:off x="1460980" y="2791486"/>
            <a:ext cx="4624548" cy="3635532"/>
          </a:xfrm>
          <a:prstGeom prst="rect">
            <a:avLst/>
          </a:prstGeom>
        </p:spPr>
      </p:pic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F4BBCF73-CFBC-B647-EB96-4E49E7F6706F}"/>
              </a:ext>
            </a:extLst>
          </p:cNvPr>
          <p:cNvSpPr/>
          <p:nvPr/>
        </p:nvSpPr>
        <p:spPr>
          <a:xfrm>
            <a:off x="8209914" y="1309590"/>
            <a:ext cx="3552825" cy="1404781"/>
          </a:xfrm>
          <a:prstGeom prst="round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A6D338D-DA6B-FAF9-3E1A-8E7CCC16054B}"/>
              </a:ext>
            </a:extLst>
          </p:cNvPr>
          <p:cNvSpPr/>
          <p:nvPr/>
        </p:nvSpPr>
        <p:spPr>
          <a:xfrm>
            <a:off x="4390496" y="1297546"/>
            <a:ext cx="3552825" cy="1404781"/>
          </a:xfrm>
          <a:prstGeom prst="round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2AF6479-C4AB-A896-A6C7-0BC753F34E8C}"/>
              </a:ext>
            </a:extLst>
          </p:cNvPr>
          <p:cNvSpPr/>
          <p:nvPr/>
        </p:nvSpPr>
        <p:spPr>
          <a:xfrm>
            <a:off x="571078" y="1306586"/>
            <a:ext cx="3552825" cy="1404781"/>
          </a:xfrm>
          <a:prstGeom prst="roundRect">
            <a:avLst/>
          </a:prstGeom>
          <a:gradFill flip="none" rotWithShape="1">
            <a:gsLst>
              <a:gs pos="0">
                <a:srgbClr val="0099CC">
                  <a:shade val="30000"/>
                  <a:satMod val="115000"/>
                </a:srgbClr>
              </a:gs>
              <a:gs pos="50000">
                <a:srgbClr val="0099CC">
                  <a:shade val="67500"/>
                  <a:satMod val="115000"/>
                </a:srgbClr>
              </a:gs>
              <a:gs pos="100000">
                <a:srgbClr val="0099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P1.1-749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631572" y="100047"/>
            <a:ext cx="9136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Shape-Corrected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Settling Scheme </a:t>
            </a:r>
          </a:p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Dispersion Model FLEXPART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Daria </a:t>
            </a:r>
            <a:r>
              <a:rPr lang="en-US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Tatsii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EFFDB3-2ACD-44F2-3FD8-A0D32F73D8CD}"/>
              </a:ext>
            </a:extLst>
          </p:cNvPr>
          <p:cNvSpPr txBox="1"/>
          <p:nvPr/>
        </p:nvSpPr>
        <p:spPr>
          <a:xfrm>
            <a:off x="4741593" y="1358858"/>
            <a:ext cx="2850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chemeClr val="bg1"/>
                </a:solidFill>
                <a:effectLst/>
              </a:rPr>
              <a:t>Particle shape and settling orientation are fully customizable by users!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9D711B-9215-F184-E480-F6A81A8B3AB6}"/>
              </a:ext>
            </a:extLst>
          </p:cNvPr>
          <p:cNvSpPr txBox="1"/>
          <p:nvPr/>
        </p:nvSpPr>
        <p:spPr>
          <a:xfrm>
            <a:off x="113159" y="4798771"/>
            <a:ext cx="1460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Horizontal and </a:t>
            </a:r>
            <a:r>
              <a:rPr lang="de-DE" sz="1200" dirty="0" err="1"/>
              <a:t>vertical</a:t>
            </a:r>
            <a:r>
              <a:rPr lang="de-DE" sz="1200" dirty="0"/>
              <a:t> </a:t>
            </a:r>
            <a:r>
              <a:rPr lang="de-DE" sz="1200" dirty="0" err="1"/>
              <a:t>atmospheric</a:t>
            </a:r>
            <a:r>
              <a:rPr lang="de-DE" sz="1200" dirty="0"/>
              <a:t> </a:t>
            </a:r>
            <a:r>
              <a:rPr lang="de-DE" sz="1200" dirty="0" err="1"/>
              <a:t>transport</a:t>
            </a:r>
            <a:r>
              <a:rPr lang="de-DE" sz="1200" dirty="0"/>
              <a:t>. </a:t>
            </a:r>
          </a:p>
          <a:p>
            <a:pPr algn="r"/>
            <a:r>
              <a:rPr lang="de-DE" sz="1200" dirty="0" err="1"/>
              <a:t>Example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volume</a:t>
            </a:r>
            <a:r>
              <a:rPr lang="de-DE" sz="1200" dirty="0"/>
              <a:t> </a:t>
            </a:r>
            <a:r>
              <a:rPr lang="de-DE" sz="1200" dirty="0" err="1"/>
              <a:t>equivalent</a:t>
            </a:r>
            <a:r>
              <a:rPr lang="de-DE" sz="1200" dirty="0"/>
              <a:t> </a:t>
            </a:r>
            <a:r>
              <a:rPr lang="de-DE" sz="1200" dirty="0" err="1"/>
              <a:t>spherical</a:t>
            </a:r>
            <a:r>
              <a:rPr lang="de-DE" sz="1200" dirty="0"/>
              <a:t>* (</a:t>
            </a:r>
            <a:r>
              <a:rPr lang="de-DE" sz="1200" dirty="0" err="1"/>
              <a:t>a,b</a:t>
            </a:r>
            <a:r>
              <a:rPr lang="de-DE" sz="1200" dirty="0"/>
              <a:t>) and </a:t>
            </a:r>
            <a:r>
              <a:rPr lang="de-DE" sz="1200" dirty="0" err="1"/>
              <a:t>cylindrical</a:t>
            </a:r>
            <a:r>
              <a:rPr lang="de-DE" sz="1200" dirty="0"/>
              <a:t> </a:t>
            </a:r>
            <a:r>
              <a:rPr lang="de-DE" sz="1200" dirty="0" err="1"/>
              <a:t>particles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aspect</a:t>
            </a:r>
            <a:r>
              <a:rPr lang="de-DE" sz="1200" dirty="0"/>
              <a:t> </a:t>
            </a:r>
            <a:r>
              <a:rPr lang="de-DE" sz="1200" dirty="0" err="1"/>
              <a:t>ratio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20 (</a:t>
            </a:r>
            <a:r>
              <a:rPr lang="de-DE" sz="1200" dirty="0" err="1"/>
              <a:t>c,d</a:t>
            </a:r>
            <a:r>
              <a:rPr lang="de-DE" sz="1200" dirty="0"/>
              <a:t>), 50 (</a:t>
            </a:r>
            <a:r>
              <a:rPr lang="de-DE" sz="1200" dirty="0" err="1"/>
              <a:t>e,f</a:t>
            </a:r>
            <a:r>
              <a:rPr lang="de-DE" sz="1200" dirty="0"/>
              <a:t>), and 100 (</a:t>
            </a:r>
            <a:r>
              <a:rPr lang="de-DE" sz="1200" dirty="0" err="1"/>
              <a:t>g,h</a:t>
            </a:r>
            <a:r>
              <a:rPr lang="de-DE" sz="1200" dirty="0"/>
              <a:t>).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4506CA-C13D-0D00-07CF-8D4E9CE65AD3}"/>
              </a:ext>
            </a:extLst>
          </p:cNvPr>
          <p:cNvSpPr txBox="1"/>
          <p:nvPr/>
        </p:nvSpPr>
        <p:spPr>
          <a:xfrm>
            <a:off x="672038" y="1337605"/>
            <a:ext cx="335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>
                <a:solidFill>
                  <a:schemeClr val="bg1"/>
                </a:solidFill>
              </a:rPr>
              <a:t>Shape-corrected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scheme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is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based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conducted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experiments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gravitational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settling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cylindrical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particles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790275D-62C4-CDE8-CD84-248783C443DD}"/>
              </a:ext>
            </a:extLst>
          </p:cNvPr>
          <p:cNvSpPr txBox="1"/>
          <p:nvPr/>
        </p:nvSpPr>
        <p:spPr>
          <a:xfrm>
            <a:off x="8627305" y="1348843"/>
            <a:ext cx="2718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</a:t>
            </a:r>
            <a:r>
              <a:rPr lang="en-AT" sz="2000" dirty="0">
                <a:solidFill>
                  <a:schemeClr val="bg1"/>
                </a:solidFill>
              </a:rPr>
              <a:t>he more non-spherical the shape, the larger the horizontal and vertical transport range.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de-DE" sz="2000" dirty="0"/>
          </a:p>
        </p:txBody>
      </p:sp>
      <p:pic>
        <p:nvPicPr>
          <p:cNvPr id="23" name="Grafik 2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3F8269E8-0A08-9EB5-886C-09618F3E9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19" t="25695" b="28055"/>
          <a:stretch/>
        </p:blipFill>
        <p:spPr>
          <a:xfrm>
            <a:off x="10702275" y="3117940"/>
            <a:ext cx="611493" cy="3171826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94D7B4D4-84F2-0566-2B32-7496BF29CB77}"/>
              </a:ext>
            </a:extLst>
          </p:cNvPr>
          <p:cNvSpPr/>
          <p:nvPr/>
        </p:nvSpPr>
        <p:spPr>
          <a:xfrm>
            <a:off x="6383475" y="6132505"/>
            <a:ext cx="2971800" cy="333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91FD78C-0D8F-2168-3EFB-A23E12224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98" r="34751"/>
          <a:stretch/>
        </p:blipFill>
        <p:spPr>
          <a:xfrm>
            <a:off x="1837567" y="6425826"/>
            <a:ext cx="3097519" cy="432174"/>
          </a:xfrm>
          <a:prstGeom prst="rect">
            <a:avLst/>
          </a:prstGeom>
        </p:spPr>
      </p:pic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386E47AB-3CDB-012C-F479-3C4C8AF7B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92" r="12167"/>
          <a:stretch/>
        </p:blipFill>
        <p:spPr>
          <a:xfrm>
            <a:off x="6103469" y="2871778"/>
            <a:ext cx="4624547" cy="3986222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3E92B25E-5FBD-4D17-7451-5378414D3BED}"/>
              </a:ext>
            </a:extLst>
          </p:cNvPr>
          <p:cNvSpPr/>
          <p:nvPr/>
        </p:nvSpPr>
        <p:spPr>
          <a:xfrm>
            <a:off x="6146628" y="6394278"/>
            <a:ext cx="3446156" cy="401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E3FA501A-C2FD-3224-0F77-0EC069D33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98" r="34751"/>
          <a:stretch/>
        </p:blipFill>
        <p:spPr>
          <a:xfrm>
            <a:off x="6320615" y="6425826"/>
            <a:ext cx="3097519" cy="432174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9500BE3F-07F4-675B-8312-1503EDC8ABC7}"/>
              </a:ext>
            </a:extLst>
          </p:cNvPr>
          <p:cNvSpPr/>
          <p:nvPr/>
        </p:nvSpPr>
        <p:spPr>
          <a:xfrm>
            <a:off x="1574139" y="2980059"/>
            <a:ext cx="245517" cy="1378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37B48AC-DBA7-B7FF-BF78-C4CD3C351547}"/>
              </a:ext>
            </a:extLst>
          </p:cNvPr>
          <p:cNvSpPr/>
          <p:nvPr/>
        </p:nvSpPr>
        <p:spPr>
          <a:xfrm>
            <a:off x="1592080" y="4595090"/>
            <a:ext cx="319715" cy="319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0AB3053-E117-2D64-9528-F922FC80488E}"/>
              </a:ext>
            </a:extLst>
          </p:cNvPr>
          <p:cNvSpPr/>
          <p:nvPr/>
        </p:nvSpPr>
        <p:spPr>
          <a:xfrm>
            <a:off x="4615371" y="4609252"/>
            <a:ext cx="319715" cy="319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2766009-56FC-1B0D-3966-A0235CAEFE52}"/>
              </a:ext>
            </a:extLst>
          </p:cNvPr>
          <p:cNvSpPr/>
          <p:nvPr/>
        </p:nvSpPr>
        <p:spPr>
          <a:xfrm>
            <a:off x="4672723" y="2846309"/>
            <a:ext cx="319715" cy="319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6E5C986-454B-2F91-35DA-3433F9034361}"/>
              </a:ext>
            </a:extLst>
          </p:cNvPr>
          <p:cNvSpPr/>
          <p:nvPr/>
        </p:nvSpPr>
        <p:spPr>
          <a:xfrm>
            <a:off x="6221829" y="2775732"/>
            <a:ext cx="268038" cy="319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1376DE2-A6BF-9C78-78F4-E31F6AC95118}"/>
              </a:ext>
            </a:extLst>
          </p:cNvPr>
          <p:cNvSpPr/>
          <p:nvPr/>
        </p:nvSpPr>
        <p:spPr>
          <a:xfrm>
            <a:off x="6186596" y="4609252"/>
            <a:ext cx="268038" cy="319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AA2B95D-DEDC-7E99-91A2-799285ACC603}"/>
              </a:ext>
            </a:extLst>
          </p:cNvPr>
          <p:cNvSpPr/>
          <p:nvPr/>
        </p:nvSpPr>
        <p:spPr>
          <a:xfrm>
            <a:off x="9299376" y="2883822"/>
            <a:ext cx="268038" cy="319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47DB26E-A3DD-BDB1-3129-F82E40933AEE}"/>
              </a:ext>
            </a:extLst>
          </p:cNvPr>
          <p:cNvSpPr/>
          <p:nvPr/>
        </p:nvSpPr>
        <p:spPr>
          <a:xfrm>
            <a:off x="9211831" y="4639050"/>
            <a:ext cx="268038" cy="319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D5AAB79-1EBB-D6C6-DE51-2FE31B158354}"/>
              </a:ext>
            </a:extLst>
          </p:cNvPr>
          <p:cNvSpPr txBox="1"/>
          <p:nvPr/>
        </p:nvSpPr>
        <p:spPr>
          <a:xfrm>
            <a:off x="1513197" y="2846309"/>
            <a:ext cx="36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654238B-0E3C-281D-B827-8602A01FC438}"/>
              </a:ext>
            </a:extLst>
          </p:cNvPr>
          <p:cNvSpPr txBox="1"/>
          <p:nvPr/>
        </p:nvSpPr>
        <p:spPr>
          <a:xfrm>
            <a:off x="4704301" y="2865154"/>
            <a:ext cx="306078" cy="3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97B1CC6-36AB-FAFB-A209-95251FA4F4DA}"/>
              </a:ext>
            </a:extLst>
          </p:cNvPr>
          <p:cNvSpPr txBox="1"/>
          <p:nvPr/>
        </p:nvSpPr>
        <p:spPr>
          <a:xfrm>
            <a:off x="1513197" y="4621216"/>
            <a:ext cx="36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EDD982D-5850-BAC0-6732-7DC989B1C461}"/>
              </a:ext>
            </a:extLst>
          </p:cNvPr>
          <p:cNvSpPr txBox="1"/>
          <p:nvPr/>
        </p:nvSpPr>
        <p:spPr>
          <a:xfrm>
            <a:off x="4694175" y="4618254"/>
            <a:ext cx="36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3CE1879-FB75-6574-7056-33E2AF468820}"/>
              </a:ext>
            </a:extLst>
          </p:cNvPr>
          <p:cNvSpPr txBox="1"/>
          <p:nvPr/>
        </p:nvSpPr>
        <p:spPr>
          <a:xfrm>
            <a:off x="6172148" y="2850483"/>
            <a:ext cx="36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5724853-E6AA-D411-9B47-CA0D1B95E990}"/>
              </a:ext>
            </a:extLst>
          </p:cNvPr>
          <p:cNvSpPr txBox="1"/>
          <p:nvPr/>
        </p:nvSpPr>
        <p:spPr>
          <a:xfrm>
            <a:off x="9332054" y="2846309"/>
            <a:ext cx="36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E92540F-B098-73E0-FE7F-FBC0E3A88B50}"/>
              </a:ext>
            </a:extLst>
          </p:cNvPr>
          <p:cNvSpPr txBox="1"/>
          <p:nvPr/>
        </p:nvSpPr>
        <p:spPr>
          <a:xfrm>
            <a:off x="6199775" y="4606966"/>
            <a:ext cx="36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0722567-FE16-0456-6AF3-73EBCD2C6D93}"/>
              </a:ext>
            </a:extLst>
          </p:cNvPr>
          <p:cNvSpPr txBox="1"/>
          <p:nvPr/>
        </p:nvSpPr>
        <p:spPr>
          <a:xfrm>
            <a:off x="9314110" y="4613438"/>
            <a:ext cx="36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A098CCA4-F9D7-9798-62E4-3D7A5DC119F2}"/>
              </a:ext>
            </a:extLst>
          </p:cNvPr>
          <p:cNvSpPr txBox="1"/>
          <p:nvPr/>
        </p:nvSpPr>
        <p:spPr>
          <a:xfrm>
            <a:off x="11199445" y="5869041"/>
            <a:ext cx="992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*Volume </a:t>
            </a:r>
            <a:r>
              <a:rPr lang="de-DE" sz="1200" dirty="0" err="1"/>
              <a:t>equivalent</a:t>
            </a:r>
            <a:r>
              <a:rPr lang="de-DE" sz="1200" dirty="0"/>
              <a:t> </a:t>
            </a:r>
            <a:r>
              <a:rPr lang="de-DE" sz="1200" dirty="0" err="1"/>
              <a:t>diameter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75 </a:t>
            </a:r>
            <a:r>
              <a:rPr lang="de-DE" sz="1200" dirty="0" err="1"/>
              <a:t>micron</a:t>
            </a:r>
            <a:r>
              <a:rPr lang="de-DE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Breitbild</PresentationFormat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pcedc1kjvk@univie.onmicrosoft.com</cp:lastModifiedBy>
  <cp:revision>28</cp:revision>
  <dcterms:created xsi:type="dcterms:W3CDTF">2023-04-18T13:25:54Z</dcterms:created>
  <dcterms:modified xsi:type="dcterms:W3CDTF">2023-06-06T12:53:55Z</dcterms:modified>
</cp:coreProperties>
</file>