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D68103-1981-F37C-C8AD-51AFEA79824A}" v="330" dt="2023-06-10T15:10:55.480"/>
    <p1510:client id="{9243DBF7-29E3-4B8E-B931-6CD8C95D88D9}" v="3" dt="2023-06-02T14:07:59.6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119" d="100"/>
          <a:sy n="119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 Leadbetter" userId="S::susan.leadbetter@metoffice.gov.uk::06a926d2-9d76-43e1-97c9-d61d1132a23f" providerId="AD" clId="Web-{6CD68103-1981-F37C-C8AD-51AFEA79824A}"/>
    <pc:docChg chg="modSld">
      <pc:chgData name="Susan Leadbetter" userId="S::susan.leadbetter@metoffice.gov.uk::06a926d2-9d76-43e1-97c9-d61d1132a23f" providerId="AD" clId="Web-{6CD68103-1981-F37C-C8AD-51AFEA79824A}" dt="2023-06-10T15:10:55.480" v="192" actId="14100"/>
      <pc:docMkLst>
        <pc:docMk/>
      </pc:docMkLst>
      <pc:sldChg chg="addSp modSp">
        <pc:chgData name="Susan Leadbetter" userId="S::susan.leadbetter@metoffice.gov.uk::06a926d2-9d76-43e1-97c9-d61d1132a23f" providerId="AD" clId="Web-{6CD68103-1981-F37C-C8AD-51AFEA79824A}" dt="2023-06-10T15:10:55.480" v="192" actId="14100"/>
        <pc:sldMkLst>
          <pc:docMk/>
          <pc:sldMk cId="607453612" sldId="256"/>
        </pc:sldMkLst>
        <pc:spChg chg="add mod">
          <ac:chgData name="Susan Leadbetter" userId="S::susan.leadbetter@metoffice.gov.uk::06a926d2-9d76-43e1-97c9-d61d1132a23f" providerId="AD" clId="Web-{6CD68103-1981-F37C-C8AD-51AFEA79824A}" dt="2023-06-10T15:10:55.480" v="192" actId="14100"/>
          <ac:spMkLst>
            <pc:docMk/>
            <pc:sldMk cId="607453612" sldId="256"/>
            <ac:spMk id="2" creationId="{7E977759-E025-0135-B24C-93348032AA9B}"/>
          </ac:spMkLst>
        </pc:spChg>
        <pc:picChg chg="add mod">
          <ac:chgData name="Susan Leadbetter" userId="S::susan.leadbetter@metoffice.gov.uk::06a926d2-9d76-43e1-97c9-d61d1132a23f" providerId="AD" clId="Web-{6CD68103-1981-F37C-C8AD-51AFEA79824A}" dt="2023-06-10T15:10:16.103" v="188" actId="1076"/>
          <ac:picMkLst>
            <pc:docMk/>
            <pc:sldMk cId="607453612" sldId="256"/>
            <ac:picMk id="5" creationId="{27B6A37B-97B3-3982-7343-36D2BC3411E4}"/>
          </ac:picMkLst>
        </pc:picChg>
        <pc:picChg chg="mod">
          <ac:chgData name="Susan Leadbetter" userId="S::susan.leadbetter@metoffice.gov.uk::06a926d2-9d76-43e1-97c9-d61d1132a23f" providerId="AD" clId="Web-{6CD68103-1981-F37C-C8AD-51AFEA79824A}" dt="2023-06-10T15:10:14.025" v="187" actId="1076"/>
          <ac:picMkLst>
            <pc:docMk/>
            <pc:sldMk cId="607453612" sldId="256"/>
            <ac:picMk id="7" creationId="{E1352BE1-0534-627D-5B78-AEBCDF833238}"/>
          </ac:picMkLst>
        </pc:picChg>
      </pc:sldChg>
    </pc:docChg>
  </pc:docChgLst>
  <pc:docChgLst>
    <pc:chgData name="Susan Leadbetter" userId="06a926d2-9d76-43e1-97c9-d61d1132a23f" providerId="ADAL" clId="{9243DBF7-29E3-4B8E-B931-6CD8C95D88D9}"/>
    <pc:docChg chg="undo custSel modSld">
      <pc:chgData name="Susan Leadbetter" userId="06a926d2-9d76-43e1-97c9-d61d1132a23f" providerId="ADAL" clId="{9243DBF7-29E3-4B8E-B931-6CD8C95D88D9}" dt="2023-06-07T14:39:02.807" v="112" actId="255"/>
      <pc:docMkLst>
        <pc:docMk/>
      </pc:docMkLst>
      <pc:sldChg chg="addSp delSp modSp mod">
        <pc:chgData name="Susan Leadbetter" userId="06a926d2-9d76-43e1-97c9-d61d1132a23f" providerId="ADAL" clId="{9243DBF7-29E3-4B8E-B931-6CD8C95D88D9}" dt="2023-06-07T14:39:02.807" v="112" actId="255"/>
        <pc:sldMkLst>
          <pc:docMk/>
          <pc:sldMk cId="607453612" sldId="256"/>
        </pc:sldMkLst>
        <pc:spChg chg="mod">
          <ac:chgData name="Susan Leadbetter" userId="06a926d2-9d76-43e1-97c9-d61d1132a23f" providerId="ADAL" clId="{9243DBF7-29E3-4B8E-B931-6CD8C95D88D9}" dt="2023-06-02T14:06:22.240" v="6" actId="20577"/>
          <ac:spMkLst>
            <pc:docMk/>
            <pc:sldMk cId="607453612" sldId="256"/>
            <ac:spMk id="3" creationId="{D51AB4DC-58D5-C4A4-6BF9-8102961E9BDB}"/>
          </ac:spMkLst>
        </pc:spChg>
        <pc:spChg chg="mod">
          <ac:chgData name="Susan Leadbetter" userId="06a926d2-9d76-43e1-97c9-d61d1132a23f" providerId="ADAL" clId="{9243DBF7-29E3-4B8E-B931-6CD8C95D88D9}" dt="2023-06-07T14:39:02.807" v="112" actId="255"/>
          <ac:spMkLst>
            <pc:docMk/>
            <pc:sldMk cId="607453612" sldId="256"/>
            <ac:spMk id="4" creationId="{5C76C91B-333D-CF33-4FE9-81CDD42E9314}"/>
          </ac:spMkLst>
        </pc:spChg>
        <pc:spChg chg="add del">
          <ac:chgData name="Susan Leadbetter" userId="06a926d2-9d76-43e1-97c9-d61d1132a23f" providerId="ADAL" clId="{9243DBF7-29E3-4B8E-B931-6CD8C95D88D9}" dt="2023-06-02T14:07:06.237" v="13" actId="21"/>
          <ac:spMkLst>
            <pc:docMk/>
            <pc:sldMk cId="607453612" sldId="256"/>
            <ac:spMk id="5" creationId="{1EEE95ED-F620-EE75-A4FD-4090F780DE1E}"/>
          </ac:spMkLst>
        </pc:spChg>
        <pc:spChg chg="add del">
          <ac:chgData name="Susan Leadbetter" userId="06a926d2-9d76-43e1-97c9-d61d1132a23f" providerId="ADAL" clId="{9243DBF7-29E3-4B8E-B931-6CD8C95D88D9}" dt="2023-06-02T14:07:59.600" v="15"/>
          <ac:spMkLst>
            <pc:docMk/>
            <pc:sldMk cId="607453612" sldId="256"/>
            <ac:spMk id="6" creationId="{4D0B79AD-33E5-2398-E175-0D9932A4948A}"/>
          </ac:spMkLst>
        </pc:spChg>
        <pc:picChg chg="add mod">
          <ac:chgData name="Susan Leadbetter" userId="06a926d2-9d76-43e1-97c9-d61d1132a23f" providerId="ADAL" clId="{9243DBF7-29E3-4B8E-B931-6CD8C95D88D9}" dt="2023-06-02T14:08:05.373" v="18" actId="1076"/>
          <ac:picMkLst>
            <pc:docMk/>
            <pc:sldMk cId="607453612" sldId="256"/>
            <ac:picMk id="7" creationId="{E1352BE1-0534-627D-5B78-AEBCDF83323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06/10/2023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P1.1-588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Accounting for Meteorological Uncertainty in Atmospheric Transport Models</a:t>
            </a:r>
          </a:p>
          <a:p>
            <a:pPr algn="ctr"/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S J Leadbetter</a:t>
            </a:r>
            <a:r>
              <a:rPr lang="en-GB" sz="1600" baseline="30000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1</a:t>
            </a:r>
            <a:r>
              <a:rPr lang="en-GB" sz="1600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, D L Chester</a:t>
            </a:r>
            <a:r>
              <a:rPr lang="en-GB" sz="1600" baseline="30000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2</a:t>
            </a:r>
            <a:r>
              <a:rPr lang="en-GB" sz="1600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, P W Eslinger</a:t>
            </a:r>
            <a:r>
              <a:rPr lang="en-GB" sz="1600" baseline="30000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3</a:t>
            </a:r>
            <a:r>
              <a:rPr lang="en-GB" sz="1600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, M A Goodwin</a:t>
            </a:r>
            <a:r>
              <a:rPr lang="en-GB" sz="1600" baseline="30000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2</a:t>
            </a:r>
            <a:r>
              <a:rPr lang="en-GB" sz="1600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, </a:t>
            </a:r>
            <a:r>
              <a:rPr lang="en-GB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A</a:t>
            </a:r>
            <a:r>
              <a:rPr lang="en-GB" sz="1600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 Petts</a:t>
            </a:r>
            <a:r>
              <a:rPr lang="en-GB" sz="1600" baseline="30000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4</a:t>
            </a:r>
            <a:r>
              <a:rPr lang="en-GB" sz="1600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, R S Sarathi</a:t>
            </a:r>
            <a:r>
              <a:rPr lang="en-GB" sz="1600" baseline="30000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3</a:t>
            </a:r>
          </a:p>
          <a:p>
            <a:pPr algn="ctr"/>
            <a:r>
              <a:rPr lang="en-GB" sz="1400" baseline="30000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1</a:t>
            </a:r>
            <a:r>
              <a:rPr lang="en-GB" sz="1400" dirty="0">
                <a:solidFill>
                  <a:schemeClr val="bg1"/>
                </a:solidFill>
                <a:latin typeface="Arial"/>
                <a:ea typeface="Calibri"/>
                <a:cs typeface="Arial"/>
              </a:rPr>
              <a:t>Met Office, UK, </a:t>
            </a:r>
            <a:r>
              <a:rPr lang="en-US" sz="1400" baseline="30000" dirty="0">
                <a:solidFill>
                  <a:srgbClr val="FFFFFF"/>
                </a:solidFill>
                <a:latin typeface="Arial"/>
                <a:ea typeface="Calibri"/>
                <a:cs typeface="Arial"/>
              </a:rPr>
              <a:t>2 </a:t>
            </a:r>
            <a:r>
              <a:rPr lang="en-US" sz="1400" dirty="0">
                <a:solidFill>
                  <a:srgbClr val="FFFFFF"/>
                </a:solidFill>
                <a:latin typeface="Arial"/>
                <a:ea typeface="Calibri"/>
                <a:cs typeface="Arial"/>
              </a:rPr>
              <a:t>AWE </a:t>
            </a:r>
            <a:r>
              <a:rPr lang="en-US" sz="1400" dirty="0" err="1">
                <a:solidFill>
                  <a:srgbClr val="FFFFFF"/>
                </a:solidFill>
                <a:latin typeface="Arial"/>
                <a:ea typeface="Calibri"/>
                <a:cs typeface="Arial"/>
              </a:rPr>
              <a:t>Aldermaston</a:t>
            </a:r>
            <a:r>
              <a:rPr lang="en-US" sz="1400" dirty="0">
                <a:solidFill>
                  <a:srgbClr val="FFFFFF"/>
                </a:solidFill>
                <a:latin typeface="Arial"/>
                <a:ea typeface="Calibri"/>
                <a:cs typeface="Arial"/>
              </a:rPr>
              <a:t>, UK, </a:t>
            </a:r>
            <a:r>
              <a:rPr lang="en-US" sz="1400" baseline="30000" dirty="0">
                <a:solidFill>
                  <a:srgbClr val="FFFFFF"/>
                </a:solidFill>
                <a:latin typeface="Arial"/>
                <a:ea typeface="Calibri"/>
                <a:cs typeface="Arial"/>
              </a:rPr>
              <a:t>3</a:t>
            </a:r>
            <a:r>
              <a:rPr lang="en-US" sz="1400" dirty="0">
                <a:solidFill>
                  <a:srgbClr val="FFFFFF"/>
                </a:solidFill>
                <a:latin typeface="Arial"/>
                <a:ea typeface="Calibri"/>
                <a:cs typeface="Arial"/>
              </a:rPr>
              <a:t>PNNL, US, </a:t>
            </a:r>
            <a:r>
              <a:rPr lang="en-US" sz="1400" baseline="30000" dirty="0">
                <a:solidFill>
                  <a:srgbClr val="FFFFFF"/>
                </a:solidFill>
                <a:latin typeface="Arial"/>
                <a:ea typeface="Calibri"/>
                <a:cs typeface="Arial"/>
              </a:rPr>
              <a:t>4</a:t>
            </a:r>
            <a:r>
              <a:rPr lang="en-US" sz="1400" dirty="0">
                <a:solidFill>
                  <a:srgbClr val="FFFFFF"/>
                </a:solidFill>
                <a:latin typeface="Arial"/>
                <a:ea typeface="Calibri"/>
                <a:cs typeface="Arial"/>
              </a:rPr>
              <a:t>EDF Energy, UK</a:t>
            </a:r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352BE1-0534-627D-5B78-AEBCDF8332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65" y="1252094"/>
            <a:ext cx="1140927" cy="104644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E977759-E025-0135-B24C-93348032AA9B}"/>
              </a:ext>
            </a:extLst>
          </p:cNvPr>
          <p:cNvSpPr txBox="1"/>
          <p:nvPr/>
        </p:nvSpPr>
        <p:spPr>
          <a:xfrm>
            <a:off x="1291681" y="1570463"/>
            <a:ext cx="9612418" cy="50783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>
                <a:latin typeface="Arial"/>
                <a:cs typeface="Calibri" panose="020F0502020204030204"/>
              </a:rPr>
              <a:t>Aim</a:t>
            </a:r>
            <a:endParaRPr lang="en-US" b="1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Modelling the uncertainty in dispersion model predictions using XENAH (Xenon Environmental Monitoring at Hartlepool) project as a test case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b="1" dirty="0">
                <a:latin typeface="Arial"/>
                <a:cs typeface="Arial"/>
              </a:rPr>
              <a:t>Overview</a:t>
            </a:r>
            <a:endParaRPr lang="en-US" b="1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Dispersion model forecasts are </a:t>
            </a:r>
            <a:r>
              <a:rPr lang="en-US">
                <a:latin typeface="Arial"/>
                <a:cs typeface="Arial"/>
              </a:rPr>
              <a:t>uncertain,</a:t>
            </a:r>
            <a:r>
              <a:rPr lang="en-US" dirty="0">
                <a:latin typeface="Arial"/>
                <a:cs typeface="Arial"/>
              </a:rPr>
              <a:t> and it is important to represent the uncertainty in the modelling.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Meteorological forecasts can provide information about meteorological uncertainty in dispersion </a:t>
            </a:r>
            <a:r>
              <a:rPr lang="en-US">
                <a:latin typeface="Arial"/>
                <a:cs typeface="Arial"/>
              </a:rPr>
              <a:t>model outputs</a:t>
            </a:r>
            <a:endParaRPr lang="en-US" dirty="0">
              <a:latin typeface="Arial"/>
              <a:cs typeface="Arial"/>
            </a:endParaRPr>
          </a:p>
          <a:p>
            <a:r>
              <a:rPr lang="en-US">
                <a:latin typeface="Arial"/>
                <a:cs typeface="Arial"/>
              </a:rPr>
              <a:t>But</a:t>
            </a:r>
            <a:endParaRPr lang="en-US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>
                <a:latin typeface="Arial"/>
                <a:cs typeface="Arial"/>
              </a:rPr>
              <a:t>Time-lagged </a:t>
            </a:r>
            <a:r>
              <a:rPr lang="en-US" dirty="0">
                <a:latin typeface="Arial"/>
                <a:cs typeface="Arial"/>
              </a:rPr>
              <a:t>meteorological ensemble forecasts provide a challenge for operational dispersion forecasting</a:t>
            </a:r>
            <a:endParaRPr lang="en-US">
              <a:cs typeface="Calibri"/>
            </a:endParaRP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b="1" dirty="0">
                <a:latin typeface="Arial"/>
                <a:cs typeface="Arial"/>
              </a:rPr>
              <a:t>In this poster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We take preliminary look at the plume transport predicted by runs of the dispersion model using </a:t>
            </a:r>
            <a:r>
              <a:rPr lang="en-US">
                <a:latin typeface="Arial"/>
                <a:cs typeface="Arial"/>
              </a:rPr>
              <a:t>different meteorological ensemble members</a:t>
            </a:r>
          </a:p>
          <a:p>
            <a:endParaRPr lang="en-US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GB" dirty="0">
              <a:latin typeface="Arial"/>
              <a:cs typeface="Calibri" panose="020F0502020204030204"/>
            </a:endParaRPr>
          </a:p>
        </p:txBody>
      </p:sp>
      <p:pic>
        <p:nvPicPr>
          <p:cNvPr id="5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27B6A37B-97B3-3982-7343-36D2BC3411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5299" y="1281348"/>
            <a:ext cx="1270588" cy="97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5a6d21c-7db0-4b7e-981f-b4f22b02b9d8" xsi:nil="true"/>
    <_ip_UnifiedCompliancePolicyUIAction xmlns="http://schemas.microsoft.com/sharepoint/v3" xsi:nil="true"/>
    <_ip_UnifiedCompliancePolicyProperties xmlns="http://schemas.microsoft.com/sharepoint/v3" xsi:nil="true"/>
    <lcf76f155ced4ddcb4097134ff3c332f xmlns="fa9bca1e-4122-4b3f-b8b4-6978261ff902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E29F89935290458A35F2F9CC891354" ma:contentTypeVersion="18" ma:contentTypeDescription="Create a new document." ma:contentTypeScope="" ma:versionID="25aacd2b99152b36f6031a153219cd2b">
  <xsd:schema xmlns:xsd="http://www.w3.org/2001/XMLSchema" xmlns:xs="http://www.w3.org/2001/XMLSchema" xmlns:p="http://schemas.microsoft.com/office/2006/metadata/properties" xmlns:ns1="http://schemas.microsoft.com/sharepoint/v3" xmlns:ns2="fa9bca1e-4122-4b3f-b8b4-6978261ff902" xmlns:ns3="e38f81a3-a2f2-4768-8d7c-c8d348cd416c" xmlns:ns4="95a6d21c-7db0-4b7e-981f-b4f22b02b9d8" targetNamespace="http://schemas.microsoft.com/office/2006/metadata/properties" ma:root="true" ma:fieldsID="beb3ff734003d2654a7d7bbc001f9dbd" ns1:_="" ns2:_="" ns3:_="" ns4:_="">
    <xsd:import namespace="http://schemas.microsoft.com/sharepoint/v3"/>
    <xsd:import namespace="fa9bca1e-4122-4b3f-b8b4-6978261ff902"/>
    <xsd:import namespace="e38f81a3-a2f2-4768-8d7c-c8d348cd416c"/>
    <xsd:import namespace="95a6d21c-7db0-4b7e-981f-b4f22b02b9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1:_ip_UnifiedCompliancePolicyProperties" minOccurs="0"/>
                <xsd:element ref="ns1:_ip_UnifiedCompliancePolicyUIAc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9bca1e-4122-4b3f-b8b4-6978261ff9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b1bb55a9-a1b5-4196-b12d-1833970ed36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8f81a3-a2f2-4768-8d7c-c8d348cd41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a6d21c-7db0-4b7e-981f-b4f22b02b9d8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82c3b1c1-7eff-4c93-826f-8ade80930d0e}" ma:internalName="TaxCatchAll" ma:showField="CatchAllData" ma:web="e38f81a3-a2f2-4768-8d7c-c8d348cd41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996849-DF35-4064-AE5E-DC3E3431667F}">
  <ds:schemaRefs>
    <ds:schemaRef ds:uri="http://schemas.microsoft.com/office/2006/metadata/properties"/>
    <ds:schemaRef ds:uri="http://schemas.microsoft.com/office/infopath/2007/PartnerControls"/>
    <ds:schemaRef ds:uri="95a6d21c-7db0-4b7e-981f-b4f22b02b9d8"/>
    <ds:schemaRef ds:uri="http://schemas.microsoft.com/sharepoint/v3"/>
    <ds:schemaRef ds:uri="fa9bca1e-4122-4b3f-b8b4-6978261ff902"/>
  </ds:schemaRefs>
</ds:datastoreItem>
</file>

<file path=customXml/itemProps2.xml><?xml version="1.0" encoding="utf-8"?>
<ds:datastoreItem xmlns:ds="http://schemas.openxmlformats.org/officeDocument/2006/customXml" ds:itemID="{F9434189-62A8-45F2-961B-D1E306CD1A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a9bca1e-4122-4b3f-b8b4-6978261ff902"/>
    <ds:schemaRef ds:uri="e38f81a3-a2f2-4768-8d7c-c8d348cd416c"/>
    <ds:schemaRef ds:uri="95a6d21c-7db0-4b7e-981f-b4f22b02b9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404744-35FA-4E7D-B549-F57CC95832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2776</TotalTime>
  <Words>50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Susan Leadbetter</cp:lastModifiedBy>
  <cp:revision>60</cp:revision>
  <dcterms:created xsi:type="dcterms:W3CDTF">2023-04-18T13:25:54Z</dcterms:created>
  <dcterms:modified xsi:type="dcterms:W3CDTF">2023-06-10T15:10:56Z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0x01010097E29F89935290458A35F2F9CC891354</vt:lpwstr>
  </property>
  <property fmtid="{D5CDD505-2E9C-101B-9397-08002B2CF9AE}" pid="3" name="MediaServiceImageTags">
    <vt:lpwstr/>
  </property>
</Properties>
</file>