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3"/>
  </p:notesMasterIdLst>
  <p:sldIdLst>
    <p:sldId id="261" r:id="rId3"/>
    <p:sldId id="256" r:id="rId4"/>
    <p:sldId id="262" r:id="rId5"/>
    <p:sldId id="263" r:id="rId6"/>
    <p:sldId id="269" r:id="rId7"/>
    <p:sldId id="270" r:id="rId8"/>
    <p:sldId id="264" r:id="rId9"/>
    <p:sldId id="272" r:id="rId10"/>
    <p:sldId id="265" r:id="rId11"/>
    <p:sldId id="266" r:id="rId1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9"/>
            <p14:sldId id="270"/>
            <p14:sldId id="264"/>
            <p14:sldId id="272"/>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1" autoAdjust="0"/>
    <p:restoredTop sz="94685"/>
  </p:normalViewPr>
  <p:slideViewPr>
    <p:cSldViewPr snapToGrid="0">
      <p:cViewPr varScale="1">
        <p:scale>
          <a:sx n="83" d="100"/>
          <a:sy n="83" d="100"/>
        </p:scale>
        <p:origin x="73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4C320-D220-4D43-A3BA-2A19FDE720B9}" type="datetimeFigureOut">
              <a:rPr lang="en-US" smtClean="0"/>
              <a:t>6/11/2023</a:t>
            </a:fld>
            <a:endParaRPr lang="en-US"/>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797F1-9C81-4865-932D-1F0BA0C9F54D}" type="slidenum">
              <a:rPr lang="en-US" smtClean="0"/>
              <a:t>‹nº›</a:t>
            </a:fld>
            <a:endParaRPr lang="en-US"/>
          </a:p>
        </p:txBody>
      </p:sp>
    </p:spTree>
    <p:extLst>
      <p:ext uri="{BB962C8B-B14F-4D97-AF65-F5344CB8AC3E}">
        <p14:creationId xmlns:p14="http://schemas.microsoft.com/office/powerpoint/2010/main" val="223424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8E0797F1-9C81-4865-932D-1F0BA0C9F54D}" type="slidenum">
              <a:rPr lang="en-US" smtClean="0"/>
              <a:t>2</a:t>
            </a:fld>
            <a:endParaRPr lang="en-US" dirty="0"/>
          </a:p>
        </p:txBody>
      </p:sp>
    </p:spTree>
    <p:extLst>
      <p:ext uri="{BB962C8B-B14F-4D97-AF65-F5344CB8AC3E}">
        <p14:creationId xmlns:p14="http://schemas.microsoft.com/office/powerpoint/2010/main" val="325545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8E0797F1-9C81-4865-932D-1F0BA0C9F54D}" type="slidenum">
              <a:rPr lang="en-US" smtClean="0"/>
              <a:t>4</a:t>
            </a:fld>
            <a:endParaRPr lang="en-US"/>
          </a:p>
        </p:txBody>
      </p:sp>
    </p:spTree>
    <p:extLst>
      <p:ext uri="{BB962C8B-B14F-4D97-AF65-F5344CB8AC3E}">
        <p14:creationId xmlns:p14="http://schemas.microsoft.com/office/powerpoint/2010/main" val="49186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8E0797F1-9C81-4865-932D-1F0BA0C9F54D}" type="slidenum">
              <a:rPr lang="en-US" smtClean="0"/>
              <a:t>10</a:t>
            </a:fld>
            <a:endParaRPr lang="en-US"/>
          </a:p>
        </p:txBody>
      </p:sp>
    </p:spTree>
    <p:extLst>
      <p:ext uri="{BB962C8B-B14F-4D97-AF65-F5344CB8AC3E}">
        <p14:creationId xmlns:p14="http://schemas.microsoft.com/office/powerpoint/2010/main" val="2864426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9.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7.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isgi.unistra.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Correlation of Geomagnetic Storms with Infrasound Observation Data from International Monitoring System Stations Located in South America</a:t>
            </a:r>
            <a:endParaRPr lang="en-AT" b="1" dirty="0">
              <a:solidFill>
                <a:schemeClr val="bg1"/>
              </a:solidFill>
              <a:latin typeface="Arial" panose="020B0604020202020204" pitchFamily="34" charset="0"/>
              <a:cs typeface="Arial" panose="020B0604020202020204" pitchFamily="34" charset="0"/>
            </a:endParaRPr>
          </a:p>
          <a:p>
            <a:pPr algn="ctr"/>
            <a:r>
              <a:rPr lang="pt-BR" dirty="0">
                <a:solidFill>
                  <a:schemeClr val="bg1"/>
                </a:solidFill>
                <a:latin typeface="Arial" panose="020B0604020202020204" pitchFamily="34" charset="0"/>
                <a:cs typeface="Arial" panose="020B0604020202020204" pitchFamily="34" charset="0"/>
              </a:rPr>
              <a:t>Arthur S. de Macêdo, Elder </a:t>
            </a:r>
            <a:r>
              <a:rPr lang="pt-BR" dirty="0" err="1">
                <a:solidFill>
                  <a:schemeClr val="bg1"/>
                </a:solidFill>
                <a:latin typeface="Arial" panose="020B0604020202020204" pitchFamily="34" charset="0"/>
                <a:cs typeface="Arial" panose="020B0604020202020204" pitchFamily="34" charset="0"/>
              </a:rPr>
              <a:t>Yokoyama</a:t>
            </a:r>
            <a:r>
              <a:rPr lang="pt-BR" dirty="0">
                <a:solidFill>
                  <a:schemeClr val="bg1"/>
                </a:solidFill>
                <a:latin typeface="Arial" panose="020B0604020202020204" pitchFamily="34" charset="0"/>
                <a:cs typeface="Arial" panose="020B0604020202020204" pitchFamily="34" charset="0"/>
              </a:rPr>
              <a:t>, Lucas V. Barros, Darlan P. Fontenele </a:t>
            </a:r>
            <a:r>
              <a:rPr lang="pt-BR" dirty="0" err="1">
                <a:solidFill>
                  <a:schemeClr val="bg1"/>
                </a:solidFill>
                <a:latin typeface="Arial" panose="020B0604020202020204" pitchFamily="34" charset="0"/>
                <a:cs typeface="Arial" panose="020B0604020202020204" pitchFamily="34" charset="0"/>
              </a:rPr>
              <a:t>and</a:t>
            </a:r>
            <a:r>
              <a:rPr lang="pt-BR" dirty="0">
                <a:solidFill>
                  <a:schemeClr val="bg1"/>
                </a:solidFill>
                <a:latin typeface="Arial" panose="020B0604020202020204" pitchFamily="34" charset="0"/>
                <a:cs typeface="Arial" panose="020B0604020202020204" pitchFamily="34" charset="0"/>
              </a:rPr>
              <a:t> Juraci M. de Carvalho </a:t>
            </a:r>
            <a:endParaRPr lang="en-AT" dirty="0">
              <a:solidFill>
                <a:schemeClr val="bg1"/>
              </a:solidFill>
              <a:latin typeface="Arial" panose="020B0604020202020204" pitchFamily="34" charset="0"/>
              <a:cs typeface="Arial" panose="020B0604020202020204" pitchFamily="34" charset="0"/>
            </a:endParaRPr>
          </a:p>
          <a:p>
            <a:pPr algn="ctr"/>
            <a:r>
              <a:rPr lang="pt-BR" sz="1400" dirty="0" err="1">
                <a:solidFill>
                  <a:schemeClr val="bg1"/>
                </a:solidFill>
                <a:latin typeface="Arial" panose="020B0604020202020204" pitchFamily="34" charset="0"/>
                <a:cs typeface="Arial" panose="020B0604020202020204" pitchFamily="34" charset="0"/>
              </a:rPr>
              <a:t>University</a:t>
            </a:r>
            <a:r>
              <a:rPr lang="pt-BR" sz="1400" dirty="0">
                <a:solidFill>
                  <a:schemeClr val="bg1"/>
                </a:solidFill>
                <a:latin typeface="Arial" panose="020B0604020202020204" pitchFamily="34" charset="0"/>
                <a:cs typeface="Arial" panose="020B0604020202020204" pitchFamily="34" charset="0"/>
              </a:rPr>
              <a:t> </a:t>
            </a:r>
            <a:r>
              <a:rPr lang="pt-BR" sz="1400" dirty="0" err="1">
                <a:solidFill>
                  <a:schemeClr val="bg1"/>
                </a:solidFill>
                <a:latin typeface="Arial" panose="020B0604020202020204" pitchFamily="34" charset="0"/>
                <a:cs typeface="Arial" panose="020B0604020202020204" pitchFamily="34" charset="0"/>
              </a:rPr>
              <a:t>of</a:t>
            </a:r>
            <a:r>
              <a:rPr lang="pt-BR" sz="1400" dirty="0">
                <a:solidFill>
                  <a:schemeClr val="bg1"/>
                </a:solidFill>
                <a:latin typeface="Arial" panose="020B0604020202020204" pitchFamily="34" charset="0"/>
                <a:cs typeface="Arial" panose="020B0604020202020204" pitchFamily="34" charset="0"/>
              </a:rPr>
              <a:t> </a:t>
            </a:r>
            <a:r>
              <a:rPr lang="pt-BR" sz="1400" dirty="0" smtClean="0">
                <a:solidFill>
                  <a:schemeClr val="bg1"/>
                </a:solidFill>
                <a:latin typeface="Arial" panose="020B0604020202020204" pitchFamily="34" charset="0"/>
                <a:cs typeface="Arial" panose="020B0604020202020204" pitchFamily="34" charset="0"/>
              </a:rPr>
              <a:t>Brasília - UnB</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latin typeface="Arial" panose="020B0604020202020204" pitchFamily="34" charset="0"/>
                <a:cs typeface="Arial" panose="020B0604020202020204" pitchFamily="34" charset="0"/>
              </a:rPr>
              <a:t>The Earth is hit by solar storms, and its magnetic field protects against radiation. Ions from these storms create auroras in polar regions: the aurora borealis in the north and the aurora </a:t>
            </a:r>
            <a:r>
              <a:rPr lang="en-US" sz="1100" dirty="0" err="1">
                <a:latin typeface="Arial" panose="020B0604020202020204" pitchFamily="34" charset="0"/>
                <a:cs typeface="Arial" panose="020B0604020202020204" pitchFamily="34" charset="0"/>
              </a:rPr>
              <a:t>australis</a:t>
            </a:r>
            <a:r>
              <a:rPr lang="en-US" sz="1100" dirty="0">
                <a:latin typeface="Arial" panose="020B0604020202020204" pitchFamily="34" charset="0"/>
                <a:cs typeface="Arial" panose="020B0604020202020204" pitchFamily="34" charset="0"/>
              </a:rPr>
              <a:t> in the south. The movement of these ions generates bow waves that can be detected by acoustic sensors.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P1.1-489</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latin typeface="Arial" panose="020B0604020202020204" pitchFamily="34" charset="0"/>
                <a:cs typeface="Arial" panose="020B0604020202020204" pitchFamily="34" charset="0"/>
              </a:rPr>
              <a:t>The study focused on the solar storm of April 23, 2023, chosen for its </a:t>
            </a:r>
            <a:r>
              <a:rPr lang="en-US" sz="1100" dirty="0" err="1">
                <a:latin typeface="Arial" panose="020B0604020202020204" pitchFamily="34" charset="0"/>
                <a:cs typeface="Arial" panose="020B0604020202020204" pitchFamily="34" charset="0"/>
              </a:rPr>
              <a:t>Kp</a:t>
            </a:r>
            <a:r>
              <a:rPr lang="en-US" sz="1100" dirty="0">
                <a:latin typeface="Arial" panose="020B0604020202020204" pitchFamily="34" charset="0"/>
                <a:cs typeface="Arial" panose="020B0604020202020204" pitchFamily="34" charset="0"/>
              </a:rPr>
              <a:t> index value. Ten IMS stations were selected to ensure extensive coverage in South America. Additionally, we arbitrarily  choose three stations in the northern hemisphere to enable temporal series comparison.</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We obtained frequency, velocity, and date/time-related results correlated with the selected auroras. These results provide valuable information about the characteristics of these specific auroras. By analyzing this data, we can acquire a deeper understanding of the patterns and behaviors of the auroras at an infrasound time series.</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latin typeface="Arial" panose="020B0604020202020204" pitchFamily="34" charset="0"/>
                <a:cs typeface="Arial" panose="020B0604020202020204" pitchFamily="34" charset="0"/>
              </a:rPr>
              <a:t>During the geomagnetic storms coinciding with aurora activity, stations detected signals. The number of detections correlates with sensor array size and the aurora zone nearness. In this study, two Southern Hemisphere stations (I01AR and I50GB) and three Northern Hemisphere stations (I37NO, I42PT, and I56US) detected the event.</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5" name="Imagem 14"/>
          <p:cNvPicPr>
            <a:picLocks noChangeAspect="1"/>
          </p:cNvPicPr>
          <p:nvPr/>
        </p:nvPicPr>
        <p:blipFill>
          <a:blip r:embed="rId2"/>
          <a:stretch>
            <a:fillRect/>
          </a:stretch>
        </p:blipFill>
        <p:spPr>
          <a:xfrm>
            <a:off x="9807142" y="175489"/>
            <a:ext cx="1162841" cy="1089891"/>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118" y="-46184"/>
            <a:ext cx="1320882" cy="1311564"/>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P1.1-489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CaixaDeTexto 3"/>
          <p:cNvSpPr txBox="1"/>
          <p:nvPr/>
        </p:nvSpPr>
        <p:spPr>
          <a:xfrm flipH="1">
            <a:off x="548637" y="1651000"/>
            <a:ext cx="9747653" cy="4616648"/>
          </a:xfrm>
          <a:prstGeom prst="rect">
            <a:avLst/>
          </a:prstGeom>
          <a:noFill/>
        </p:spPr>
        <p:txBody>
          <a:bodyPr wrap="square" rtlCol="0">
            <a:spAutoFit/>
          </a:bodyPr>
          <a:lstStyle/>
          <a:p>
            <a:pPr algn="just">
              <a:lnSpc>
                <a:spcPct val="150000"/>
              </a:lnSpc>
            </a:pPr>
            <a:r>
              <a:rPr lang="pt-BR" sz="1400" dirty="0" smtClean="0">
                <a:latin typeface="Arial" panose="020B0604020202020204" pitchFamily="34" charset="0"/>
                <a:cs typeface="Arial" panose="020B0604020202020204" pitchFamily="34" charset="0"/>
              </a:rPr>
              <a:t>LE </a:t>
            </a:r>
            <a:r>
              <a:rPr lang="pt-BR" sz="1400" dirty="0">
                <a:latin typeface="Arial" panose="020B0604020202020204" pitchFamily="34" charset="0"/>
                <a:cs typeface="Arial" panose="020B0604020202020204" pitchFamily="34" charset="0"/>
              </a:rPr>
              <a:t>PICHON et al. </a:t>
            </a:r>
            <a:r>
              <a:rPr lang="en-US" sz="1400" dirty="0">
                <a:latin typeface="Arial" panose="020B0604020202020204" pitchFamily="34" charset="0"/>
                <a:cs typeface="Arial" panose="020B0604020202020204" pitchFamily="34" charset="0"/>
              </a:rPr>
              <a:t>(eds.), Infrasound Monitoring for Atmospheric Studies, DOI 10.1007/978-1-4020-9508-5_6, © Springer </a:t>
            </a:r>
            <a:r>
              <a:rPr lang="en-US" sz="1400" dirty="0" err="1">
                <a:latin typeface="Arial" panose="020B0604020202020204" pitchFamily="34" charset="0"/>
                <a:cs typeface="Arial" panose="020B0604020202020204" pitchFamily="34" charset="0"/>
              </a:rPr>
              <a:t>Science+Business</a:t>
            </a:r>
            <a:r>
              <a:rPr lang="en-US" sz="1400" dirty="0">
                <a:latin typeface="Arial" panose="020B0604020202020204" pitchFamily="34" charset="0"/>
                <a:cs typeface="Arial" panose="020B0604020202020204" pitchFamily="34" charset="0"/>
              </a:rPr>
              <a:t> Media B.V. 2010.</a:t>
            </a:r>
          </a:p>
          <a:p>
            <a:pPr algn="just">
              <a:lnSpc>
                <a:spcPct val="150000"/>
              </a:lnSpc>
            </a:pPr>
            <a:r>
              <a:rPr lang="pt-BR" sz="1400" dirty="0">
                <a:latin typeface="Arial" panose="020B0604020202020204" pitchFamily="34" charset="0"/>
                <a:cs typeface="Arial" panose="020B0604020202020204" pitchFamily="34" charset="0"/>
              </a:rPr>
              <a:t>DAL POZ, WILLIAM RODRIGO; DE OLIVEIRA CAMARGO, PAULO. </a:t>
            </a:r>
            <a:r>
              <a:rPr lang="pt-BR" sz="1400" dirty="0" err="1">
                <a:latin typeface="Arial" panose="020B0604020202020204" pitchFamily="34" charset="0"/>
                <a:cs typeface="Arial" panose="020B0604020202020204" pitchFamily="34" charset="0"/>
              </a:rPr>
              <a:t>Conseqüências</a:t>
            </a:r>
            <a:r>
              <a:rPr lang="pt-BR" sz="1400" dirty="0">
                <a:latin typeface="Arial" panose="020B0604020202020204" pitchFamily="34" charset="0"/>
                <a:cs typeface="Arial" panose="020B0604020202020204" pitchFamily="34" charset="0"/>
              </a:rPr>
              <a:t> de uma tempestade geomagnética no posicionamento relativo com receptores GPS de simples </a:t>
            </a:r>
            <a:r>
              <a:rPr lang="pt-BR" sz="1400" dirty="0" err="1">
                <a:latin typeface="Arial" panose="020B0604020202020204" pitchFamily="34" charset="0"/>
                <a:cs typeface="Arial" panose="020B0604020202020204" pitchFamily="34" charset="0"/>
              </a:rPr>
              <a:t>freqüência</a:t>
            </a:r>
            <a:r>
              <a:rPr lang="pt-BR" sz="1400" dirty="0">
                <a:latin typeface="Arial" panose="020B0604020202020204" pitchFamily="34" charset="0"/>
                <a:cs typeface="Arial" panose="020B0604020202020204" pitchFamily="34" charset="0"/>
              </a:rPr>
              <a:t>. Boletim de Ciências Geodésicas, v. 12, n. 2, p. 275-294, 2006.</a:t>
            </a:r>
          </a:p>
          <a:p>
            <a:pPr algn="just">
              <a:lnSpc>
                <a:spcPct val="150000"/>
              </a:lnSpc>
            </a:pPr>
            <a:r>
              <a:rPr lang="pt-BR" sz="1400" dirty="0">
                <a:latin typeface="Arial" panose="020B0604020202020204" pitchFamily="34" charset="0"/>
                <a:cs typeface="Arial" panose="020B0604020202020204" pitchFamily="34" charset="0"/>
              </a:rPr>
              <a:t>NERI, BRANDOW LEE. </a:t>
            </a:r>
            <a:r>
              <a:rPr lang="pt-BR" sz="1400" dirty="0" smtClean="0">
                <a:latin typeface="Arial" panose="020B0604020202020204" pitchFamily="34" charset="0"/>
                <a:cs typeface="Arial" panose="020B0604020202020204" pitchFamily="34" charset="0"/>
              </a:rPr>
              <a:t>Detecção e interpretação de sinais de infrassom com a estação infrassônica de Brasília – I09BR. </a:t>
            </a:r>
            <a:r>
              <a:rPr lang="pt-BR" sz="1400" dirty="0">
                <a:latin typeface="Arial" panose="020B0604020202020204" pitchFamily="34" charset="0"/>
                <a:cs typeface="Arial" panose="020B0604020202020204" pitchFamily="34" charset="0"/>
              </a:rPr>
              <a:t>2019. (Graduação em Geofísica) - Universidade de Brasília, [S. l.], 2019.</a:t>
            </a:r>
          </a:p>
          <a:p>
            <a:pPr algn="just">
              <a:lnSpc>
                <a:spcPct val="150000"/>
              </a:lnSpc>
            </a:pPr>
            <a:r>
              <a:rPr lang="pt-BR" sz="1400" dirty="0">
                <a:latin typeface="Arial" panose="020B0604020202020204" pitchFamily="34" charset="0"/>
                <a:cs typeface="Arial" panose="020B0604020202020204" pitchFamily="34" charset="0"/>
              </a:rPr>
              <a:t>NOOA. AURORA - 30 MINUTE FORECAST. [S. l.], 7 jun. 2023. Disponível em: https://www.swpc.noaa.gov/products/aurora-30-minute-forecast. Acesso em: 7 jun. 2023.</a:t>
            </a:r>
          </a:p>
          <a:p>
            <a:pPr algn="just">
              <a:lnSpc>
                <a:spcPct val="150000"/>
              </a:lnSpc>
            </a:pPr>
            <a:r>
              <a:rPr lang="pt-BR" sz="1400" dirty="0">
                <a:latin typeface="Arial" panose="020B0604020202020204" pitchFamily="34" charset="0"/>
                <a:cs typeface="Arial" panose="020B0604020202020204" pitchFamily="34" charset="0"/>
              </a:rPr>
              <a:t>NOOA. TIPS ON VIEWING THE AURORA. [S. l.], 7 jun. 2023. Disponível em: https://www.swpc.noaa.gov/content/tips-viewing-aurora. Acesso em: 7 jun. 2023.</a:t>
            </a:r>
          </a:p>
          <a:p>
            <a:pPr algn="just">
              <a:lnSpc>
                <a:spcPct val="150000"/>
              </a:lnSpc>
            </a:pPr>
            <a:r>
              <a:rPr lang="pt-BR" sz="1400" dirty="0" smtClean="0">
                <a:latin typeface="Arial" panose="020B0604020202020204" pitchFamily="34" charset="0"/>
                <a:cs typeface="Arial" panose="020B0604020202020204" pitchFamily="34" charset="0"/>
              </a:rPr>
              <a:t>WILSON, CHARLES R.; OLSON, JOHN V.; STENBAEK‐NIELSEN, HANS C. </a:t>
            </a:r>
            <a:r>
              <a:rPr lang="pt-BR" sz="1400" dirty="0">
                <a:latin typeface="Arial" panose="020B0604020202020204" pitchFamily="34" charset="0"/>
                <a:cs typeface="Arial" panose="020B0604020202020204" pitchFamily="34" charset="0"/>
              </a:rPr>
              <a:t>High trace‐</a:t>
            </a:r>
            <a:r>
              <a:rPr lang="pt-BR" sz="1400" dirty="0" err="1">
                <a:latin typeface="Arial" panose="020B0604020202020204" pitchFamily="34" charset="0"/>
                <a:cs typeface="Arial" panose="020B0604020202020204" pitchFamily="34" charset="0"/>
              </a:rPr>
              <a:t>velocity</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infrasound</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from</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pulsating</a:t>
            </a:r>
            <a:r>
              <a:rPr lang="pt-BR" sz="1400" dirty="0">
                <a:latin typeface="Arial" panose="020B0604020202020204" pitchFamily="34" charset="0"/>
                <a:cs typeface="Arial" panose="020B0604020202020204" pitchFamily="34" charset="0"/>
              </a:rPr>
              <a:t> auroras </a:t>
            </a:r>
            <a:r>
              <a:rPr lang="pt-BR" sz="1400" dirty="0" err="1">
                <a:latin typeface="Arial" panose="020B0604020202020204" pitchFamily="34" charset="0"/>
                <a:cs typeface="Arial" panose="020B0604020202020204" pitchFamily="34" charset="0"/>
              </a:rPr>
              <a:t>at</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Fairbanks</a:t>
            </a:r>
            <a:r>
              <a:rPr lang="pt-BR" sz="1400" dirty="0">
                <a:latin typeface="Arial" panose="020B0604020202020204" pitchFamily="34" charset="0"/>
                <a:cs typeface="Arial" panose="020B0604020202020204" pitchFamily="34" charset="0"/>
              </a:rPr>
              <a:t>, Alaska. </a:t>
            </a:r>
            <a:r>
              <a:rPr lang="pt-BR" sz="1400" dirty="0" err="1">
                <a:latin typeface="Arial" panose="020B0604020202020204" pitchFamily="34" charset="0"/>
                <a:cs typeface="Arial" panose="020B0604020202020204" pitchFamily="34" charset="0"/>
              </a:rPr>
              <a:t>Geophysical</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research</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letters</a:t>
            </a:r>
            <a:r>
              <a:rPr lang="pt-BR" sz="1400" dirty="0">
                <a:latin typeface="Arial" panose="020B0604020202020204" pitchFamily="34" charset="0"/>
                <a:cs typeface="Arial" panose="020B0604020202020204" pitchFamily="34" charset="0"/>
              </a:rPr>
              <a:t>, v. 32, n. 14, 2005.</a:t>
            </a:r>
          </a:p>
          <a:p>
            <a:pPr algn="just">
              <a:lnSpc>
                <a:spcPct val="150000"/>
              </a:lnSpc>
            </a:pPr>
            <a:r>
              <a:rPr lang="en-US" sz="1400" dirty="0" smtClean="0">
                <a:latin typeface="Arial" panose="020B0604020202020204" pitchFamily="34" charset="0"/>
                <a:cs typeface="Arial" panose="020B0604020202020204" pitchFamily="34" charset="0"/>
              </a:rPr>
              <a:t>WILSON, CHARLES R. Infrasound </a:t>
            </a:r>
            <a:r>
              <a:rPr lang="en-US" sz="1400" dirty="0">
                <a:latin typeface="Arial" panose="020B0604020202020204" pitchFamily="34" charset="0"/>
                <a:cs typeface="Arial" panose="020B0604020202020204" pitchFamily="34" charset="0"/>
              </a:rPr>
              <a:t>from </a:t>
            </a:r>
            <a:r>
              <a:rPr lang="en-US" sz="1400" dirty="0" err="1">
                <a:latin typeface="Arial" panose="020B0604020202020204" pitchFamily="34" charset="0"/>
                <a:cs typeface="Arial" panose="020B0604020202020204" pitchFamily="34" charset="0"/>
              </a:rPr>
              <a:t>auroral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electrojet</a:t>
            </a:r>
            <a:r>
              <a:rPr lang="en-US" sz="1400" dirty="0">
                <a:latin typeface="Arial" panose="020B0604020202020204" pitchFamily="34" charset="0"/>
                <a:cs typeface="Arial" panose="020B0604020202020204" pitchFamily="34" charset="0"/>
              </a:rPr>
              <a:t> motions at I53US. </a:t>
            </a:r>
            <a:r>
              <a:rPr lang="en-US" sz="1400" dirty="0" err="1">
                <a:latin typeface="Arial" panose="020B0604020202020204" pitchFamily="34" charset="0"/>
                <a:cs typeface="Arial" panose="020B0604020202020204" pitchFamily="34" charset="0"/>
              </a:rPr>
              <a:t>InfraMatics</a:t>
            </a:r>
            <a:r>
              <a:rPr lang="en-US" sz="1400" dirty="0">
                <a:latin typeface="Arial" panose="020B0604020202020204" pitchFamily="34" charset="0"/>
                <a:cs typeface="Arial" panose="020B0604020202020204" pitchFamily="34" charset="0"/>
              </a:rPr>
              <a:t>, v. 10, p. 1-13, 2005</a:t>
            </a:r>
            <a:r>
              <a:rPr lang="en-US" sz="1400" dirty="0" smtClean="0">
                <a:latin typeface="Arial" panose="020B0604020202020204" pitchFamily="34" charset="0"/>
                <a:cs typeface="Arial" panose="020B0604020202020204" pitchFamily="34" charset="0"/>
              </a:rPr>
              <a:t>.</a:t>
            </a:r>
            <a:endParaRPr lang="pt-BR" sz="1400" dirty="0">
              <a:latin typeface="Arial" panose="020B0604020202020204" pitchFamily="34" charset="0"/>
              <a:cs typeface="Arial" panose="020B0604020202020204" pitchFamily="34" charset="0"/>
            </a:endParaRPr>
          </a:p>
        </p:txBody>
      </p:sp>
      <p:pic>
        <p:nvPicPr>
          <p:cNvPr id="7" name="Imagem 6"/>
          <p:cNvPicPr>
            <a:picLocks noChangeAspect="1"/>
          </p:cNvPicPr>
          <p:nvPr/>
        </p:nvPicPr>
        <p:blipFill>
          <a:blip r:embed="rId3"/>
          <a:stretch>
            <a:fillRect/>
          </a:stretch>
        </p:blipFill>
        <p:spPr>
          <a:xfrm>
            <a:off x="10815512" y="0"/>
            <a:ext cx="1376488" cy="1290134"/>
          </a:xfrm>
          <a:prstGeom prst="rect">
            <a:avLst/>
          </a:prstGeom>
        </p:spPr>
      </p:pic>
    </p:spTree>
    <p:extLst>
      <p:ext uri="{BB962C8B-B14F-4D97-AF65-F5344CB8AC3E}">
        <p14:creationId xmlns:p14="http://schemas.microsoft.com/office/powerpoint/2010/main" val="44805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P1.1-489</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half" idx="1"/>
          </p:nvPr>
        </p:nvSpPr>
        <p:spPr>
          <a:xfrm>
            <a:off x="231370" y="1801089"/>
            <a:ext cx="4599709" cy="3322927"/>
          </a:xfrm>
        </p:spPr>
        <p:txBody>
          <a:bodyPr/>
          <a:lstStyle/>
          <a:p>
            <a:pPr marL="0" indent="0" algn="just">
              <a:buNone/>
            </a:pPr>
            <a:r>
              <a:rPr lang="en-US" sz="1800" dirty="0">
                <a:latin typeface="Arial" panose="020B0604020202020204" pitchFamily="34" charset="0"/>
                <a:cs typeface="Arial" panose="020B0604020202020204" pitchFamily="34" charset="0"/>
              </a:rPr>
              <a:t>The Earth is sporadically affected by solar storms and its magnetic field acts as a protective shield, deflecting the radiation (Dal </a:t>
            </a:r>
            <a:r>
              <a:rPr lang="en-US" sz="1800" dirty="0" err="1">
                <a:latin typeface="Arial" panose="020B0604020202020204" pitchFamily="34" charset="0"/>
                <a:cs typeface="Arial" panose="020B0604020202020204" pitchFamily="34" charset="0"/>
              </a:rPr>
              <a:t>Poz</a:t>
            </a:r>
            <a:r>
              <a:rPr lang="en-US" sz="1800" dirty="0">
                <a:latin typeface="Arial" panose="020B0604020202020204" pitchFamily="34" charset="0"/>
                <a:cs typeface="Arial" panose="020B0604020202020204" pitchFamily="34" charset="0"/>
              </a:rPr>
              <a:t>, 2006). </a:t>
            </a:r>
          </a:p>
          <a:p>
            <a:pPr marL="0" indent="0" algn="just">
              <a:buNone/>
            </a:pPr>
            <a:r>
              <a:rPr lang="en-US" sz="1800" dirty="0">
                <a:latin typeface="Arial" panose="020B0604020202020204" pitchFamily="34" charset="0"/>
                <a:cs typeface="Arial" panose="020B0604020202020204" pitchFamily="34" charset="0"/>
              </a:rPr>
              <a:t>It is known that ions propagated by these storms enter polar regions, and they are responsible for the generation of auroras (</a:t>
            </a:r>
            <a:r>
              <a:rPr lang="en-US" sz="1800" b="1" dirty="0">
                <a:latin typeface="Arial" panose="020B0604020202020204" pitchFamily="34" charset="0"/>
                <a:cs typeface="Arial" panose="020B0604020202020204" pitchFamily="34" charset="0"/>
              </a:rPr>
              <a:t>Fig. 1</a:t>
            </a:r>
            <a:r>
              <a:rPr lang="en-US" sz="1800" dirty="0">
                <a:latin typeface="Arial" panose="020B0604020202020204" pitchFamily="34" charset="0"/>
                <a:cs typeface="Arial" panose="020B0604020202020204" pitchFamily="34" charset="0"/>
              </a:rPr>
              <a:t>), as follows:</a:t>
            </a:r>
          </a:p>
          <a:p>
            <a:pPr marL="400050" indent="-400050" algn="just">
              <a:buAutoNum type="romanLcParenBoth"/>
            </a:pPr>
            <a:r>
              <a:rPr lang="en-US" sz="1800" dirty="0">
                <a:latin typeface="Arial" panose="020B0604020202020204" pitchFamily="34" charset="0"/>
                <a:cs typeface="Arial" panose="020B0604020202020204" pitchFamily="34" charset="0"/>
              </a:rPr>
              <a:t>the aurora borealis, formed in the northern hemisphere; </a:t>
            </a:r>
          </a:p>
          <a:p>
            <a:pPr marL="400050" indent="-400050" algn="just">
              <a:buAutoNum type="romanLcParenBoth"/>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aurora australis, formed in the southern hemisphere.</a:t>
            </a:r>
          </a:p>
          <a:p>
            <a:pPr marL="0" indent="0" algn="just">
              <a:buNone/>
            </a:pPr>
            <a:r>
              <a:rPr lang="en-US" sz="1800" dirty="0">
                <a:latin typeface="Arial" panose="020B0604020202020204" pitchFamily="34" charset="0"/>
                <a:cs typeface="Arial" panose="020B0604020202020204" pitchFamily="34" charset="0"/>
              </a:rPr>
              <a:t>The movement of these ions in the atmosphere generates bow waves (Wilson, 2005), which can be detected and recorded by acoustic sensors.</a:t>
            </a:r>
          </a:p>
        </p:txBody>
      </p:sp>
      <p:pic>
        <p:nvPicPr>
          <p:cNvPr id="9" name="Imagem 8"/>
          <p:cNvPicPr>
            <a:picLocks noChangeAspect="1"/>
          </p:cNvPicPr>
          <p:nvPr/>
        </p:nvPicPr>
        <p:blipFill>
          <a:blip r:embed="rId3"/>
          <a:stretch>
            <a:fillRect/>
          </a:stretch>
        </p:blipFill>
        <p:spPr>
          <a:xfrm>
            <a:off x="5070427" y="1801089"/>
            <a:ext cx="5394038" cy="4045529"/>
          </a:xfrm>
          <a:prstGeom prst="rect">
            <a:avLst/>
          </a:prstGeom>
        </p:spPr>
      </p:pic>
      <p:sp>
        <p:nvSpPr>
          <p:cNvPr id="10" name="CaixaDeTexto 9"/>
          <p:cNvSpPr txBox="1"/>
          <p:nvPr/>
        </p:nvSpPr>
        <p:spPr>
          <a:xfrm>
            <a:off x="5585726" y="6011021"/>
            <a:ext cx="3735061"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Fig.</a:t>
            </a:r>
            <a:r>
              <a:rPr lang="pt-BR" sz="1600" b="1" dirty="0">
                <a:latin typeface="Arial" panose="020B0604020202020204" pitchFamily="34" charset="0"/>
                <a:cs typeface="Arial" panose="020B0604020202020204" pitchFamily="34" charset="0"/>
              </a:rPr>
              <a:t> 1 </a:t>
            </a:r>
            <a:r>
              <a:rPr lang="pt-B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Auroral</a:t>
            </a:r>
            <a:r>
              <a:rPr lang="pt-B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Phenomena</a:t>
            </a:r>
            <a:r>
              <a:rPr lang="pt-BR" sz="1400" dirty="0">
                <a:latin typeface="Arial" panose="020B0604020202020204" pitchFamily="34" charset="0"/>
                <a:cs typeface="Arial" panose="020B0604020202020204" pitchFamily="34" charset="0"/>
              </a:rPr>
              <a:t> (NOAA,  2023)</a:t>
            </a:r>
            <a:endParaRPr lang="en-US" sz="1400" dirty="0">
              <a:latin typeface="Arial" panose="020B0604020202020204" pitchFamily="34" charset="0"/>
              <a:cs typeface="Arial" panose="020B0604020202020204" pitchFamily="34" charset="0"/>
            </a:endParaRPr>
          </a:p>
        </p:txBody>
      </p:sp>
      <p:pic>
        <p:nvPicPr>
          <p:cNvPr id="11" name="Imagem 10"/>
          <p:cNvPicPr>
            <a:picLocks noChangeAspect="1"/>
          </p:cNvPicPr>
          <p:nvPr/>
        </p:nvPicPr>
        <p:blipFill>
          <a:blip r:embed="rId4"/>
          <a:stretch>
            <a:fillRect/>
          </a:stretch>
        </p:blipFill>
        <p:spPr>
          <a:xfrm>
            <a:off x="10815512" y="0"/>
            <a:ext cx="1376488" cy="1290134"/>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P1.1-489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2050" name="Picture 2" descr="Map of South America, showing aurora range based on Kp level "/>
          <p:cNvPicPr>
            <a:picLocks noChangeAspect="1" noChangeArrowheads="1"/>
          </p:cNvPicPr>
          <p:nvPr/>
        </p:nvPicPr>
        <p:blipFill rotWithShape="1">
          <a:blip r:embed="rId2">
            <a:extLst>
              <a:ext uri="{28A0092B-C50C-407E-A947-70E740481C1C}">
                <a14:useLocalDpi xmlns:a14="http://schemas.microsoft.com/office/drawing/2010/main" val="0"/>
              </a:ext>
            </a:extLst>
          </a:blip>
          <a:srcRect l="2548" t="38793" r="6535" b="-1"/>
          <a:stretch/>
        </p:blipFill>
        <p:spPr bwMode="auto">
          <a:xfrm>
            <a:off x="575412" y="3566528"/>
            <a:ext cx="4876799" cy="22572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p of Europe and Asia, showing aurora range based on Kp level "/>
          <p:cNvPicPr>
            <a:picLocks noChangeAspect="1" noChangeArrowheads="1"/>
          </p:cNvPicPr>
          <p:nvPr/>
        </p:nvPicPr>
        <p:blipFill rotWithShape="1">
          <a:blip r:embed="rId3">
            <a:extLst>
              <a:ext uri="{28A0092B-C50C-407E-A947-70E740481C1C}">
                <a14:useLocalDpi xmlns:a14="http://schemas.microsoft.com/office/drawing/2010/main" val="0"/>
              </a:ext>
            </a:extLst>
          </a:blip>
          <a:srcRect l="6915" t="1222" r="11843" b="47647"/>
          <a:stretch/>
        </p:blipFill>
        <p:spPr bwMode="auto">
          <a:xfrm>
            <a:off x="527193" y="1369226"/>
            <a:ext cx="4876799" cy="2110101"/>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Conteúdo 5"/>
          <p:cNvSpPr txBox="1">
            <a:spLocks/>
          </p:cNvSpPr>
          <p:nvPr/>
        </p:nvSpPr>
        <p:spPr>
          <a:xfrm>
            <a:off x="5696584" y="1602035"/>
            <a:ext cx="4599709" cy="332292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800" dirty="0">
              <a:latin typeface="Arial" panose="020B0604020202020204" pitchFamily="34" charset="0"/>
              <a:cs typeface="Arial" panose="020B0604020202020204" pitchFamily="34" charset="0"/>
            </a:endParaRPr>
          </a:p>
        </p:txBody>
      </p:sp>
      <p:sp>
        <p:nvSpPr>
          <p:cNvPr id="7" name="Retângulo 6"/>
          <p:cNvSpPr/>
          <p:nvPr/>
        </p:nvSpPr>
        <p:spPr>
          <a:xfrm>
            <a:off x="5614808" y="1368709"/>
            <a:ext cx="4599709" cy="6740307"/>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This study aims to correlate the occurrence of Auroras with signals detected by IMS infrasound stations, mainly  located at South America. </a:t>
            </a:r>
          </a:p>
          <a:p>
            <a:pPr algn="just"/>
            <a:endParaRPr lang="en-US"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Fig. 2 </a:t>
            </a:r>
            <a:r>
              <a:rPr lang="en-US" dirty="0">
                <a:latin typeface="Arial" panose="020B0604020202020204" pitchFamily="34" charset="0"/>
                <a:cs typeface="Arial" panose="020B0604020202020204" pitchFamily="34" charset="0"/>
              </a:rPr>
              <a:t>shows how far the auroras can be observed in both hemispheres.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However, according to Le Pichon et al., (2010) and Wilson (2005), the auroras, generated by geomagnetic storms can be detected by infrasound stations located outside of the auroras range observation, i.e., inside the auroras visual effect.</a:t>
            </a: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This phenomena was studied </a:t>
            </a:r>
            <a:r>
              <a:rPr lang="pt-BR" dirty="0" err="1">
                <a:latin typeface="Arial" panose="020B0604020202020204" pitchFamily="34" charset="0"/>
                <a:cs typeface="Arial" panose="020B0604020202020204" pitchFamily="34" charset="0"/>
              </a:rPr>
              <a:t>by</a:t>
            </a:r>
            <a:r>
              <a:rPr lang="pt-BR" dirty="0">
                <a:latin typeface="Arial" panose="020B0604020202020204" pitchFamily="34" charset="0"/>
                <a:cs typeface="Arial" panose="020B0604020202020204" pitchFamily="34" charset="0"/>
              </a:rPr>
              <a:t> Wilson </a:t>
            </a:r>
            <a:r>
              <a:rPr lang="en-US" dirty="0">
                <a:latin typeface="Arial" panose="020B0604020202020204" pitchFamily="34" charset="0"/>
                <a:cs typeface="Arial" panose="020B0604020202020204" pitchFamily="34" charset="0"/>
              </a:rPr>
              <a:t>et al </a:t>
            </a:r>
            <a:r>
              <a:rPr lang="pt-BR" dirty="0">
                <a:latin typeface="Arial" panose="020B0604020202020204" pitchFamily="34" charset="0"/>
                <a:cs typeface="Arial" panose="020B0604020202020204" pitchFamily="34" charset="0"/>
              </a:rPr>
              <a:t>(2005), using infrasound microphones array located at Fairbanks - Alaska. </a:t>
            </a:r>
            <a:endParaRPr lang="en-US" dirty="0">
              <a:latin typeface="Arial" panose="020B0604020202020204" pitchFamily="34" charset="0"/>
              <a:cs typeface="Arial" panose="020B0604020202020204" pitchFamily="34" charset="0"/>
            </a:endParaRPr>
          </a:p>
          <a:p>
            <a:pPr algn="just"/>
            <a:endParaRPr lang="pt-BR" dirty="0">
              <a:latin typeface="Arial" panose="020B0604020202020204" pitchFamily="34" charset="0"/>
              <a:cs typeface="Arial" panose="020B0604020202020204" pitchFamily="34" charset="0"/>
            </a:endParaRPr>
          </a:p>
          <a:p>
            <a:pPr algn="just"/>
            <a:endParaRPr lang="pt-BR" dirty="0">
              <a:latin typeface="Arial" panose="020B0604020202020204" pitchFamily="34" charset="0"/>
              <a:cs typeface="Arial" panose="020B0604020202020204" pitchFamily="34" charset="0"/>
            </a:endParaRPr>
          </a:p>
          <a:p>
            <a:pPr algn="just"/>
            <a:endParaRPr lang="pt-BR" dirty="0">
              <a:latin typeface="Arial" panose="020B0604020202020204" pitchFamily="34" charset="0"/>
              <a:cs typeface="Arial" panose="020B0604020202020204" pitchFamily="34" charset="0"/>
            </a:endParaRPr>
          </a:p>
          <a:p>
            <a:pPr algn="just"/>
            <a:endParaRPr lang="pt-BR"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13" name="CaixaDeTexto 12"/>
          <p:cNvSpPr txBox="1"/>
          <p:nvPr/>
        </p:nvSpPr>
        <p:spPr>
          <a:xfrm>
            <a:off x="546130" y="5910944"/>
            <a:ext cx="4935361" cy="830997"/>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Fig. 2 </a:t>
            </a:r>
            <a:r>
              <a:rPr lang="en-US" sz="1600" dirty="0">
                <a:latin typeface="Arial" panose="020B0604020202020204" pitchFamily="34" charset="0"/>
                <a:cs typeface="Arial" panose="020B0604020202020204" pitchFamily="34" charset="0"/>
              </a:rPr>
              <a:t>- Map displaying the widest range of aurora observations based on the </a:t>
            </a:r>
            <a:r>
              <a:rPr lang="en-US" sz="1600" dirty="0" err="1">
                <a:latin typeface="Arial" panose="020B0604020202020204" pitchFamily="34" charset="0"/>
                <a:cs typeface="Arial" panose="020B0604020202020204" pitchFamily="34" charset="0"/>
              </a:rPr>
              <a:t>Kp</a:t>
            </a:r>
            <a:r>
              <a:rPr lang="en-US" sz="1600" dirty="0">
                <a:latin typeface="Arial" panose="020B0604020202020204" pitchFamily="34" charset="0"/>
                <a:cs typeface="Arial" panose="020B0604020202020204" pitchFamily="34" charset="0"/>
              </a:rPr>
              <a:t> indices of geomagnetic storms (NOAA, 2023</a:t>
            </a:r>
            <a:r>
              <a:rPr lang="en-US" sz="1400" dirty="0">
                <a:latin typeface="Arial" panose="020B0604020202020204" pitchFamily="34" charset="0"/>
                <a:cs typeface="Arial" panose="020B0604020202020204" pitchFamily="34" charset="0"/>
              </a:rPr>
              <a:t>).</a:t>
            </a:r>
          </a:p>
        </p:txBody>
      </p:sp>
      <p:pic>
        <p:nvPicPr>
          <p:cNvPr id="11" name="Imagem 10"/>
          <p:cNvPicPr>
            <a:picLocks noChangeAspect="1"/>
          </p:cNvPicPr>
          <p:nvPr/>
        </p:nvPicPr>
        <p:blipFill>
          <a:blip r:embed="rId4"/>
          <a:stretch>
            <a:fillRect/>
          </a:stretch>
        </p:blipFill>
        <p:spPr>
          <a:xfrm>
            <a:off x="10815512" y="0"/>
            <a:ext cx="1376488" cy="1290134"/>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800" dirty="0">
                <a:solidFill>
                  <a:schemeClr val="bg1"/>
                </a:solidFill>
                <a:latin typeface="Arial" panose="020B0604020202020204" pitchFamily="34" charset="0"/>
                <a:cs typeface="Arial" panose="020B0604020202020204" pitchFamily="34" charset="0"/>
              </a:rPr>
              <a:t>METHODS/DATA</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P1.1-489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Espaço Reservado para Conteúdo 5"/>
          <p:cNvSpPr txBox="1">
            <a:spLocks/>
          </p:cNvSpPr>
          <p:nvPr/>
        </p:nvSpPr>
        <p:spPr>
          <a:xfrm>
            <a:off x="121208" y="1132686"/>
            <a:ext cx="4283644" cy="572531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800" dirty="0">
                <a:latin typeface="Arial" panose="020B0604020202020204" pitchFamily="34" charset="0"/>
                <a:cs typeface="Arial" panose="020B0604020202020204" pitchFamily="34" charset="0"/>
              </a:rPr>
              <a:t>The solar storm on April 23, 2023, was chosen for this study due to its high Planetary K-index of 8 (on a scale of 1 to 9). The data for the study was obtained from ISIG (</a:t>
            </a:r>
            <a:r>
              <a:rPr lang="en-US" sz="1800" dirty="0">
                <a:latin typeface="Arial" panose="020B0604020202020204" pitchFamily="34" charset="0"/>
                <a:cs typeface="Arial" panose="020B0604020202020204" pitchFamily="34" charset="0"/>
                <a:hlinkClick r:id="rId3"/>
              </a:rPr>
              <a:t>http://isgi.unistra.fr</a:t>
            </a:r>
            <a:r>
              <a:rPr lang="en-US" sz="1800" dirty="0">
                <a:latin typeface="Arial" panose="020B0604020202020204" pitchFamily="34" charset="0"/>
                <a:cs typeface="Arial" panose="020B0604020202020204" pitchFamily="34" charset="0"/>
              </a:rPr>
              <a:t>).</a:t>
            </a:r>
          </a:p>
          <a:p>
            <a:pPr algn="just"/>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To provide good coverage of the study in South America, ten IMS infrasound stations were selected (</a:t>
            </a:r>
            <a:r>
              <a:rPr lang="en-US" sz="1800" b="1" dirty="0">
                <a:latin typeface="Arial" panose="020B0604020202020204" pitchFamily="34" charset="0"/>
                <a:cs typeface="Arial" panose="020B0604020202020204" pitchFamily="34" charset="0"/>
              </a:rPr>
              <a:t>Fig. 3</a:t>
            </a:r>
            <a:r>
              <a:rPr lang="en-US" sz="1800" dirty="0">
                <a:latin typeface="Arial" panose="020B0604020202020204" pitchFamily="34" charset="0"/>
                <a:cs typeface="Arial" panose="020B0604020202020204" pitchFamily="34" charset="0"/>
              </a:rPr>
              <a:t>). </a:t>
            </a:r>
          </a:p>
          <a:p>
            <a:pPr algn="just"/>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Additionally, three stations in the northern hemisphere (I37NO, I42PT and I56US) were chosen for the purpose of comparing the temporal series.</a:t>
            </a:r>
          </a:p>
          <a:p>
            <a:pPr algn="just"/>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The data originated from details regarding the sighting of an aurora, which was detected by NOAA on April 23, 2023.</a:t>
            </a:r>
          </a:p>
        </p:txBody>
      </p:sp>
      <p:sp>
        <p:nvSpPr>
          <p:cNvPr id="24" name="CaixaDeTexto 23"/>
          <p:cNvSpPr txBox="1"/>
          <p:nvPr/>
        </p:nvSpPr>
        <p:spPr>
          <a:xfrm>
            <a:off x="4673600" y="5623715"/>
            <a:ext cx="5735782" cy="646331"/>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Fig.</a:t>
            </a:r>
            <a:r>
              <a:rPr lang="pt-BR" b="1" dirty="0">
                <a:latin typeface="Arial" panose="020B0604020202020204" pitchFamily="34" charset="0"/>
                <a:cs typeface="Arial" panose="020B0604020202020204" pitchFamily="34" charset="0"/>
              </a:rPr>
              <a:t> 3 </a:t>
            </a:r>
            <a:r>
              <a:rPr lang="pt-BR" dirty="0">
                <a:latin typeface="Arial" panose="020B0604020202020204" pitchFamily="34" charset="0"/>
                <a:cs typeface="Arial" panose="020B0604020202020204" pitchFamily="34" charset="0"/>
              </a:rPr>
              <a:t>– The IMS infrasound stations used in </a:t>
            </a:r>
            <a:r>
              <a:rPr lang="pt-BR" dirty="0" err="1">
                <a:latin typeface="Arial" panose="020B0604020202020204" pitchFamily="34" charset="0"/>
                <a:cs typeface="Arial" panose="020B0604020202020204" pitchFamily="34" charset="0"/>
              </a:rPr>
              <a:t>this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study</a:t>
            </a:r>
            <a:r>
              <a:rPr lang="pt-BR" dirty="0">
                <a:latin typeface="Arial" panose="020B0604020202020204" pitchFamily="34" charset="0"/>
                <a:cs typeface="Arial" panose="020B0604020202020204" pitchFamily="34" charset="0"/>
              </a:rPr>
              <a:t> are </a:t>
            </a:r>
            <a:r>
              <a:rPr lang="pt-BR" dirty="0" err="1">
                <a:latin typeface="Arial" panose="020B0604020202020204" pitchFamily="34" charset="0"/>
                <a:cs typeface="Arial" panose="020B0604020202020204" pitchFamily="34" charset="0"/>
              </a:rPr>
              <a:t>inside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the</a:t>
            </a:r>
            <a:r>
              <a:rPr lang="pt-BR" dirty="0">
                <a:latin typeface="Arial" panose="020B0604020202020204" pitchFamily="34" charset="0"/>
                <a:cs typeface="Arial" panose="020B0604020202020204" pitchFamily="34" charset="0"/>
              </a:rPr>
              <a:t> boxes. (Adapted from Neri, 2019)</a:t>
            </a:r>
            <a:endParaRPr lang="en-US" dirty="0">
              <a:latin typeface="Arial" panose="020B0604020202020204" pitchFamily="34" charset="0"/>
              <a:cs typeface="Arial" panose="020B0604020202020204" pitchFamily="34" charset="0"/>
            </a:endParaRPr>
          </a:p>
        </p:txBody>
      </p:sp>
      <p:pic>
        <p:nvPicPr>
          <p:cNvPr id="17" name="Imagem 16"/>
          <p:cNvPicPr>
            <a:picLocks noChangeAspect="1"/>
          </p:cNvPicPr>
          <p:nvPr/>
        </p:nvPicPr>
        <p:blipFill>
          <a:blip r:embed="rId4"/>
          <a:stretch>
            <a:fillRect/>
          </a:stretch>
        </p:blipFill>
        <p:spPr>
          <a:xfrm>
            <a:off x="10815512" y="0"/>
            <a:ext cx="1376488" cy="1290134"/>
          </a:xfrm>
          <a:prstGeom prst="rect">
            <a:avLst/>
          </a:prstGeom>
        </p:spPr>
      </p:pic>
      <p:grpSp>
        <p:nvGrpSpPr>
          <p:cNvPr id="29" name="Agrupar 28"/>
          <p:cNvGrpSpPr/>
          <p:nvPr/>
        </p:nvGrpSpPr>
        <p:grpSpPr>
          <a:xfrm>
            <a:off x="4215381" y="2300823"/>
            <a:ext cx="6652219" cy="3389040"/>
            <a:chOff x="4296088" y="2234674"/>
            <a:chExt cx="6821678" cy="3389040"/>
          </a:xfrm>
        </p:grpSpPr>
        <p:pic>
          <p:nvPicPr>
            <p:cNvPr id="30" name="Picture 3" descr="Estações infrassonicas utilizadas nos estudos"/>
            <p:cNvPicPr/>
            <p:nvPr/>
          </p:nvPicPr>
          <p:blipFill>
            <a:blip r:embed="rId5">
              <a:extLst>
                <a:ext uri="{BEBA8EAE-BF5A-486C-A8C5-ECC9F3942E4B}">
                  <a14:imgProps xmlns:a14="http://schemas.microsoft.com/office/drawing/2010/main">
                    <a14:imgLayer r:embed="rId6">
                      <a14:imgEffect>
                        <a14:backgroundRemoval t="0" b="99105" l="0" r="100000">
                          <a14:foregroundMark x1="11564" y1="19016" x2="27643" y2="895"/>
                          <a14:foregroundMark x1="28634" y1="2685" x2="28634" y2="2685"/>
                          <a14:foregroundMark x1="27533" y1="2461" x2="72687" y2="2461"/>
                          <a14:foregroundMark x1="75991" y1="4474" x2="90308" y2="57047"/>
                          <a14:foregroundMark x1="74559" y1="93736" x2="30947" y2="93960"/>
                          <a14:foregroundMark x1="30947" y1="93960" x2="30947" y2="93960"/>
                          <a14:backgroundMark x1="31938" y1="94631" x2="73568" y2="96197"/>
                          <a14:backgroundMark x1="26211" y1="1342" x2="31278" y2="671"/>
                          <a14:backgroundMark x1="32489" y1="671" x2="37115" y2="671"/>
                          <a14:backgroundMark x1="38656" y1="671" x2="43172" y2="447"/>
                          <a14:backgroundMark x1="44824" y1="1119" x2="48899" y2="447"/>
                          <a14:backgroundMark x1="50991" y1="671" x2="55066" y2="224"/>
                          <a14:backgroundMark x1="56938" y1="671" x2="61123" y2="447"/>
                          <a14:backgroundMark x1="62555" y1="895" x2="67181" y2="224"/>
                          <a14:backgroundMark x1="68833" y1="447" x2="73568" y2="447"/>
                        </a14:backgroundRemoval>
                      </a14:imgEffect>
                    </a14:imgLayer>
                  </a14:imgProps>
                </a:ext>
                <a:ext uri="{28A0092B-C50C-407E-A947-70E740481C1C}">
                  <a14:useLocalDpi xmlns:a14="http://schemas.microsoft.com/office/drawing/2010/main" val="0"/>
                </a:ext>
              </a:extLst>
            </a:blip>
            <a:srcRect/>
            <a:stretch>
              <a:fillRect/>
            </a:stretch>
          </p:blipFill>
          <p:spPr bwMode="auto">
            <a:xfrm>
              <a:off x="4296088" y="2234674"/>
              <a:ext cx="6821678" cy="33890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1" name="CaixaDeTexto 30"/>
            <p:cNvSpPr txBox="1"/>
            <p:nvPr/>
          </p:nvSpPr>
          <p:spPr>
            <a:xfrm>
              <a:off x="7140455" y="2872740"/>
              <a:ext cx="460382" cy="215444"/>
            </a:xfrm>
            <a:prstGeom prst="rect">
              <a:avLst/>
            </a:prstGeom>
            <a:noFill/>
          </p:spPr>
          <p:txBody>
            <a:bodyPr wrap="none" rtlCol="0">
              <a:spAutoFit/>
            </a:bodyPr>
            <a:lstStyle/>
            <a:p>
              <a:r>
                <a:rPr lang="pt-BR" sz="800" b="1">
                  <a:latin typeface="Arial" panose="020B0604020202020204" pitchFamily="34" charset="0"/>
                  <a:cs typeface="Arial" panose="020B0604020202020204" pitchFamily="34" charset="0"/>
                </a:rPr>
                <a:t>I42PT</a:t>
              </a:r>
              <a:endParaRPr lang="en-US" sz="800" b="1">
                <a:latin typeface="Arial" panose="020B0604020202020204" pitchFamily="34" charset="0"/>
                <a:cs typeface="Arial" panose="020B0604020202020204" pitchFamily="34" charset="0"/>
              </a:endParaRPr>
            </a:p>
          </p:txBody>
        </p:sp>
        <p:sp>
          <p:nvSpPr>
            <p:cNvPr id="32" name="CaixaDeTexto 31"/>
            <p:cNvSpPr txBox="1"/>
            <p:nvPr/>
          </p:nvSpPr>
          <p:spPr>
            <a:xfrm>
              <a:off x="7465515" y="2399258"/>
              <a:ext cx="482824" cy="215444"/>
            </a:xfrm>
            <a:prstGeom prst="rect">
              <a:avLst/>
            </a:prstGeom>
            <a:noFill/>
          </p:spPr>
          <p:txBody>
            <a:bodyPr wrap="none" rtlCol="0">
              <a:spAutoFit/>
            </a:bodyPr>
            <a:lstStyle/>
            <a:p>
              <a:r>
                <a:rPr lang="pt-BR" sz="800" b="1">
                  <a:latin typeface="Arial" panose="020B0604020202020204" pitchFamily="34" charset="0"/>
                  <a:cs typeface="Arial" panose="020B0604020202020204" pitchFamily="34" charset="0"/>
                </a:rPr>
                <a:t>I37NO</a:t>
              </a:r>
              <a:endParaRPr lang="en-US" sz="800" b="1">
                <a:latin typeface="Arial" panose="020B0604020202020204" pitchFamily="34" charset="0"/>
                <a:cs typeface="Arial" panose="020B0604020202020204" pitchFamily="34" charset="0"/>
              </a:endParaRPr>
            </a:p>
          </p:txBody>
        </p:sp>
        <p:sp>
          <p:nvSpPr>
            <p:cNvPr id="33" name="Retângulo 32"/>
            <p:cNvSpPr/>
            <p:nvPr/>
          </p:nvSpPr>
          <p:spPr>
            <a:xfrm>
              <a:off x="7073466" y="2868930"/>
              <a:ext cx="594360" cy="312420"/>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4" name="Retângulo 33"/>
            <p:cNvSpPr/>
            <p:nvPr/>
          </p:nvSpPr>
          <p:spPr>
            <a:xfrm>
              <a:off x="7465515" y="2340382"/>
              <a:ext cx="594360" cy="312420"/>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5" name="CaixaDeTexto 34"/>
            <p:cNvSpPr txBox="1"/>
            <p:nvPr/>
          </p:nvSpPr>
          <p:spPr>
            <a:xfrm>
              <a:off x="5821680" y="2508022"/>
              <a:ext cx="471604" cy="215444"/>
            </a:xfrm>
            <a:prstGeom prst="rect">
              <a:avLst/>
            </a:prstGeom>
            <a:noFill/>
          </p:spPr>
          <p:txBody>
            <a:bodyPr wrap="none" rtlCol="0">
              <a:spAutoFit/>
            </a:bodyPr>
            <a:lstStyle/>
            <a:p>
              <a:r>
                <a:rPr lang="pt-BR" sz="800" b="1" dirty="0">
                  <a:latin typeface="Arial" panose="020B0604020202020204" pitchFamily="34" charset="0"/>
                  <a:cs typeface="Arial" panose="020B0604020202020204" pitchFamily="34" charset="0"/>
                </a:rPr>
                <a:t>I58US</a:t>
              </a:r>
              <a:endParaRPr lang="en-US" sz="800" b="1" dirty="0">
                <a:latin typeface="Arial" panose="020B0604020202020204" pitchFamily="34" charset="0"/>
                <a:cs typeface="Arial" panose="020B0604020202020204" pitchFamily="34" charset="0"/>
              </a:endParaRPr>
            </a:p>
          </p:txBody>
        </p:sp>
        <p:sp>
          <p:nvSpPr>
            <p:cNvPr id="36" name="Retângulo 35"/>
            <p:cNvSpPr/>
            <p:nvPr/>
          </p:nvSpPr>
          <p:spPr>
            <a:xfrm>
              <a:off x="5695360" y="2458492"/>
              <a:ext cx="594360" cy="312420"/>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37" name="CaixaDeTexto 36"/>
          <p:cNvSpPr txBox="1"/>
          <p:nvPr/>
        </p:nvSpPr>
        <p:spPr>
          <a:xfrm>
            <a:off x="6616799" y="4808815"/>
            <a:ext cx="581743" cy="230832"/>
          </a:xfrm>
          <a:prstGeom prst="rect">
            <a:avLst/>
          </a:prstGeom>
          <a:noFill/>
        </p:spPr>
        <p:txBody>
          <a:bodyPr wrap="square" rtlCol="0">
            <a:spAutoFit/>
          </a:bodyPr>
          <a:lstStyle/>
          <a:p>
            <a:r>
              <a:rPr lang="pt-BR" sz="900" b="1" dirty="0" smtClean="0">
                <a:latin typeface="+mj-lt"/>
                <a:cs typeface="Times New Roman" panose="02020603050405020304" pitchFamily="18" charset="0"/>
              </a:rPr>
              <a:t>I02AR</a:t>
            </a:r>
            <a:endParaRPr lang="en-US" sz="800" b="1" dirty="0">
              <a:latin typeface="+mj-lt"/>
              <a:cs typeface="Times New Roman" panose="02020603050405020304" pitchFamily="18" charset="0"/>
            </a:endParaRPr>
          </a:p>
        </p:txBody>
      </p:sp>
      <p:sp>
        <p:nvSpPr>
          <p:cNvPr id="38" name="CaixaDeTexto 37"/>
          <p:cNvSpPr txBox="1"/>
          <p:nvPr/>
        </p:nvSpPr>
        <p:spPr>
          <a:xfrm>
            <a:off x="6595489" y="4577983"/>
            <a:ext cx="507999" cy="230832"/>
          </a:xfrm>
          <a:prstGeom prst="rect">
            <a:avLst/>
          </a:prstGeom>
          <a:solidFill>
            <a:srgbClr val="BCE8ED"/>
          </a:solidFill>
          <a:ln>
            <a:solidFill>
              <a:srgbClr val="BCE8ED"/>
            </a:solidFill>
          </a:ln>
        </p:spPr>
        <p:txBody>
          <a:bodyPr wrap="square" rtlCol="0">
            <a:spAutoFit/>
          </a:bodyPr>
          <a:lstStyle/>
          <a:p>
            <a:r>
              <a:rPr lang="pt-BR" sz="900" b="1" dirty="0" smtClean="0">
                <a:latin typeface="+mj-lt"/>
              </a:rPr>
              <a:t>I01AR</a:t>
            </a: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P1.1-489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Retângulo 6"/>
          <p:cNvSpPr/>
          <p:nvPr/>
        </p:nvSpPr>
        <p:spPr>
          <a:xfrm>
            <a:off x="3048000" y="1997839"/>
            <a:ext cx="6096000" cy="369332"/>
          </a:xfrm>
          <a:prstGeom prst="rect">
            <a:avLst/>
          </a:prstGeom>
        </p:spPr>
        <p:txBody>
          <a:bodyPr>
            <a:spAutoFit/>
          </a:bodyPr>
          <a:lstStyle/>
          <a:p>
            <a:pPr algn="just"/>
            <a:endParaRPr lang="en-US" dirty="0">
              <a:latin typeface="Arial" panose="020B0604020202020204" pitchFamily="34" charset="0"/>
              <a:cs typeface="Arial" panose="020B0604020202020204" pitchFamily="34" charset="0"/>
            </a:endParaRPr>
          </a:p>
        </p:txBody>
      </p:sp>
      <p:sp>
        <p:nvSpPr>
          <p:cNvPr id="9" name="Retângulo 8"/>
          <p:cNvSpPr/>
          <p:nvPr/>
        </p:nvSpPr>
        <p:spPr>
          <a:xfrm>
            <a:off x="162233" y="1076785"/>
            <a:ext cx="10215623" cy="1200329"/>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For signal comparison, stations located in the Northern Hemisphere (I37NO) and the Southern Hemisphere (I01AR and I50GB) are included. Several detections can be seen in the record of </a:t>
            </a:r>
            <a:r>
              <a:rPr lang="en-US" b="1" dirty="0">
                <a:latin typeface="Arial" panose="020B0604020202020204" pitchFamily="34" charset="0"/>
                <a:cs typeface="Arial" panose="020B0604020202020204" pitchFamily="34" charset="0"/>
              </a:rPr>
              <a:t>Fig. 4</a:t>
            </a:r>
            <a:r>
              <a:rPr lang="en-US" dirty="0">
                <a:latin typeface="Arial" panose="020B0604020202020204" pitchFamily="34" charset="0"/>
                <a:cs typeface="Arial" panose="020B0604020202020204" pitchFamily="34" charset="0"/>
              </a:rPr>
              <a:t>. Signal families associated to this detections show: predominant  frequencies 2.5 - 4Hz; azimuth 190º; and speed of the acoustic signal 330 m/s.</a:t>
            </a:r>
          </a:p>
        </p:txBody>
      </p:sp>
      <p:sp>
        <p:nvSpPr>
          <p:cNvPr id="14" name="TextBox 13">
            <a:extLst>
              <a:ext uri="{FF2B5EF4-FFF2-40B4-BE49-F238E27FC236}">
                <a16:creationId xmlns:a16="http://schemas.microsoft.com/office/drawing/2014/main" id="{77D0F5D4-26F6-6536-FB38-596E925623A1}"/>
              </a:ext>
            </a:extLst>
          </p:cNvPr>
          <p:cNvSpPr txBox="1"/>
          <p:nvPr/>
        </p:nvSpPr>
        <p:spPr>
          <a:xfrm>
            <a:off x="162235" y="6194421"/>
            <a:ext cx="10215622" cy="646331"/>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Fig. 4 </a:t>
            </a:r>
            <a:r>
              <a:rPr lang="pt-BR" sz="1800" dirty="0">
                <a:latin typeface="Arial" panose="020B0604020202020204" pitchFamily="34" charset="0"/>
                <a:cs typeface="Arial" panose="020B0604020202020204" pitchFamily="34" charset="0"/>
              </a:rPr>
              <a:t>– Record of </a:t>
            </a:r>
            <a:r>
              <a:rPr lang="pt-BR" sz="1800" dirty="0" err="1">
                <a:latin typeface="Arial" panose="020B0604020202020204" pitchFamily="34" charset="0"/>
                <a:cs typeface="Arial" panose="020B0604020202020204" pitchFamily="34" charset="0"/>
              </a:rPr>
              <a:t>an</a:t>
            </a:r>
            <a:r>
              <a:rPr lang="pt-BR" sz="1800" dirty="0">
                <a:latin typeface="Arial" panose="020B0604020202020204" pitchFamily="34" charset="0"/>
                <a:cs typeface="Arial" panose="020B0604020202020204" pitchFamily="34" charset="0"/>
              </a:rPr>
              <a:t> aurora </a:t>
            </a:r>
            <a:r>
              <a:rPr lang="pt-BR" sz="1800" dirty="0" err="1">
                <a:latin typeface="Arial" panose="020B0604020202020204" pitchFamily="34" charset="0"/>
                <a:cs typeface="Arial" panose="020B0604020202020204" pitchFamily="34" charset="0"/>
              </a:rPr>
              <a:t>detected</a:t>
            </a:r>
            <a:r>
              <a:rPr lang="pt-BR" sz="1800" dirty="0">
                <a:latin typeface="Arial" panose="020B0604020202020204" pitchFamily="34" charset="0"/>
                <a:cs typeface="Arial" panose="020B0604020202020204" pitchFamily="34" charset="0"/>
              </a:rPr>
              <a:t> by I37NO (Norway) on April 23, 2023. In the Figure is shown 6 hours of data, </a:t>
            </a:r>
            <a:r>
              <a:rPr lang="pt-BR" sz="1800" dirty="0" err="1">
                <a:latin typeface="Arial" panose="020B0604020202020204" pitchFamily="34" charset="0"/>
                <a:cs typeface="Arial" panose="020B0604020202020204" pitchFamily="34" charset="0"/>
              </a:rPr>
              <a:t>from</a:t>
            </a:r>
            <a:r>
              <a:rPr lang="pt-BR" sz="1800" dirty="0">
                <a:latin typeface="Arial" panose="020B0604020202020204" pitchFamily="34" charset="0"/>
                <a:cs typeface="Arial" panose="020B0604020202020204" pitchFamily="34" charset="0"/>
              </a:rPr>
              <a:t> 00h 00 </a:t>
            </a:r>
            <a:r>
              <a:rPr lang="pt-BR" sz="1800" dirty="0" err="1">
                <a:latin typeface="Arial" panose="020B0604020202020204" pitchFamily="34" charset="0"/>
                <a:cs typeface="Arial" panose="020B0604020202020204" pitchFamily="34" charset="0"/>
              </a:rPr>
              <a:t>to</a:t>
            </a:r>
            <a:r>
              <a:rPr lang="pt-BR" sz="1800" dirty="0">
                <a:latin typeface="Arial" panose="020B0604020202020204" pitchFamily="34" charset="0"/>
                <a:cs typeface="Arial" panose="020B0604020202020204" pitchFamily="34" charset="0"/>
              </a:rPr>
              <a:t> 06h 00.</a:t>
            </a:r>
            <a:endParaRPr lang="pt-BR" dirty="0">
              <a:latin typeface="Arial" panose="020B0604020202020204" pitchFamily="34" charset="0"/>
              <a:cs typeface="Arial" panose="020B0604020202020204" pitchFamily="34" charset="0"/>
            </a:endParaRPr>
          </a:p>
        </p:txBody>
      </p:sp>
      <p:pic>
        <p:nvPicPr>
          <p:cNvPr id="10" name="Picture 3" descr="A picture containing screenshot, text, colorfulness, line&#10;&#10;Description automatically generated">
            <a:extLst>
              <a:ext uri="{FF2B5EF4-FFF2-40B4-BE49-F238E27FC236}">
                <a16:creationId xmlns:a16="http://schemas.microsoft.com/office/drawing/2014/main" id="{612DA023-4607-67E7-3D0F-4FA4C2BE3625}"/>
              </a:ext>
            </a:extLst>
          </p:cNvPr>
          <p:cNvPicPr>
            <a:picLocks noChangeAspect="1"/>
          </p:cNvPicPr>
          <p:nvPr/>
        </p:nvPicPr>
        <p:blipFill>
          <a:blip r:embed="rId2"/>
          <a:stretch>
            <a:fillRect/>
          </a:stretch>
        </p:blipFill>
        <p:spPr>
          <a:xfrm>
            <a:off x="162234" y="2554113"/>
            <a:ext cx="10215623" cy="3518005"/>
          </a:xfrm>
          <a:prstGeom prst="rect">
            <a:avLst/>
          </a:prstGeom>
        </p:spPr>
      </p:pic>
      <p:pic>
        <p:nvPicPr>
          <p:cNvPr id="11" name="Imagem 10"/>
          <p:cNvPicPr>
            <a:picLocks noChangeAspect="1"/>
          </p:cNvPicPr>
          <p:nvPr/>
        </p:nvPicPr>
        <p:blipFill>
          <a:blip r:embed="rId3"/>
          <a:stretch>
            <a:fillRect/>
          </a:stretch>
        </p:blipFill>
        <p:spPr>
          <a:xfrm>
            <a:off x="10815512" y="-9609"/>
            <a:ext cx="1376488" cy="1290134"/>
          </a:xfrm>
          <a:prstGeom prst="rect">
            <a:avLst/>
          </a:prstGeom>
        </p:spPr>
      </p:pic>
    </p:spTree>
    <p:extLst>
      <p:ext uri="{BB962C8B-B14F-4D97-AF65-F5344CB8AC3E}">
        <p14:creationId xmlns:p14="http://schemas.microsoft.com/office/powerpoint/2010/main" val="19983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P1.1-489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Retângulo 6"/>
          <p:cNvSpPr/>
          <p:nvPr/>
        </p:nvSpPr>
        <p:spPr>
          <a:xfrm>
            <a:off x="3048000" y="1997839"/>
            <a:ext cx="6096000" cy="369332"/>
          </a:xfrm>
          <a:prstGeom prst="rect">
            <a:avLst/>
          </a:prstGeom>
        </p:spPr>
        <p:txBody>
          <a:bodyPr>
            <a:spAutoFit/>
          </a:bodyPr>
          <a:lstStyle/>
          <a:p>
            <a:pPr algn="just"/>
            <a:endParaRPr lang="en-US" dirty="0">
              <a:latin typeface="Arial" panose="020B0604020202020204" pitchFamily="34" charset="0"/>
              <a:cs typeface="Arial" panose="020B0604020202020204" pitchFamily="34" charset="0"/>
            </a:endParaRPr>
          </a:p>
        </p:txBody>
      </p:sp>
      <p:sp>
        <p:nvSpPr>
          <p:cNvPr id="9" name="Retângulo 8"/>
          <p:cNvSpPr/>
          <p:nvPr/>
        </p:nvSpPr>
        <p:spPr>
          <a:xfrm>
            <a:off x="162234" y="1490008"/>
            <a:ext cx="10215623" cy="923330"/>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The record from I01AR is displayed in </a:t>
            </a:r>
            <a:r>
              <a:rPr lang="en-US" b="1" dirty="0">
                <a:latin typeface="Arial" panose="020B0604020202020204" pitchFamily="34" charset="0"/>
                <a:cs typeface="Arial" panose="020B0604020202020204" pitchFamily="34" charset="0"/>
              </a:rPr>
              <a:t>Fig. 5 </a:t>
            </a:r>
            <a:r>
              <a:rPr lang="en-US" dirty="0">
                <a:latin typeface="Arial" panose="020B0604020202020204" pitchFamily="34" charset="0"/>
                <a:cs typeface="Arial" panose="020B0604020202020204" pitchFamily="34" charset="0"/>
              </a:rPr>
              <a:t>show multiple detections. These detections exhibit the following characteristics: dominant frequencies ranging from 1.9 to 4 </a:t>
            </a:r>
            <a:r>
              <a:rPr lang="en-US" dirty="0" smtClean="0">
                <a:latin typeface="Arial" panose="020B0604020202020204" pitchFamily="34" charset="0"/>
                <a:cs typeface="Arial" panose="020B0604020202020204" pitchFamily="34" charset="0"/>
              </a:rPr>
              <a:t>Hz; </a:t>
            </a:r>
            <a:r>
              <a:rPr lang="en-US" dirty="0">
                <a:latin typeface="Arial" panose="020B0604020202020204" pitchFamily="34" charset="0"/>
                <a:cs typeface="Arial" panose="020B0604020202020204" pitchFamily="34" charset="0"/>
              </a:rPr>
              <a:t>azimuth of </a:t>
            </a:r>
            <a:r>
              <a:rPr lang="en-US" dirty="0" smtClean="0">
                <a:latin typeface="Arial" panose="020B0604020202020204" pitchFamily="34" charset="0"/>
                <a:cs typeface="Arial" panose="020B0604020202020204" pitchFamily="34" charset="0"/>
              </a:rPr>
              <a:t>180º; </a:t>
            </a:r>
            <a:r>
              <a:rPr lang="en-US" dirty="0">
                <a:latin typeface="Arial" panose="020B0604020202020204" pitchFamily="34" charset="0"/>
                <a:cs typeface="Arial" panose="020B0604020202020204" pitchFamily="34" charset="0"/>
              </a:rPr>
              <a:t>and a speed of acoustic signal 340 m/s.</a:t>
            </a:r>
          </a:p>
        </p:txBody>
      </p:sp>
      <p:sp>
        <p:nvSpPr>
          <p:cNvPr id="14" name="TextBox 13">
            <a:extLst>
              <a:ext uri="{FF2B5EF4-FFF2-40B4-BE49-F238E27FC236}">
                <a16:creationId xmlns:a16="http://schemas.microsoft.com/office/drawing/2014/main" id="{77D0F5D4-26F6-6536-FB38-596E925623A1}"/>
              </a:ext>
            </a:extLst>
          </p:cNvPr>
          <p:cNvSpPr txBox="1"/>
          <p:nvPr/>
        </p:nvSpPr>
        <p:spPr>
          <a:xfrm>
            <a:off x="162235" y="6194421"/>
            <a:ext cx="10215622" cy="646331"/>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Fig. 5 </a:t>
            </a:r>
            <a:r>
              <a:rPr lang="pt-BR" sz="1800" dirty="0">
                <a:latin typeface="Arial" panose="020B0604020202020204" pitchFamily="34" charset="0"/>
                <a:cs typeface="Arial" panose="020B0604020202020204" pitchFamily="34" charset="0"/>
              </a:rPr>
              <a:t>– Record of </a:t>
            </a:r>
            <a:r>
              <a:rPr lang="pt-BR" sz="1800" dirty="0" err="1">
                <a:latin typeface="Arial" panose="020B0604020202020204" pitchFamily="34" charset="0"/>
                <a:cs typeface="Arial" panose="020B0604020202020204" pitchFamily="34" charset="0"/>
              </a:rPr>
              <a:t>an</a:t>
            </a:r>
            <a:r>
              <a:rPr lang="pt-BR" sz="1800"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aurora</a:t>
            </a:r>
            <a:r>
              <a:rPr lang="pt-BR" sz="1800" dirty="0">
                <a:latin typeface="Arial" panose="020B0604020202020204" pitchFamily="34" charset="0"/>
                <a:cs typeface="Arial" panose="020B0604020202020204" pitchFamily="34" charset="0"/>
              </a:rPr>
              <a:t> detected </a:t>
            </a:r>
            <a:r>
              <a:rPr lang="pt-BR" sz="1800" dirty="0" err="1">
                <a:latin typeface="Arial" panose="020B0604020202020204" pitchFamily="34" charset="0"/>
                <a:cs typeface="Arial" panose="020B0604020202020204" pitchFamily="34" charset="0"/>
              </a:rPr>
              <a:t>by</a:t>
            </a:r>
            <a:r>
              <a:rPr lang="pt-BR" sz="1800" dirty="0">
                <a:latin typeface="Arial" panose="020B0604020202020204" pitchFamily="34" charset="0"/>
                <a:cs typeface="Arial" panose="020B0604020202020204" pitchFamily="34" charset="0"/>
              </a:rPr>
              <a:t> I01AR (Argentina) on April 23, 2023. In the Figure </a:t>
            </a:r>
            <a:r>
              <a:rPr lang="pt-BR" sz="1800" dirty="0" err="1">
                <a:latin typeface="Arial" panose="020B0604020202020204" pitchFamily="34" charset="0"/>
                <a:cs typeface="Arial" panose="020B0604020202020204" pitchFamily="34" charset="0"/>
              </a:rPr>
              <a:t>is</a:t>
            </a:r>
            <a:r>
              <a:rPr lang="pt-BR" sz="1800" dirty="0">
                <a:latin typeface="Arial" panose="020B0604020202020204" pitchFamily="34" charset="0"/>
                <a:cs typeface="Arial" panose="020B0604020202020204" pitchFamily="34" charset="0"/>
              </a:rPr>
              <a:t> </a:t>
            </a:r>
            <a:r>
              <a:rPr lang="pt-BR" sz="1800" dirty="0" err="1">
                <a:latin typeface="Arial" panose="020B0604020202020204" pitchFamily="34" charset="0"/>
                <a:cs typeface="Arial" panose="020B0604020202020204" pitchFamily="34" charset="0"/>
              </a:rPr>
              <a:t>showing</a:t>
            </a:r>
            <a:r>
              <a:rPr lang="pt-BR" sz="1800"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8 hours</a:t>
            </a:r>
            <a:r>
              <a:rPr lang="pt-BR" sz="1800" dirty="0">
                <a:latin typeface="Arial" panose="020B0604020202020204" pitchFamily="34" charset="0"/>
                <a:cs typeface="Arial" panose="020B0604020202020204" pitchFamily="34" charset="0"/>
              </a:rPr>
              <a:t> of data, </a:t>
            </a:r>
            <a:r>
              <a:rPr lang="pt-BR" sz="1800" dirty="0" err="1">
                <a:latin typeface="Arial" panose="020B0604020202020204" pitchFamily="34" charset="0"/>
                <a:cs typeface="Arial" panose="020B0604020202020204" pitchFamily="34" charset="0"/>
              </a:rPr>
              <a:t>from</a:t>
            </a:r>
            <a:r>
              <a:rPr lang="pt-BR" sz="1800" dirty="0">
                <a:latin typeface="Arial" panose="020B0604020202020204" pitchFamily="34" charset="0"/>
                <a:cs typeface="Arial" panose="020B0604020202020204" pitchFamily="34" charset="0"/>
              </a:rPr>
              <a:t> 00h 00 </a:t>
            </a:r>
            <a:r>
              <a:rPr lang="pt-BR" sz="1800" dirty="0" err="1">
                <a:latin typeface="Arial" panose="020B0604020202020204" pitchFamily="34" charset="0"/>
                <a:cs typeface="Arial" panose="020B0604020202020204" pitchFamily="34" charset="0"/>
              </a:rPr>
              <a:t>to</a:t>
            </a:r>
            <a:r>
              <a:rPr lang="pt-BR" sz="1800" dirty="0">
                <a:latin typeface="Arial" panose="020B0604020202020204" pitchFamily="34" charset="0"/>
                <a:cs typeface="Arial" panose="020B0604020202020204" pitchFamily="34" charset="0"/>
              </a:rPr>
              <a:t> 08h 00</a:t>
            </a:r>
            <a:endParaRPr lang="pt-BR" dirty="0">
              <a:latin typeface="Arial" panose="020B0604020202020204" pitchFamily="34" charset="0"/>
              <a:cs typeface="Arial" panose="020B0604020202020204" pitchFamily="34" charset="0"/>
            </a:endParaRPr>
          </a:p>
        </p:txBody>
      </p:sp>
      <p:pic>
        <p:nvPicPr>
          <p:cNvPr id="11" name="Picture 3" descr="A picture containing text, software, colorfulness, multimedia software&#10;&#10;Description automatically generated">
            <a:extLst>
              <a:ext uri="{FF2B5EF4-FFF2-40B4-BE49-F238E27FC236}">
                <a16:creationId xmlns:a16="http://schemas.microsoft.com/office/drawing/2014/main" id="{8AF883B0-19B8-BC3A-55D1-2C868AEE70DA}"/>
              </a:ext>
            </a:extLst>
          </p:cNvPr>
          <p:cNvPicPr>
            <a:picLocks noChangeAspect="1"/>
          </p:cNvPicPr>
          <p:nvPr/>
        </p:nvPicPr>
        <p:blipFill>
          <a:blip r:embed="rId2"/>
          <a:stretch>
            <a:fillRect/>
          </a:stretch>
        </p:blipFill>
        <p:spPr>
          <a:xfrm>
            <a:off x="210643" y="2508730"/>
            <a:ext cx="10167214" cy="3590298"/>
          </a:xfrm>
          <a:prstGeom prst="rect">
            <a:avLst/>
          </a:prstGeom>
        </p:spPr>
      </p:pic>
      <p:pic>
        <p:nvPicPr>
          <p:cNvPr id="12" name="Imagem 11"/>
          <p:cNvPicPr>
            <a:picLocks noChangeAspect="1"/>
          </p:cNvPicPr>
          <p:nvPr/>
        </p:nvPicPr>
        <p:blipFill>
          <a:blip r:embed="rId3"/>
          <a:stretch>
            <a:fillRect/>
          </a:stretch>
        </p:blipFill>
        <p:spPr>
          <a:xfrm>
            <a:off x="10815512" y="0"/>
            <a:ext cx="1376488" cy="1290134"/>
          </a:xfrm>
          <a:prstGeom prst="rect">
            <a:avLst/>
          </a:prstGeom>
        </p:spPr>
      </p:pic>
    </p:spTree>
    <p:extLst>
      <p:ext uri="{BB962C8B-B14F-4D97-AF65-F5344CB8AC3E}">
        <p14:creationId xmlns:p14="http://schemas.microsoft.com/office/powerpoint/2010/main" val="1793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P1.1-489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Retângulo 6"/>
          <p:cNvSpPr/>
          <p:nvPr/>
        </p:nvSpPr>
        <p:spPr>
          <a:xfrm>
            <a:off x="3048000" y="1997839"/>
            <a:ext cx="6096000" cy="369332"/>
          </a:xfrm>
          <a:prstGeom prst="rect">
            <a:avLst/>
          </a:prstGeom>
        </p:spPr>
        <p:txBody>
          <a:bodyPr>
            <a:spAutoFit/>
          </a:bodyPr>
          <a:lstStyle/>
          <a:p>
            <a:pPr algn="just"/>
            <a:endParaRPr lang="en-US" dirty="0">
              <a:latin typeface="Arial" panose="020B0604020202020204" pitchFamily="34" charset="0"/>
              <a:cs typeface="Arial" panose="020B0604020202020204" pitchFamily="34" charset="0"/>
            </a:endParaRPr>
          </a:p>
        </p:txBody>
      </p:sp>
      <p:sp>
        <p:nvSpPr>
          <p:cNvPr id="9" name="Retângulo 8"/>
          <p:cNvSpPr/>
          <p:nvPr/>
        </p:nvSpPr>
        <p:spPr>
          <a:xfrm>
            <a:off x="231494" y="1490008"/>
            <a:ext cx="10205315" cy="923330"/>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The record of I50GB is depicted in </a:t>
            </a:r>
            <a:r>
              <a:rPr lang="en-US" b="1" dirty="0">
                <a:latin typeface="Arial" panose="020B0604020202020204" pitchFamily="34" charset="0"/>
                <a:cs typeface="Arial" panose="020B0604020202020204" pitchFamily="34" charset="0"/>
              </a:rPr>
              <a:t>Fig. 6 </a:t>
            </a:r>
            <a:r>
              <a:rPr lang="en-US" dirty="0">
                <a:latin typeface="Arial" panose="020B0604020202020204" pitchFamily="34" charset="0"/>
                <a:cs typeface="Arial" panose="020B0604020202020204" pitchFamily="34" charset="0"/>
              </a:rPr>
              <a:t>reveals many detections, demonstrating the following characteristics: dominant frequencies  2.3 to 4 </a:t>
            </a:r>
            <a:r>
              <a:rPr lang="en-US" dirty="0" smtClean="0">
                <a:latin typeface="Arial" panose="020B0604020202020204" pitchFamily="34" charset="0"/>
                <a:cs typeface="Arial" panose="020B0604020202020204" pitchFamily="34" charset="0"/>
              </a:rPr>
              <a:t>Hz; azimuth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330º; </a:t>
            </a:r>
            <a:r>
              <a:rPr lang="en-US" dirty="0">
                <a:latin typeface="Arial" panose="020B0604020202020204" pitchFamily="34" charset="0"/>
                <a:cs typeface="Arial" panose="020B0604020202020204" pitchFamily="34" charset="0"/>
              </a:rPr>
              <a:t>and a speed of acoustic signal 340 m/s.</a:t>
            </a:r>
          </a:p>
        </p:txBody>
      </p:sp>
      <p:pic>
        <p:nvPicPr>
          <p:cNvPr id="8" name="Picture 7" descr="A picture containing text, multimedia software, software, graphics software&#10;&#10;Description automatically generated">
            <a:extLst>
              <a:ext uri="{FF2B5EF4-FFF2-40B4-BE49-F238E27FC236}">
                <a16:creationId xmlns:a16="http://schemas.microsoft.com/office/drawing/2014/main" id="{6BF9381C-69AC-E065-3367-781A827AAE40}"/>
              </a:ext>
            </a:extLst>
          </p:cNvPr>
          <p:cNvPicPr>
            <a:picLocks noChangeAspect="1"/>
          </p:cNvPicPr>
          <p:nvPr/>
        </p:nvPicPr>
        <p:blipFill>
          <a:blip r:embed="rId2"/>
          <a:stretch>
            <a:fillRect/>
          </a:stretch>
        </p:blipFill>
        <p:spPr>
          <a:xfrm>
            <a:off x="231494" y="2475197"/>
            <a:ext cx="10205315" cy="3584617"/>
          </a:xfrm>
          <a:prstGeom prst="rect">
            <a:avLst/>
          </a:prstGeom>
        </p:spPr>
      </p:pic>
      <p:sp>
        <p:nvSpPr>
          <p:cNvPr id="14" name="TextBox 13">
            <a:extLst>
              <a:ext uri="{FF2B5EF4-FFF2-40B4-BE49-F238E27FC236}">
                <a16:creationId xmlns:a16="http://schemas.microsoft.com/office/drawing/2014/main" id="{77D0F5D4-26F6-6536-FB38-596E925623A1}"/>
              </a:ext>
            </a:extLst>
          </p:cNvPr>
          <p:cNvSpPr txBox="1"/>
          <p:nvPr/>
        </p:nvSpPr>
        <p:spPr>
          <a:xfrm>
            <a:off x="231494" y="6194421"/>
            <a:ext cx="1020531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Fig. 6 </a:t>
            </a:r>
            <a:r>
              <a:rPr lang="pt-BR" sz="1800" dirty="0">
                <a:latin typeface="Arial" panose="020B0604020202020204" pitchFamily="34" charset="0"/>
                <a:cs typeface="Arial" panose="020B0604020202020204" pitchFamily="34" charset="0"/>
              </a:rPr>
              <a:t>– Record </a:t>
            </a:r>
            <a:r>
              <a:rPr lang="pt-BR" sz="1800" dirty="0" err="1">
                <a:latin typeface="Arial" panose="020B0604020202020204" pitchFamily="34" charset="0"/>
                <a:cs typeface="Arial" panose="020B0604020202020204" pitchFamily="34" charset="0"/>
              </a:rPr>
              <a:t>of</a:t>
            </a:r>
            <a:r>
              <a:rPr lang="pt-BR" sz="1800" dirty="0">
                <a:latin typeface="Arial" panose="020B0604020202020204" pitchFamily="34" charset="0"/>
                <a:cs typeface="Arial" panose="020B0604020202020204" pitchFamily="34" charset="0"/>
              </a:rPr>
              <a:t> </a:t>
            </a:r>
            <a:r>
              <a:rPr lang="pt-BR" sz="1800" dirty="0" err="1">
                <a:latin typeface="Arial" panose="020B0604020202020204" pitchFamily="34" charset="0"/>
                <a:cs typeface="Arial" panose="020B0604020202020204" pitchFamily="34" charset="0"/>
              </a:rPr>
              <a:t>an</a:t>
            </a:r>
            <a:r>
              <a:rPr lang="pt-BR" sz="1800"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aurora</a:t>
            </a:r>
            <a:r>
              <a:rPr lang="pt-BR" sz="1800" dirty="0">
                <a:latin typeface="Arial" panose="020B0604020202020204" pitchFamily="34" charset="0"/>
                <a:cs typeface="Arial" panose="020B0604020202020204" pitchFamily="34" charset="0"/>
              </a:rPr>
              <a:t> detected </a:t>
            </a:r>
            <a:r>
              <a:rPr lang="pt-BR" sz="1800" dirty="0" err="1">
                <a:latin typeface="Arial" panose="020B0604020202020204" pitchFamily="34" charset="0"/>
                <a:cs typeface="Arial" panose="020B0604020202020204" pitchFamily="34" charset="0"/>
              </a:rPr>
              <a:t>by</a:t>
            </a:r>
            <a:r>
              <a:rPr lang="pt-BR" sz="1800"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I50GB (</a:t>
            </a:r>
            <a:r>
              <a:rPr lang="pt-BR" dirty="0" err="1">
                <a:latin typeface="Arial" panose="020B0604020202020204" pitchFamily="34" charset="0"/>
                <a:cs typeface="Arial" panose="020B0604020202020204" pitchFamily="34" charset="0"/>
              </a:rPr>
              <a:t>Ascension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Island</a:t>
            </a:r>
            <a:r>
              <a:rPr lang="pt-BR" dirty="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on April 23, 2023. In the Figure </a:t>
            </a:r>
            <a:r>
              <a:rPr lang="pt-BR" sz="1800" dirty="0" err="1">
                <a:latin typeface="Arial" panose="020B0604020202020204" pitchFamily="34" charset="0"/>
                <a:cs typeface="Arial" panose="020B0604020202020204" pitchFamily="34" charset="0"/>
              </a:rPr>
              <a:t>is</a:t>
            </a:r>
            <a:r>
              <a:rPr lang="pt-BR"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showing</a:t>
            </a:r>
            <a:r>
              <a:rPr lang="pt-BR" sz="1800" dirty="0">
                <a:latin typeface="Arial" panose="020B0604020202020204" pitchFamily="34" charset="0"/>
                <a:cs typeface="Arial" panose="020B0604020202020204" pitchFamily="34" charset="0"/>
              </a:rPr>
              <a:t> 6 hours of data, </a:t>
            </a:r>
            <a:r>
              <a:rPr lang="pt-BR" sz="1800" dirty="0" err="1">
                <a:latin typeface="Arial" panose="020B0604020202020204" pitchFamily="34" charset="0"/>
                <a:cs typeface="Arial" panose="020B0604020202020204" pitchFamily="34" charset="0"/>
              </a:rPr>
              <a:t>from</a:t>
            </a:r>
            <a:r>
              <a:rPr lang="pt-BR" sz="1800"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15h </a:t>
            </a:r>
            <a:r>
              <a:rPr lang="pt-BR" sz="1800" dirty="0">
                <a:latin typeface="Arial" panose="020B0604020202020204" pitchFamily="34" charset="0"/>
                <a:cs typeface="Arial" panose="020B0604020202020204" pitchFamily="34" charset="0"/>
              </a:rPr>
              <a:t>00 </a:t>
            </a:r>
            <a:r>
              <a:rPr lang="pt-BR" sz="1800" dirty="0" err="1">
                <a:latin typeface="Arial" panose="020B0604020202020204" pitchFamily="34" charset="0"/>
                <a:cs typeface="Arial" panose="020B0604020202020204" pitchFamily="34" charset="0"/>
              </a:rPr>
              <a:t>to</a:t>
            </a:r>
            <a:r>
              <a:rPr lang="pt-BR" sz="1800"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20h </a:t>
            </a:r>
            <a:r>
              <a:rPr lang="pt-BR" sz="1800" dirty="0">
                <a:latin typeface="Arial" panose="020B0604020202020204" pitchFamily="34" charset="0"/>
                <a:cs typeface="Arial" panose="020B0604020202020204" pitchFamily="34" charset="0"/>
              </a:rPr>
              <a:t>00</a:t>
            </a:r>
            <a:endParaRPr lang="pt-BR" dirty="0">
              <a:latin typeface="Arial" panose="020B0604020202020204" pitchFamily="34" charset="0"/>
              <a:cs typeface="Arial" panose="020B0604020202020204" pitchFamily="34" charset="0"/>
            </a:endParaRPr>
          </a:p>
        </p:txBody>
      </p:sp>
      <p:pic>
        <p:nvPicPr>
          <p:cNvPr id="10" name="Imagem 9"/>
          <p:cNvPicPr>
            <a:picLocks noChangeAspect="1"/>
          </p:cNvPicPr>
          <p:nvPr/>
        </p:nvPicPr>
        <p:blipFill>
          <a:blip r:embed="rId3"/>
          <a:stretch>
            <a:fillRect/>
          </a:stretch>
        </p:blipFill>
        <p:spPr>
          <a:xfrm>
            <a:off x="10815512" y="0"/>
            <a:ext cx="1376488" cy="1290134"/>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P1.1-489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Retângulo 6"/>
          <p:cNvSpPr/>
          <p:nvPr/>
        </p:nvSpPr>
        <p:spPr>
          <a:xfrm>
            <a:off x="3048000" y="1997839"/>
            <a:ext cx="6096000" cy="369332"/>
          </a:xfrm>
          <a:prstGeom prst="rect">
            <a:avLst/>
          </a:prstGeom>
        </p:spPr>
        <p:txBody>
          <a:bodyPr>
            <a:spAutoFit/>
          </a:bodyPr>
          <a:lstStyle/>
          <a:p>
            <a:pPr algn="just"/>
            <a:endParaRPr lang="en-US" dirty="0">
              <a:latin typeface="Arial" panose="020B0604020202020204" pitchFamily="34" charset="0"/>
              <a:cs typeface="Arial" panose="020B0604020202020204" pitchFamily="34" charset="0"/>
            </a:endParaRPr>
          </a:p>
        </p:txBody>
      </p:sp>
      <p:sp>
        <p:nvSpPr>
          <p:cNvPr id="9" name="Retângulo 8"/>
          <p:cNvSpPr/>
          <p:nvPr/>
        </p:nvSpPr>
        <p:spPr>
          <a:xfrm>
            <a:off x="438600" y="2613779"/>
            <a:ext cx="9998207" cy="646331"/>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Table 1 </a:t>
            </a:r>
            <a:r>
              <a:rPr lang="en-US" dirty="0">
                <a:latin typeface="Arial" panose="020B0604020202020204" pitchFamily="34" charset="0"/>
                <a:cs typeface="Arial" panose="020B0604020202020204" pitchFamily="34" charset="0"/>
              </a:rPr>
              <a:t>– Stations that detected the events and their main parameters: </a:t>
            </a:r>
            <a:r>
              <a:rPr lang="en-US" dirty="0" smtClean="0">
                <a:latin typeface="Arial" panose="020B0604020202020204" pitchFamily="34" charset="0"/>
                <a:cs typeface="Arial" panose="020B0604020202020204" pitchFamily="34" charset="0"/>
              </a:rPr>
              <a:t>frequency range, </a:t>
            </a:r>
            <a:r>
              <a:rPr lang="en-US" dirty="0">
                <a:latin typeface="Arial" panose="020B0604020202020204" pitchFamily="34" charset="0"/>
                <a:cs typeface="Arial" panose="020B0604020202020204" pitchFamily="34" charset="0"/>
              </a:rPr>
              <a:t>azimuth, velocity of the acoustic wave, event duration, and number of array elements.</a:t>
            </a:r>
          </a:p>
        </p:txBody>
      </p:sp>
      <p:graphicFrame>
        <p:nvGraphicFramePr>
          <p:cNvPr id="13" name="Tabela 12"/>
          <p:cNvGraphicFramePr>
            <a:graphicFrameLocks noGrp="1"/>
          </p:cNvGraphicFramePr>
          <p:nvPr>
            <p:extLst>
              <p:ext uri="{D42A27DB-BD31-4B8C-83A1-F6EECF244321}">
                <p14:modId xmlns:p14="http://schemas.microsoft.com/office/powerpoint/2010/main" val="3220840262"/>
              </p:ext>
            </p:extLst>
          </p:nvPr>
        </p:nvGraphicFramePr>
        <p:xfrm>
          <a:off x="690212" y="3377174"/>
          <a:ext cx="9494982" cy="3257768"/>
        </p:xfrm>
        <a:graphic>
          <a:graphicData uri="http://schemas.openxmlformats.org/drawingml/2006/table">
            <a:tbl>
              <a:tblPr/>
              <a:tblGrid>
                <a:gridCol w="2079243">
                  <a:extLst>
                    <a:ext uri="{9D8B030D-6E8A-4147-A177-3AD203B41FA5}">
                      <a16:colId xmlns:a16="http://schemas.microsoft.com/office/drawing/2014/main" val="3866454519"/>
                    </a:ext>
                  </a:extLst>
                </a:gridCol>
                <a:gridCol w="58413">
                  <a:extLst>
                    <a:ext uri="{9D8B030D-6E8A-4147-A177-3AD203B41FA5}">
                      <a16:colId xmlns:a16="http://schemas.microsoft.com/office/drawing/2014/main" val="3231423735"/>
                    </a:ext>
                  </a:extLst>
                </a:gridCol>
                <a:gridCol w="1428351">
                  <a:extLst>
                    <a:ext uri="{9D8B030D-6E8A-4147-A177-3AD203B41FA5}">
                      <a16:colId xmlns:a16="http://schemas.microsoft.com/office/drawing/2014/main" val="3535943072"/>
                    </a:ext>
                  </a:extLst>
                </a:gridCol>
                <a:gridCol w="58413">
                  <a:extLst>
                    <a:ext uri="{9D8B030D-6E8A-4147-A177-3AD203B41FA5}">
                      <a16:colId xmlns:a16="http://schemas.microsoft.com/office/drawing/2014/main" val="1746534320"/>
                    </a:ext>
                  </a:extLst>
                </a:gridCol>
                <a:gridCol w="1446431">
                  <a:extLst>
                    <a:ext uri="{9D8B030D-6E8A-4147-A177-3AD203B41FA5}">
                      <a16:colId xmlns:a16="http://schemas.microsoft.com/office/drawing/2014/main" val="1259206093"/>
                    </a:ext>
                  </a:extLst>
                </a:gridCol>
                <a:gridCol w="58413">
                  <a:extLst>
                    <a:ext uri="{9D8B030D-6E8A-4147-A177-3AD203B41FA5}">
                      <a16:colId xmlns:a16="http://schemas.microsoft.com/office/drawing/2014/main" val="2481371900"/>
                    </a:ext>
                  </a:extLst>
                </a:gridCol>
                <a:gridCol w="1392190">
                  <a:extLst>
                    <a:ext uri="{9D8B030D-6E8A-4147-A177-3AD203B41FA5}">
                      <a16:colId xmlns:a16="http://schemas.microsoft.com/office/drawing/2014/main" val="2781289074"/>
                    </a:ext>
                  </a:extLst>
                </a:gridCol>
                <a:gridCol w="58413">
                  <a:extLst>
                    <a:ext uri="{9D8B030D-6E8A-4147-A177-3AD203B41FA5}">
                      <a16:colId xmlns:a16="http://schemas.microsoft.com/office/drawing/2014/main" val="842834234"/>
                    </a:ext>
                  </a:extLst>
                </a:gridCol>
                <a:gridCol w="1428351">
                  <a:extLst>
                    <a:ext uri="{9D8B030D-6E8A-4147-A177-3AD203B41FA5}">
                      <a16:colId xmlns:a16="http://schemas.microsoft.com/office/drawing/2014/main" val="1334392997"/>
                    </a:ext>
                  </a:extLst>
                </a:gridCol>
                <a:gridCol w="58413">
                  <a:extLst>
                    <a:ext uri="{9D8B030D-6E8A-4147-A177-3AD203B41FA5}">
                      <a16:colId xmlns:a16="http://schemas.microsoft.com/office/drawing/2014/main" val="2661567163"/>
                    </a:ext>
                  </a:extLst>
                </a:gridCol>
                <a:gridCol w="1428351">
                  <a:extLst>
                    <a:ext uri="{9D8B030D-6E8A-4147-A177-3AD203B41FA5}">
                      <a16:colId xmlns:a16="http://schemas.microsoft.com/office/drawing/2014/main" val="3296141014"/>
                    </a:ext>
                  </a:extLst>
                </a:gridCol>
              </a:tblGrid>
              <a:tr h="279675">
                <a:tc>
                  <a:txBody>
                    <a:bodyPr/>
                    <a:lstStyle/>
                    <a:p>
                      <a:pPr algn="l" fontAlgn="b"/>
                      <a:r>
                        <a:rPr lang="en-US" sz="1400" b="0" i="0" u="none" strike="noStrike" dirty="0">
                          <a:solidFill>
                            <a:srgbClr val="000000"/>
                          </a:solidFill>
                          <a:effectLst/>
                          <a:latin typeface="Arial" panose="020B060402020202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E6E6E6"/>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sz="1400" b="1" i="0" u="none" strike="noStrike" dirty="0">
                          <a:solidFill>
                            <a:srgbClr val="000000"/>
                          </a:solidFill>
                          <a:effectLst/>
                          <a:latin typeface="Arial" panose="020B0604020202020204" pitchFamily="34" charset="0"/>
                        </a:rPr>
                        <a:t>I01AR (SH)</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sz="1400" b="1"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sz="1400" b="1" i="0" u="none" strike="noStrike">
                          <a:solidFill>
                            <a:srgbClr val="000000"/>
                          </a:solidFill>
                          <a:effectLst/>
                          <a:latin typeface="Arial" panose="020B0604020202020204" pitchFamily="34" charset="0"/>
                        </a:rPr>
                        <a:t>I37NO (NH)</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sz="1400" b="1"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sz="1400" b="1" i="0" u="none" strike="noStrike">
                          <a:solidFill>
                            <a:srgbClr val="000000"/>
                          </a:solidFill>
                          <a:effectLst/>
                          <a:latin typeface="Arial" panose="020B0604020202020204" pitchFamily="34" charset="0"/>
                        </a:rPr>
                        <a:t>I41PT (NH)</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sz="1400" b="1"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sz="1400" b="1" i="0" u="none" strike="noStrike">
                          <a:solidFill>
                            <a:srgbClr val="000000"/>
                          </a:solidFill>
                          <a:effectLst/>
                          <a:latin typeface="Arial" panose="020B0604020202020204" pitchFamily="34" charset="0"/>
                        </a:rPr>
                        <a:t>I50GB (SH)</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sz="1400" b="1"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sz="1400" b="1" i="0" u="none" strike="noStrike">
                          <a:solidFill>
                            <a:srgbClr val="000000"/>
                          </a:solidFill>
                          <a:effectLst/>
                          <a:latin typeface="Arial" panose="020B0604020202020204" pitchFamily="34" charset="0"/>
                        </a:rPr>
                        <a:t>I56US (NH)</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763626267"/>
                  </a:ext>
                </a:extLst>
              </a:tr>
              <a:tr h="301763">
                <a:tc>
                  <a:txBody>
                    <a:bodyPr/>
                    <a:lstStyle/>
                    <a:p>
                      <a:pPr algn="ctr" fontAlgn="ctr"/>
                      <a:r>
                        <a:rPr lang="en-US" sz="1400" b="0" i="1" u="none" strike="noStrike" dirty="0">
                          <a:solidFill>
                            <a:srgbClr val="000000"/>
                          </a:solidFill>
                          <a:effectLst/>
                          <a:latin typeface="Arial" panose="020B0604020202020204" pitchFamily="34" charset="0"/>
                        </a:rPr>
                        <a:t>Frequency </a:t>
                      </a:r>
                      <a:r>
                        <a:rPr lang="en-US" sz="1400" b="0" i="1" u="none" strike="noStrike" dirty="0" smtClean="0">
                          <a:solidFill>
                            <a:srgbClr val="000000"/>
                          </a:solidFill>
                          <a:effectLst/>
                          <a:latin typeface="Arial" panose="020B0604020202020204" pitchFamily="34" charset="0"/>
                        </a:rPr>
                        <a:t>Range (Hz</a:t>
                      </a:r>
                      <a:r>
                        <a:rPr lang="en-US" sz="1400" b="0" i="1" u="none" strike="noStrike" dirty="0">
                          <a:solidFill>
                            <a:srgbClr val="000000"/>
                          </a:solidFill>
                          <a:effectLst/>
                          <a:latin typeface="Arial" panose="020B0604020202020204" pitchFamily="34"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6E6E6"/>
                    </a:solidFill>
                  </a:tcPr>
                </a:tc>
                <a:tc>
                  <a:txBody>
                    <a:bodyPr/>
                    <a:lstStyle/>
                    <a:p>
                      <a:pPr algn="l"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1.9 - 4</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2.5 - 4</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1.5 - 4</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2.3 - 4</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1.4 - 4</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6E6E6"/>
                    </a:solidFill>
                  </a:tcPr>
                </a:tc>
                <a:extLst>
                  <a:ext uri="{0D108BD9-81ED-4DB2-BD59-A6C34878D82A}">
                    <a16:rowId xmlns:a16="http://schemas.microsoft.com/office/drawing/2014/main" val="3323191885"/>
                  </a:ext>
                </a:extLst>
              </a:tr>
              <a:tr h="291705">
                <a:tc>
                  <a:txBody>
                    <a:bodyPr/>
                    <a:lstStyle/>
                    <a:p>
                      <a:pPr algn="l" fontAlgn="ctr"/>
                      <a:r>
                        <a:rPr lang="en-US" sz="1400" b="0" i="1" u="none" strike="noStrike" dirty="0">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l"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extLst>
                  <a:ext uri="{0D108BD9-81ED-4DB2-BD59-A6C34878D82A}">
                    <a16:rowId xmlns:a16="http://schemas.microsoft.com/office/drawing/2014/main" val="2692999359"/>
                  </a:ext>
                </a:extLst>
              </a:tr>
              <a:tr h="301763">
                <a:tc>
                  <a:txBody>
                    <a:bodyPr/>
                    <a:lstStyle/>
                    <a:p>
                      <a:pPr algn="ctr" fontAlgn="ctr"/>
                      <a:r>
                        <a:rPr lang="en-US" sz="1400" b="0" i="1" u="none" strike="noStrike" dirty="0">
                          <a:solidFill>
                            <a:srgbClr val="000000"/>
                          </a:solidFill>
                          <a:effectLst/>
                          <a:latin typeface="Arial" panose="020B0604020202020204" pitchFamily="34" charset="0"/>
                        </a:rPr>
                        <a:t>Back Azimuth (º)</a:t>
                      </a:r>
                    </a:p>
                  </a:txBody>
                  <a:tcPr marL="7620" marR="7620" marT="7620" marB="0" anchor="ctr">
                    <a:lnL>
                      <a:noFill/>
                    </a:lnL>
                    <a:lnR>
                      <a:noFill/>
                    </a:lnR>
                    <a:lnT>
                      <a:noFill/>
                    </a:lnT>
                    <a:lnB>
                      <a:noFill/>
                    </a:lnB>
                    <a:solidFill>
                      <a:srgbClr val="E6E6E6"/>
                    </a:solidFill>
                  </a:tcPr>
                </a:tc>
                <a:tc>
                  <a:txBody>
                    <a:bodyPr/>
                    <a:lstStyle/>
                    <a:p>
                      <a:pPr algn="l"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180</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190</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1</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330</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200</a:t>
                      </a:r>
                    </a:p>
                  </a:txBody>
                  <a:tcPr marL="7620" marR="7620" marT="7620" marB="0" anchor="ctr">
                    <a:lnL>
                      <a:noFill/>
                    </a:lnL>
                    <a:lnR>
                      <a:noFill/>
                    </a:lnR>
                    <a:lnT>
                      <a:noFill/>
                    </a:lnT>
                    <a:lnB>
                      <a:noFill/>
                    </a:lnB>
                    <a:solidFill>
                      <a:srgbClr val="E6E6E6"/>
                    </a:solidFill>
                  </a:tcPr>
                </a:tc>
                <a:extLst>
                  <a:ext uri="{0D108BD9-81ED-4DB2-BD59-A6C34878D82A}">
                    <a16:rowId xmlns:a16="http://schemas.microsoft.com/office/drawing/2014/main" val="1635184077"/>
                  </a:ext>
                </a:extLst>
              </a:tr>
              <a:tr h="291705">
                <a:tc>
                  <a:txBody>
                    <a:bodyPr/>
                    <a:lstStyle/>
                    <a:p>
                      <a:pPr algn="l" fontAlgn="ctr"/>
                      <a:r>
                        <a:rPr lang="en-US" sz="1400" b="0" i="1"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l"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extLst>
                  <a:ext uri="{0D108BD9-81ED-4DB2-BD59-A6C34878D82A}">
                    <a16:rowId xmlns:a16="http://schemas.microsoft.com/office/drawing/2014/main" val="841021442"/>
                  </a:ext>
                </a:extLst>
              </a:tr>
              <a:tr h="301763">
                <a:tc>
                  <a:txBody>
                    <a:bodyPr/>
                    <a:lstStyle/>
                    <a:p>
                      <a:pPr algn="ctr" fontAlgn="ctr"/>
                      <a:r>
                        <a:rPr lang="en-US" sz="1400" b="0" i="1" u="none" strike="noStrike" dirty="0">
                          <a:solidFill>
                            <a:srgbClr val="000000"/>
                          </a:solidFill>
                          <a:effectLst/>
                          <a:latin typeface="Arial" panose="020B0604020202020204" pitchFamily="34" charset="0"/>
                        </a:rPr>
                        <a:t>Velocity of acoustic signal (m/s)</a:t>
                      </a:r>
                    </a:p>
                  </a:txBody>
                  <a:tcPr marL="7620" marR="7620" marT="7620" marB="0" anchor="ctr">
                    <a:lnL>
                      <a:noFill/>
                    </a:lnL>
                    <a:lnR>
                      <a:noFill/>
                    </a:lnR>
                    <a:lnT>
                      <a:noFill/>
                    </a:lnT>
                    <a:lnB>
                      <a:noFill/>
                    </a:lnB>
                    <a:solidFill>
                      <a:srgbClr val="E6E6E6"/>
                    </a:solidFill>
                  </a:tcPr>
                </a:tc>
                <a:tc>
                  <a:txBody>
                    <a:bodyPr/>
                    <a:lstStyle/>
                    <a:p>
                      <a:pPr algn="l"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340</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330</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340</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340</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340</a:t>
                      </a:r>
                    </a:p>
                  </a:txBody>
                  <a:tcPr marL="7620" marR="7620" marT="7620" marB="0" anchor="ctr">
                    <a:lnL>
                      <a:noFill/>
                    </a:lnL>
                    <a:lnR>
                      <a:noFill/>
                    </a:lnR>
                    <a:lnT>
                      <a:noFill/>
                    </a:lnT>
                    <a:lnB>
                      <a:noFill/>
                    </a:lnB>
                    <a:solidFill>
                      <a:srgbClr val="E6E6E6"/>
                    </a:solidFill>
                  </a:tcPr>
                </a:tc>
                <a:extLst>
                  <a:ext uri="{0D108BD9-81ED-4DB2-BD59-A6C34878D82A}">
                    <a16:rowId xmlns:a16="http://schemas.microsoft.com/office/drawing/2014/main" val="3544825735"/>
                  </a:ext>
                </a:extLst>
              </a:tr>
              <a:tr h="291705">
                <a:tc>
                  <a:txBody>
                    <a:bodyPr/>
                    <a:lstStyle/>
                    <a:p>
                      <a:pPr algn="l" fontAlgn="ctr"/>
                      <a:r>
                        <a:rPr lang="en-US" sz="1400" b="0" i="1"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l"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extLst>
                  <a:ext uri="{0D108BD9-81ED-4DB2-BD59-A6C34878D82A}">
                    <a16:rowId xmlns:a16="http://schemas.microsoft.com/office/drawing/2014/main" val="1771083852"/>
                  </a:ext>
                </a:extLst>
              </a:tr>
              <a:tr h="301763">
                <a:tc>
                  <a:txBody>
                    <a:bodyPr/>
                    <a:lstStyle/>
                    <a:p>
                      <a:pPr algn="ctr" fontAlgn="ctr"/>
                      <a:r>
                        <a:rPr lang="en-US" sz="1400" b="0" i="1" u="none" strike="noStrike" dirty="0">
                          <a:solidFill>
                            <a:srgbClr val="000000"/>
                          </a:solidFill>
                          <a:effectLst/>
                          <a:latin typeface="Arial" panose="020B0604020202020204" pitchFamily="34" charset="0"/>
                        </a:rPr>
                        <a:t>Duration (hours)</a:t>
                      </a:r>
                    </a:p>
                  </a:txBody>
                  <a:tcPr marL="7620" marR="7620" marT="7620" marB="0" anchor="ctr">
                    <a:lnL>
                      <a:noFill/>
                    </a:lnL>
                    <a:lnR>
                      <a:noFill/>
                    </a:lnR>
                    <a:lnT>
                      <a:noFill/>
                    </a:lnT>
                    <a:lnB>
                      <a:noFill/>
                    </a:lnB>
                    <a:solidFill>
                      <a:srgbClr val="E6E6E6"/>
                    </a:solidFill>
                  </a:tcPr>
                </a:tc>
                <a:tc>
                  <a:txBody>
                    <a:bodyPr/>
                    <a:lstStyle/>
                    <a:p>
                      <a:pPr algn="l"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6</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6</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3</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6</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6</a:t>
                      </a:r>
                    </a:p>
                  </a:txBody>
                  <a:tcPr marL="7620" marR="7620" marT="7620" marB="0" anchor="ctr">
                    <a:lnL>
                      <a:noFill/>
                    </a:lnL>
                    <a:lnR>
                      <a:noFill/>
                    </a:lnR>
                    <a:lnT>
                      <a:noFill/>
                    </a:lnT>
                    <a:lnB>
                      <a:noFill/>
                    </a:lnB>
                    <a:solidFill>
                      <a:srgbClr val="E6E6E6"/>
                    </a:solidFill>
                  </a:tcPr>
                </a:tc>
                <a:extLst>
                  <a:ext uri="{0D108BD9-81ED-4DB2-BD59-A6C34878D82A}">
                    <a16:rowId xmlns:a16="http://schemas.microsoft.com/office/drawing/2014/main" val="518601918"/>
                  </a:ext>
                </a:extLst>
              </a:tr>
              <a:tr h="291705">
                <a:tc>
                  <a:txBody>
                    <a:bodyPr/>
                    <a:lstStyle/>
                    <a:p>
                      <a:pPr algn="ctr" fontAlgn="ctr"/>
                      <a:r>
                        <a:rPr lang="en-US" sz="1400" b="0" i="1" u="none" strike="noStrike" dirty="0">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l"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extLst>
                  <a:ext uri="{0D108BD9-81ED-4DB2-BD59-A6C34878D82A}">
                    <a16:rowId xmlns:a16="http://schemas.microsoft.com/office/drawing/2014/main" val="2748056621"/>
                  </a:ext>
                </a:extLst>
              </a:tr>
              <a:tr h="471644">
                <a:tc>
                  <a:txBody>
                    <a:bodyPr/>
                    <a:lstStyle/>
                    <a:p>
                      <a:pPr algn="ctr" fontAlgn="ctr"/>
                      <a:r>
                        <a:rPr lang="pt-BR" sz="1400" b="0" i="1" u="none" strike="noStrike" dirty="0" err="1">
                          <a:solidFill>
                            <a:srgbClr val="000000"/>
                          </a:solidFill>
                          <a:effectLst/>
                          <a:latin typeface="Arial" panose="020B0604020202020204" pitchFamily="34" charset="0"/>
                        </a:rPr>
                        <a:t>Number</a:t>
                      </a:r>
                      <a:r>
                        <a:rPr lang="pt-BR" sz="1400" b="0" i="1" u="none" strike="noStrike" dirty="0">
                          <a:solidFill>
                            <a:srgbClr val="000000"/>
                          </a:solidFill>
                          <a:effectLst/>
                          <a:latin typeface="Arial" panose="020B0604020202020204" pitchFamily="34" charset="0"/>
                        </a:rPr>
                        <a:t> </a:t>
                      </a:r>
                      <a:r>
                        <a:rPr lang="pt-BR" sz="1400" b="0" i="1" u="none" strike="noStrike" dirty="0" err="1">
                          <a:solidFill>
                            <a:srgbClr val="000000"/>
                          </a:solidFill>
                          <a:effectLst/>
                          <a:latin typeface="Arial" panose="020B0604020202020204" pitchFamily="34" charset="0"/>
                        </a:rPr>
                        <a:t>Of</a:t>
                      </a:r>
                      <a:r>
                        <a:rPr lang="pt-BR" sz="1400" b="0" i="1" u="none" strike="noStrike" dirty="0">
                          <a:solidFill>
                            <a:srgbClr val="000000"/>
                          </a:solidFill>
                          <a:effectLst/>
                          <a:latin typeface="Arial" panose="020B0604020202020204" pitchFamily="34" charset="0"/>
                        </a:rPr>
                        <a:t> </a:t>
                      </a:r>
                      <a:r>
                        <a:rPr lang="pt-BR" sz="1400" b="0" i="1" u="none" strike="noStrike" dirty="0" err="1">
                          <a:solidFill>
                            <a:srgbClr val="000000"/>
                          </a:solidFill>
                          <a:effectLst/>
                          <a:latin typeface="Arial" panose="020B0604020202020204" pitchFamily="34" charset="0"/>
                        </a:rPr>
                        <a:t>Array</a:t>
                      </a:r>
                      <a:r>
                        <a:rPr lang="pt-BR" sz="1400" b="0" i="1" u="none" strike="noStrike" dirty="0">
                          <a:solidFill>
                            <a:srgbClr val="000000"/>
                          </a:solidFill>
                          <a:effectLst/>
                          <a:latin typeface="Arial" panose="020B0604020202020204" pitchFamily="34" charset="0"/>
                        </a:rPr>
                        <a:t> </a:t>
                      </a:r>
                      <a:r>
                        <a:rPr lang="pt-BR" sz="1400" b="0" i="1" u="none" strike="noStrike" dirty="0" err="1">
                          <a:solidFill>
                            <a:srgbClr val="000000"/>
                          </a:solidFill>
                          <a:effectLst/>
                          <a:latin typeface="Arial" panose="020B0604020202020204" pitchFamily="34" charset="0"/>
                        </a:rPr>
                        <a:t>Elements</a:t>
                      </a:r>
                      <a:endParaRPr lang="en-US" sz="1400" b="0" i="1"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6E6E6"/>
                    </a:solidFill>
                  </a:tcPr>
                </a:tc>
                <a:tc>
                  <a:txBody>
                    <a:bodyPr/>
                    <a:lstStyle/>
                    <a:p>
                      <a:pPr algn="l"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8</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10</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7</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8</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a:solidFill>
                            <a:srgbClr val="000000"/>
                          </a:solidFill>
                          <a:effectLst/>
                          <a:latin typeface="Arial" panose="020B0604020202020204" pitchFamily="34" charset="0"/>
                        </a:rPr>
                        <a:t> </a:t>
                      </a:r>
                    </a:p>
                  </a:txBody>
                  <a:tcPr marL="7620" marR="7620" marT="7620" marB="0" anchor="ctr">
                    <a:lnL>
                      <a:noFill/>
                    </a:lnL>
                    <a:lnR>
                      <a:noFill/>
                    </a:lnR>
                    <a:lnT>
                      <a:noFill/>
                    </a:lnT>
                    <a:lnB>
                      <a:noFill/>
                    </a:lnB>
                    <a:solidFill>
                      <a:srgbClr val="E6E6E6"/>
                    </a:solidFill>
                  </a:tcPr>
                </a:tc>
                <a:tc>
                  <a:txBody>
                    <a:bodyPr/>
                    <a:lstStyle/>
                    <a:p>
                      <a:pPr algn="ctr" fontAlgn="ctr"/>
                      <a:r>
                        <a:rPr lang="en-US" sz="1400" b="0" i="0" u="none" strike="noStrike" dirty="0">
                          <a:solidFill>
                            <a:srgbClr val="000000"/>
                          </a:solidFill>
                          <a:effectLst/>
                          <a:latin typeface="Arial" panose="020B0604020202020204" pitchFamily="34" charset="0"/>
                        </a:rPr>
                        <a:t>4</a:t>
                      </a:r>
                    </a:p>
                  </a:txBody>
                  <a:tcPr marL="7620" marR="7620" marT="7620" marB="0" anchor="ctr">
                    <a:lnL>
                      <a:noFill/>
                    </a:lnL>
                    <a:lnR>
                      <a:noFill/>
                    </a:lnR>
                    <a:lnT>
                      <a:noFill/>
                    </a:lnT>
                    <a:lnB>
                      <a:noFill/>
                    </a:lnB>
                    <a:solidFill>
                      <a:srgbClr val="E6E6E6"/>
                    </a:solidFill>
                  </a:tcPr>
                </a:tc>
                <a:extLst>
                  <a:ext uri="{0D108BD9-81ED-4DB2-BD59-A6C34878D82A}">
                    <a16:rowId xmlns:a16="http://schemas.microsoft.com/office/drawing/2014/main" val="4187251127"/>
                  </a:ext>
                </a:extLst>
              </a:tr>
            </a:tbl>
          </a:graphicData>
        </a:graphic>
      </p:graphicFrame>
      <p:pic>
        <p:nvPicPr>
          <p:cNvPr id="15" name="Imagem 14"/>
          <p:cNvPicPr>
            <a:picLocks noChangeAspect="1"/>
          </p:cNvPicPr>
          <p:nvPr/>
        </p:nvPicPr>
        <p:blipFill>
          <a:blip r:embed="rId2"/>
          <a:stretch>
            <a:fillRect/>
          </a:stretch>
        </p:blipFill>
        <p:spPr>
          <a:xfrm>
            <a:off x="10815512" y="0"/>
            <a:ext cx="1376488" cy="1290134"/>
          </a:xfrm>
          <a:prstGeom prst="rect">
            <a:avLst/>
          </a:prstGeom>
        </p:spPr>
      </p:pic>
      <p:sp>
        <p:nvSpPr>
          <p:cNvPr id="3" name="Retângulo 2"/>
          <p:cNvSpPr/>
          <p:nvPr/>
        </p:nvSpPr>
        <p:spPr>
          <a:xfrm>
            <a:off x="360217" y="1289565"/>
            <a:ext cx="9854299" cy="1200329"/>
          </a:xfrm>
          <a:prstGeom prst="rect">
            <a:avLst/>
          </a:prstGeom>
        </p:spPr>
        <p:txBody>
          <a:bodyPr wrap="square">
            <a:spAutoFit/>
          </a:bodyPr>
          <a:lstStyle/>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stations that detected the event in this study are summarized in </a:t>
            </a:r>
            <a:r>
              <a:rPr lang="en-US" b="1" dirty="0">
                <a:latin typeface="Arial" panose="020B0604020202020204" pitchFamily="34" charset="0"/>
                <a:cs typeface="Arial" panose="020B0604020202020204" pitchFamily="34" charset="0"/>
              </a:rPr>
              <a:t>Table 1 </a:t>
            </a:r>
            <a:r>
              <a:rPr lang="en-US" dirty="0">
                <a:latin typeface="Arial" panose="020B0604020202020204" pitchFamily="34" charset="0"/>
                <a:cs typeface="Arial" panose="020B0604020202020204" pitchFamily="34" charset="0"/>
              </a:rPr>
              <a:t>below. It provides an overview of the observed parameters in IMS infrasound stations located in both the Southern Hemisphere (SH) and Northern Hemisphere (NH).</a:t>
            </a:r>
          </a:p>
        </p:txBody>
      </p:sp>
    </p:spTree>
    <p:extLst>
      <p:ext uri="{BB962C8B-B14F-4D97-AF65-F5344CB8AC3E}">
        <p14:creationId xmlns:p14="http://schemas.microsoft.com/office/powerpoint/2010/main" val="107970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P1.1-489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Retângulo 6"/>
          <p:cNvSpPr/>
          <p:nvPr/>
        </p:nvSpPr>
        <p:spPr>
          <a:xfrm>
            <a:off x="606829" y="1490008"/>
            <a:ext cx="9717173" cy="2862322"/>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During the specific date and time of geomagnetic storms that generate auroras, the stations detected signals consistent with aurora activity.</a:t>
            </a:r>
          </a:p>
          <a:p>
            <a:pPr algn="just"/>
            <a:endParaRPr lang="pt-BR" dirty="0" smtClean="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Out of the ten selected stations in the Southern Hemisphere for this study, only two stations (I01AR and I50GB) detected the event, while all three stations (I37NO, I42PT and I56US) from the Northern Hemisphere detected the event.</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We realized that the number of detections of signals generated during geomagnetic storms increases proportionally with the number of sensors in the array and the proximity to the aurora occurrence zone. </a:t>
            </a:r>
            <a:endParaRPr lang="pt-BR" b="1" dirty="0">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a:stretch>
            <a:fillRect/>
          </a:stretch>
        </p:blipFill>
        <p:spPr>
          <a:xfrm>
            <a:off x="10815512" y="0"/>
            <a:ext cx="1376488" cy="1290134"/>
          </a:xfrm>
          <a:prstGeom prst="rect">
            <a:avLst/>
          </a:prstGeom>
        </p:spPr>
      </p:pic>
    </p:spTree>
    <p:extLst>
      <p:ext uri="{BB962C8B-B14F-4D97-AF65-F5344CB8AC3E}">
        <p14:creationId xmlns:p14="http://schemas.microsoft.com/office/powerpoint/2010/main" val="34014353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5155</TotalTime>
  <Words>1567</Words>
  <Application>Microsoft Office PowerPoint</Application>
  <PresentationFormat>Widescreen</PresentationFormat>
  <Paragraphs>201</Paragraphs>
  <Slides>10</Slides>
  <Notes>3</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10</vt:i4>
      </vt:variant>
    </vt:vector>
  </HeadingPairs>
  <TitlesOfParts>
    <vt:vector size="16" baseType="lpstr">
      <vt:lpstr>Arial</vt:lpstr>
      <vt:lpstr>Calibri</vt:lpstr>
      <vt:lpstr>Calibri Light</vt:lpstr>
      <vt:lpstr>Times New Roman</vt:lpstr>
      <vt:lpstr>Custom Design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Arthur</cp:lastModifiedBy>
  <cp:revision>86</cp:revision>
  <dcterms:created xsi:type="dcterms:W3CDTF">2023-04-18T13:25:54Z</dcterms:created>
  <dcterms:modified xsi:type="dcterms:W3CDTF">2023-06-11T14:28:46Z</dcterms:modified>
</cp:coreProperties>
</file>