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1"/>
  </p:notesMasterIdLst>
  <p:sldIdLst>
    <p:sldId id="275" r:id="rId3"/>
    <p:sldId id="276" r:id="rId4"/>
    <p:sldId id="277" r:id="rId5"/>
    <p:sldId id="263" r:id="rId6"/>
    <p:sldId id="278" r:id="rId7"/>
    <p:sldId id="279" r:id="rId8"/>
    <p:sldId id="280" r:id="rId9"/>
    <p:sldId id="267" r:id="rId10"/>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75"/>
          </p14:sldIdLst>
        </p14:section>
        <p14:section name="Presentation Template" id="{D3474E28-4AA6-E748-B496-81F08868819A}">
          <p14:sldIdLst>
            <p14:sldId id="276"/>
            <p14:sldId id="277"/>
            <p14:sldId id="263"/>
            <p14:sldId id="278"/>
            <p14:sldId id="279"/>
            <p14:sldId id="280"/>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57"/>
    <p:restoredTop sz="94694"/>
  </p:normalViewPr>
  <p:slideViewPr>
    <p:cSldViewPr snapToGrid="0">
      <p:cViewPr varScale="1">
        <p:scale>
          <a:sx n="120" d="100"/>
          <a:sy n="120" d="100"/>
        </p:scale>
        <p:origin x="684" y="10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051A8-1D21-944D-AE72-2921D68C7B79}" type="datetimeFigureOut">
              <a:rPr lang="en-US" smtClean="0"/>
              <a:t>6/10/2023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CC7555-75EF-AB4A-8DA2-8430E89FDDB8}" type="slidenum">
              <a:rPr lang="en-US" smtClean="0"/>
              <a:t>‹#›</a:t>
            </a:fld>
            <a:endParaRPr lang="en-US"/>
          </a:p>
        </p:txBody>
      </p:sp>
    </p:spTree>
    <p:extLst>
      <p:ext uri="{BB962C8B-B14F-4D97-AF65-F5344CB8AC3E}">
        <p14:creationId xmlns:p14="http://schemas.microsoft.com/office/powerpoint/2010/main" val="2118272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jpg"/><Relationship Id="rId7" Type="http://schemas.openxmlformats.org/officeDocument/2006/relationships/slide" Target="../slides/slide4.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7.emf"/><Relationship Id="rId5" Type="http://schemas.openxmlformats.org/officeDocument/2006/relationships/slide" Target="../slides/slide2.xml"/><Relationship Id="rId10" Type="http://schemas.openxmlformats.org/officeDocument/2006/relationships/image" Target="../media/image6.emf"/><Relationship Id="rId4" Type="http://schemas.openxmlformats.org/officeDocument/2006/relationships/image" Target="../media/image2.emf"/><Relationship Id="rId9" Type="http://schemas.openxmlformats.org/officeDocument/2006/relationships/image" Target="../media/image5.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image" Target="../media/image15.emf"/><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2318" y="4426268"/>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141980" y="5184458"/>
            <a:ext cx="1803400" cy="723900"/>
          </a:xfrm>
          <a:prstGeom prst="rect">
            <a:avLst/>
          </a:prstGeom>
        </p:spPr>
      </p:pic>
      <p:pic>
        <p:nvPicPr>
          <p:cNvPr id="19" name="Picture 18">
            <a:hlinkClick r:id="" action="ppaction://noaction"/>
            <a:extLst>
              <a:ext uri="{FF2B5EF4-FFF2-40B4-BE49-F238E27FC236}">
                <a16:creationId xmlns:a16="http://schemas.microsoft.com/office/drawing/2014/main" id="{C7F0C88D-B6B0-C38F-4C5B-39A96B625EA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76393" y="5184458"/>
            <a:ext cx="1803400" cy="723900"/>
          </a:xfrm>
          <a:prstGeom prst="rect">
            <a:avLst/>
          </a:prstGeom>
        </p:spPr>
      </p:pic>
      <p:pic>
        <p:nvPicPr>
          <p:cNvPr id="20" name="Picture 19">
            <a:hlinkClick r:id="" action="ppaction://noaction"/>
            <a:extLst>
              <a:ext uri="{FF2B5EF4-FFF2-40B4-BE49-F238E27FC236}">
                <a16:creationId xmlns:a16="http://schemas.microsoft.com/office/drawing/2014/main" id="{8ECB7A75-0964-BEB3-0070-79F92D4D6FB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28042" y="4426268"/>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379720" y="4788218"/>
            <a:ext cx="1432560" cy="396240"/>
          </a:xfrm>
          <a:prstGeom prst="rect">
            <a:avLst/>
          </a:prstGeom>
          <a:effectLst>
            <a:outerShdw blurRad="50800" dist="38100" dir="2700000" algn="tl" rotWithShape="0">
              <a:prstClr val="black">
                <a:alpha val="40000"/>
              </a:prstClr>
            </a:outerShdw>
          </a:effectLst>
        </p:spPr>
      </p:pic>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060217" y="3261656"/>
            <a:ext cx="933450" cy="184150"/>
          </a:xfrm>
          <a:prstGeom prst="rect">
            <a:avLst/>
          </a:prstGeom>
        </p:spPr>
      </p:pic>
      <p:pic>
        <p:nvPicPr>
          <p:cNvPr id="19" name="Picture 18">
            <a:hlinkClick r:id="" action="ppaction://noaction"/>
            <a:extLst>
              <a:ext uri="{FF2B5EF4-FFF2-40B4-BE49-F238E27FC236}">
                <a16:creationId xmlns:a16="http://schemas.microsoft.com/office/drawing/2014/main" id="{467F2B49-89D3-0193-0FF9-CFD8A85665CC}"/>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060217" y="3568486"/>
            <a:ext cx="933450" cy="184150"/>
          </a:xfrm>
          <a:prstGeom prst="rect">
            <a:avLst/>
          </a:prstGeom>
        </p:spPr>
      </p:pic>
      <p:pic>
        <p:nvPicPr>
          <p:cNvPr id="20" name="Picture 19">
            <a:hlinkClick r:id="" action="ppaction://noaction"/>
            <a:extLst>
              <a:ext uri="{FF2B5EF4-FFF2-40B4-BE49-F238E27FC236}">
                <a16:creationId xmlns:a16="http://schemas.microsoft.com/office/drawing/2014/main" id="{2C7B1878-B62B-51CE-B862-063FE9E341AC}"/>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microsoft.com/office/2007/relationships/hdphoto" Target="../media/hdphoto1.wdp"/><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8.png"/><Relationship Id="rId7" Type="http://schemas.openxmlformats.org/officeDocument/2006/relationships/image" Target="../media/image23.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2.jpeg"/><Relationship Id="rId5" Type="http://schemas.microsoft.com/office/2007/relationships/hdphoto" Target="../media/hdphoto1.wdp"/><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8.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7.jpeg"/><Relationship Id="rId5" Type="http://schemas.microsoft.com/office/2007/relationships/hdphoto" Target="../media/hdphoto1.wdp"/><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9.jpeg"/><Relationship Id="rId5" Type="http://schemas.microsoft.com/office/2007/relationships/hdphoto" Target="../media/hdphoto1.wdp"/><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0.jpg"/><Relationship Id="rId5" Type="http://schemas.microsoft.com/office/2007/relationships/hdphoto" Target="../media/hdphoto1.wdp"/><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18.png"/><Relationship Id="rId7" Type="http://schemas.openxmlformats.org/officeDocument/2006/relationships/image" Target="../media/image3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1.jpg"/><Relationship Id="rId5" Type="http://schemas.microsoft.com/office/2007/relationships/hdphoto" Target="../media/hdphoto1.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446371"/>
            <a:ext cx="6826135" cy="2339102"/>
          </a:xfrm>
          <a:prstGeom prst="rect">
            <a:avLst/>
          </a:prstGeom>
          <a:noFill/>
        </p:spPr>
        <p:txBody>
          <a:bodyPr wrap="square" rtlCol="0">
            <a:spAutoFit/>
          </a:bodyPr>
          <a:lstStyle/>
          <a:p>
            <a:pPr algn="ctr"/>
            <a:r>
              <a:rPr lang="en-US" b="1" i="0" dirty="0">
                <a:solidFill>
                  <a:schemeClr val="bg1"/>
                </a:solidFill>
                <a:effectLst/>
                <a:latin typeface="Arial" panose="020B0604020202020204" pitchFamily="34" charset="0"/>
                <a:cs typeface="Arial" panose="020B0604020202020204" pitchFamily="34" charset="0"/>
              </a:rPr>
              <a:t>Experience of Year-Round Infrasound Observations at the Vernadsky Station, Antarctica</a:t>
            </a:r>
            <a:endParaRPr lang="en-AT" b="1" dirty="0">
              <a:solidFill>
                <a:schemeClr val="bg1"/>
              </a:solidFill>
              <a:latin typeface="Arial" panose="020B0604020202020204" pitchFamily="34" charset="0"/>
              <a:cs typeface="Arial" panose="020B0604020202020204" pitchFamily="34" charset="0"/>
            </a:endParaRPr>
          </a:p>
          <a:p>
            <a:pPr algn="ctr"/>
            <a:endParaRPr lang="en-US"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Oleksandr LIASHCHUK</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Leonid KOLESNYKOV</a:t>
            </a:r>
            <a:r>
              <a:rPr lang="en-US" baseline="30000" dirty="0">
                <a:solidFill>
                  <a:schemeClr val="bg1"/>
                </a:solidFill>
                <a:latin typeface="Arial" panose="020B0604020202020204" pitchFamily="34" charset="0"/>
                <a:cs typeface="Arial" panose="020B0604020202020204" pitchFamily="34" charset="0"/>
              </a:rPr>
              <a:t>2</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Yuriy</a:t>
            </a:r>
            <a:r>
              <a:rPr lang="en-US" dirty="0">
                <a:solidFill>
                  <a:schemeClr val="bg1"/>
                </a:solidFill>
                <a:latin typeface="Arial" panose="020B0604020202020204" pitchFamily="34" charset="0"/>
                <a:cs typeface="Arial" panose="020B0604020202020204" pitchFamily="34" charset="0"/>
              </a:rPr>
              <a:t> ANDRUSHCHENKO</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Yuriy</a:t>
            </a:r>
            <a:r>
              <a:rPr lang="en-US" dirty="0">
                <a:solidFill>
                  <a:schemeClr val="bg1"/>
                </a:solidFill>
                <a:latin typeface="Arial" panose="020B0604020202020204" pitchFamily="34" charset="0"/>
                <a:cs typeface="Arial" panose="020B0604020202020204" pitchFamily="34" charset="0"/>
              </a:rPr>
              <a:t> OTRUBA</a:t>
            </a:r>
            <a:r>
              <a:rPr lang="en-US" baseline="30000" dirty="0">
                <a:solidFill>
                  <a:schemeClr val="bg1"/>
                </a:solidFill>
                <a:latin typeface="Arial" panose="020B0604020202020204" pitchFamily="34" charset="0"/>
                <a:cs typeface="Arial" panose="020B0604020202020204" pitchFamily="34" charset="0"/>
              </a:rPr>
              <a:t>3</a:t>
            </a:r>
          </a:p>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1400" baseline="30000" dirty="0">
                <a:solidFill>
                  <a:schemeClr val="bg1"/>
                </a:solidFill>
                <a:latin typeface="Arial" panose="020B0604020202020204" pitchFamily="34" charset="0"/>
                <a:cs typeface="Arial" panose="020B0604020202020204" pitchFamily="34" charset="0"/>
              </a:rPr>
              <a:t>1</a:t>
            </a:r>
            <a:r>
              <a:rPr lang="en-US" sz="1400" dirty="0">
                <a:solidFill>
                  <a:schemeClr val="bg1"/>
                </a:solidFill>
                <a:latin typeface="Arial" panose="020B0604020202020204" pitchFamily="34" charset="0"/>
                <a:cs typeface="Arial" panose="020B0604020202020204" pitchFamily="34" charset="0"/>
              </a:rPr>
              <a:t>Main Centre of Special Monitoring, State Space Agency of Ukraine</a:t>
            </a:r>
          </a:p>
          <a:p>
            <a:pPr algn="ctr"/>
            <a:r>
              <a:rPr lang="en-US" sz="1400" baseline="30000" dirty="0">
                <a:solidFill>
                  <a:schemeClr val="bg1"/>
                </a:solidFill>
                <a:latin typeface="Arial" panose="020B0604020202020204" pitchFamily="34" charset="0"/>
                <a:cs typeface="Arial" panose="020B0604020202020204" pitchFamily="34" charset="0"/>
              </a:rPr>
              <a:t>2</a:t>
            </a:r>
            <a:r>
              <a:rPr lang="en-US" sz="1400" dirty="0">
                <a:solidFill>
                  <a:schemeClr val="bg1"/>
                </a:solidFill>
                <a:latin typeface="Arial" panose="020B0604020202020204" pitchFamily="34" charset="0"/>
                <a:cs typeface="Arial" panose="020B0604020202020204" pitchFamily="34" charset="0"/>
              </a:rPr>
              <a:t>CTBTO Preparatory Commission</a:t>
            </a:r>
          </a:p>
          <a:p>
            <a:pPr algn="ctr"/>
            <a:r>
              <a:rPr lang="en-US" altLang="ru-RU" sz="1400" baseline="30000" dirty="0">
                <a:solidFill>
                  <a:schemeClr val="bg1"/>
                </a:solidFill>
                <a:latin typeface="Arial" panose="020B0604020202020204" pitchFamily="34" charset="0"/>
                <a:cs typeface="Arial" panose="020B0604020202020204" pitchFamily="34" charset="0"/>
              </a:rPr>
              <a:t>3</a:t>
            </a:r>
            <a:r>
              <a:rPr lang="en-US" altLang="ru-RU" sz="1400" dirty="0">
                <a:solidFill>
                  <a:schemeClr val="bg1"/>
                </a:solidFill>
                <a:latin typeface="Arial" panose="020B0604020202020204" pitchFamily="34" charset="0"/>
                <a:cs typeface="Arial" panose="020B0604020202020204" pitchFamily="34" charset="0"/>
              </a:rPr>
              <a:t>State Institution National Antarctic Scientific Center</a:t>
            </a:r>
            <a:endParaRPr lang="en-AT" sz="14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P1.1-826</a:t>
            </a:r>
            <a:endParaRPr lang="en-AT" sz="1200" b="1"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pSp>
        <p:nvGrpSpPr>
          <p:cNvPr id="2" name="Группа 1">
            <a:extLst>
              <a:ext uri="{FF2B5EF4-FFF2-40B4-BE49-F238E27FC236}">
                <a16:creationId xmlns:a16="http://schemas.microsoft.com/office/drawing/2014/main" id="{A5A9D586-43FA-C01A-2255-78F672426142}"/>
              </a:ext>
            </a:extLst>
          </p:cNvPr>
          <p:cNvGrpSpPr/>
          <p:nvPr/>
        </p:nvGrpSpPr>
        <p:grpSpPr>
          <a:xfrm>
            <a:off x="10107297" y="278271"/>
            <a:ext cx="1507396" cy="951940"/>
            <a:chOff x="10107297" y="278271"/>
            <a:chExt cx="1507396" cy="951940"/>
          </a:xfrm>
        </p:grpSpPr>
        <p:pic>
          <p:nvPicPr>
            <p:cNvPr id="10" name="Picture 6" descr="Эмблема ГЦСК">
              <a:extLst>
                <a:ext uri="{FF2B5EF4-FFF2-40B4-BE49-F238E27FC236}">
                  <a16:creationId xmlns:a16="http://schemas.microsoft.com/office/drawing/2014/main" id="{B726903F-322B-F99A-CBA8-B4CA14403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7297" y="278271"/>
              <a:ext cx="843876" cy="64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E8FCF943-66C6-9CCC-C3A0-7B0E91679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6087" y="321991"/>
              <a:ext cx="558606" cy="56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12">
              <a:extLst>
                <a:ext uri="{FF2B5EF4-FFF2-40B4-BE49-F238E27FC236}">
                  <a16:creationId xmlns:a16="http://schemas.microsoft.com/office/drawing/2014/main" id="{2D208CB1-2C78-8DC2-1B9E-FB09114BCC1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10471261" y="922351"/>
              <a:ext cx="997444" cy="307860"/>
            </a:xfrm>
            <a:prstGeom prst="rect">
              <a:avLst/>
            </a:prstGeom>
          </p:spPr>
        </p:pic>
      </p:grpSp>
    </p:spTree>
    <p:extLst>
      <p:ext uri="{BB962C8B-B14F-4D97-AF65-F5344CB8AC3E}">
        <p14:creationId xmlns:p14="http://schemas.microsoft.com/office/powerpoint/2010/main" val="94272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P1.1-826</a:t>
            </a:r>
            <a:endParaRPr lang="en-AT" sz="1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Picture 6" descr="Эмблема ГЦСК">
            <a:extLst>
              <a:ext uri="{FF2B5EF4-FFF2-40B4-BE49-F238E27FC236}">
                <a16:creationId xmlns:a16="http://schemas.microsoft.com/office/drawing/2014/main" id="{2FEFB4AC-42B7-44DA-03F4-CECA359E7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4048" y="187609"/>
            <a:ext cx="843876" cy="64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D46C5241-9C02-44D9-7784-F73AE6BEB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838" y="231329"/>
            <a:ext cx="558606" cy="56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obs at CTBTO - Comprehensive Nuclear Test Ban Treaty">
            <a:extLst>
              <a:ext uri="{FF2B5EF4-FFF2-40B4-BE49-F238E27FC236}">
                <a16:creationId xmlns:a16="http://schemas.microsoft.com/office/drawing/2014/main" id="{0CE53865-49C6-67A5-785E-239FCBB53D21}"/>
              </a:ext>
            </a:extLst>
          </p:cNvPr>
          <p:cNvPicPr>
            <a:picLocks noChangeAspect="1" noChangeArrowheads="1"/>
          </p:cNvPicPr>
          <p:nvPr/>
        </p:nvPicPr>
        <p:blipFill>
          <a:blip r:embed="rId4">
            <a:biLevel thresh="25000"/>
            <a:extLst>
              <a:ext uri="{BEBA8EAE-BF5A-486C-A8C5-ECC9F3942E4B}">
                <a14:imgProps xmlns:a14="http://schemas.microsoft.com/office/drawing/2010/main">
                  <a14:imgLayer r:embed="rId5">
                    <a14:imgEffect>
                      <a14:colorTemperature colorTemp="7522"/>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848814" y="880035"/>
            <a:ext cx="1068047" cy="2850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5 years ago. Akademik Vernadsky station. The beginning of the history ...">
            <a:extLst>
              <a:ext uri="{FF2B5EF4-FFF2-40B4-BE49-F238E27FC236}">
                <a16:creationId xmlns:a16="http://schemas.microsoft.com/office/drawing/2014/main" id="{9C4B01DA-B82D-758D-C7F7-FC978EF710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659" y="1429080"/>
            <a:ext cx="5346357" cy="387224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D918FF6-77CD-A9AB-1950-26123E9C7754}"/>
              </a:ext>
            </a:extLst>
          </p:cNvPr>
          <p:cNvSpPr txBox="1"/>
          <p:nvPr/>
        </p:nvSpPr>
        <p:spPr>
          <a:xfrm>
            <a:off x="5577016" y="1429080"/>
            <a:ext cx="5148650" cy="3970318"/>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The Ukrainian Antarctic station "Akademik Vernadsky" is equipped with a modern complex of geophysical measurements, the basis of which is continuous ozonometric, meteorological, hydrological and geomagnetic observations.</a:t>
            </a:r>
          </a:p>
          <a:p>
            <a:pPr algn="just"/>
            <a:r>
              <a:rPr lang="en-US" dirty="0">
                <a:latin typeface="Arial" panose="020B0604020202020204" pitchFamily="34" charset="0"/>
                <a:cs typeface="Arial" panose="020B0604020202020204" pitchFamily="34" charset="0"/>
              </a:rPr>
              <a:t>Since 2000, seismic and infrasound equipment has been located at the station, the composition of which has gradually changed. The data was provided for processing after the completion of the expedition.</a:t>
            </a:r>
          </a:p>
          <a:p>
            <a:pPr algn="just"/>
            <a:r>
              <a:rPr lang="en-US" dirty="0">
                <a:latin typeface="Arial" panose="020B0604020202020204" pitchFamily="34" charset="0"/>
                <a:cs typeface="Arial" panose="020B0604020202020204" pitchFamily="34" charset="0"/>
              </a:rPr>
              <a:t>However, in 2020, an extremely important event took place - permanent high-speed satellite Internet appeared, which changed the approach to measurements.</a:t>
            </a:r>
            <a:r>
              <a:rPr lang="uk-UA" dirty="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C5BBAB8-174F-E5CF-F803-22C573D62ACE}"/>
              </a:ext>
            </a:extLst>
          </p:cNvPr>
          <p:cNvSpPr txBox="1"/>
          <p:nvPr/>
        </p:nvSpPr>
        <p:spPr>
          <a:xfrm>
            <a:off x="230659" y="5407252"/>
            <a:ext cx="10396151" cy="923330"/>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In 2021, an additional </a:t>
            </a:r>
            <a:r>
              <a:rPr lang="en-US" dirty="0" err="1">
                <a:latin typeface="Arial" panose="020B0604020202020204" pitchFamily="34" charset="0"/>
                <a:cs typeface="Arial" panose="020B0604020202020204" pitchFamily="34" charset="0"/>
              </a:rPr>
              <a:t>Guralp</a:t>
            </a:r>
            <a:r>
              <a:rPr lang="en-US" dirty="0">
                <a:latin typeface="Arial" panose="020B0604020202020204" pitchFamily="34" charset="0"/>
                <a:cs typeface="Arial" panose="020B0604020202020204" pitchFamily="34" charset="0"/>
              </a:rPr>
              <a:t> CMG-40TDE seismic station and a deployed infrasound array consisting of 4 </a:t>
            </a:r>
            <a:r>
              <a:rPr lang="en-US" dirty="0" err="1">
                <a:latin typeface="Arial" panose="020B0604020202020204" pitchFamily="34" charset="0"/>
                <a:cs typeface="Arial" panose="020B0604020202020204" pitchFamily="34" charset="0"/>
              </a:rPr>
              <a:t>microbarometers</a:t>
            </a:r>
            <a:r>
              <a:rPr lang="en-US" dirty="0">
                <a:latin typeface="Arial" panose="020B0604020202020204" pitchFamily="34" charset="0"/>
                <a:cs typeface="Arial" panose="020B0604020202020204" pitchFamily="34" charset="0"/>
              </a:rPr>
              <a:t> were placed at the Vernadsky station. Real-time data is sent to the National Data Center for processing.</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660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339904"/>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dirty="0">
                <a:solidFill>
                  <a:schemeClr val="bg1"/>
                </a:solidFill>
                <a:latin typeface="Arial" panose="020B0604020202020204" pitchFamily="34" charset="0"/>
                <a:cs typeface="Arial" panose="020B0604020202020204" pitchFamily="34" charset="0"/>
              </a:rPr>
              <a:t>Configuration of the infrasound array of the Vernadsky Station</a:t>
            </a: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P1.1-826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6" descr="Эмблема ГЦСК">
            <a:extLst>
              <a:ext uri="{FF2B5EF4-FFF2-40B4-BE49-F238E27FC236}">
                <a16:creationId xmlns:a16="http://schemas.microsoft.com/office/drawing/2014/main" id="{ECB142EB-2EF8-5065-F5C3-E62C66D7B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4048" y="187609"/>
            <a:ext cx="843876" cy="64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5C202184-C5A0-BAF0-B458-C43FBE5E9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838" y="231329"/>
            <a:ext cx="558606" cy="56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Jobs at CTBTO - Comprehensive Nuclear Test Ban Treaty">
            <a:extLst>
              <a:ext uri="{FF2B5EF4-FFF2-40B4-BE49-F238E27FC236}">
                <a16:creationId xmlns:a16="http://schemas.microsoft.com/office/drawing/2014/main" id="{C177D168-885B-F760-BB93-DBBB4D974C54}"/>
              </a:ext>
            </a:extLst>
          </p:cNvPr>
          <p:cNvPicPr>
            <a:picLocks noChangeAspect="1" noChangeArrowheads="1"/>
          </p:cNvPicPr>
          <p:nvPr/>
        </p:nvPicPr>
        <p:blipFill>
          <a:blip r:embed="rId4">
            <a:biLevel thresh="25000"/>
            <a:extLst>
              <a:ext uri="{BEBA8EAE-BF5A-486C-A8C5-ECC9F3942E4B}">
                <a14:imgProps xmlns:a14="http://schemas.microsoft.com/office/drawing/2010/main">
                  <a14:imgLayer r:embed="rId5">
                    <a14:imgEffect>
                      <a14:colorTemperature colorTemp="7522"/>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848814" y="880035"/>
            <a:ext cx="1068047" cy="285066"/>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4">
            <a:extLst>
              <a:ext uri="{FF2B5EF4-FFF2-40B4-BE49-F238E27FC236}">
                <a16:creationId xmlns:a16="http://schemas.microsoft.com/office/drawing/2014/main" id="{F5C33649-CD63-8AD4-5EDD-98D3A59321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896" y="1164238"/>
            <a:ext cx="6272343" cy="341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6">
            <a:extLst>
              <a:ext uri="{FF2B5EF4-FFF2-40B4-BE49-F238E27FC236}">
                <a16:creationId xmlns:a16="http://schemas.microsoft.com/office/drawing/2014/main" id="{7347F4E3-13DE-657B-0225-9A97A2D41F78}"/>
              </a:ext>
            </a:extLst>
          </p:cNvPr>
          <p:cNvSpPr txBox="1">
            <a:spLocks noChangeArrowheads="1"/>
          </p:cNvSpPr>
          <p:nvPr/>
        </p:nvSpPr>
        <p:spPr bwMode="auto">
          <a:xfrm>
            <a:off x="182880" y="4672474"/>
            <a:ext cx="1042538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ru-RU" sz="1400" dirty="0"/>
              <a:t>The infrasound array allowed us to estimate the direction of arrival of the acoustic wave and the speed of its propagation. Today, it is not possible to reach the typical sizes used by IMS STBTO. We expect to change the configuration and increase the dimensions of the array, the necessary materials are already at the station. However, at the time of installation, we were limited by the data cable, the dimensions of which were 90-145 meters. Due to the lengthening of the acoustic antenna, the directional pattern received two side lobes in the meridional direction. As wind noise reduction systems, we used containers covered with plastic from the middle for thermal insulation. The microbarograph is located directly in the container. We used 3 Chaparral Physics M64 </a:t>
            </a:r>
            <a:r>
              <a:rPr lang="en-US" altLang="ru-RU" sz="1400" dirty="0" err="1"/>
              <a:t>microbarometers</a:t>
            </a:r>
            <a:r>
              <a:rPr lang="en-US" altLang="ru-RU" sz="1400" dirty="0"/>
              <a:t> and one K-304 </a:t>
            </a:r>
            <a:r>
              <a:rPr lang="en-US" altLang="ru-RU" sz="1400" dirty="0" err="1"/>
              <a:t>microbarometer</a:t>
            </a:r>
            <a:r>
              <a:rPr lang="en-US" altLang="ru-RU" sz="1400" dirty="0"/>
              <a:t>. Power was supplied from the station. The data is fed to a 4-channel 24-bit ADC, where it is converted to digital form. Then the data is sent via the </a:t>
            </a:r>
            <a:r>
              <a:rPr lang="en-US" altLang="ru-RU" sz="1400" dirty="0" err="1"/>
              <a:t>SeedLink</a:t>
            </a:r>
            <a:r>
              <a:rPr lang="en-US" altLang="ru-RU" sz="1400" dirty="0"/>
              <a:t> protocol to the station's server and to the National Center in Ukraine. Data is stored in </a:t>
            </a:r>
            <a:r>
              <a:rPr lang="en-US" altLang="ru-RU" sz="1400" dirty="0" err="1"/>
              <a:t>miniSEED</a:t>
            </a:r>
            <a:r>
              <a:rPr lang="en-US" altLang="ru-RU" sz="1400" dirty="0"/>
              <a:t> format. The sampling rate is 40 Hz. Control system based on Linux SUSE.</a:t>
            </a:r>
          </a:p>
        </p:txBody>
      </p:sp>
      <p:pic>
        <p:nvPicPr>
          <p:cNvPr id="11" name="Рисунок 3">
            <a:extLst>
              <a:ext uri="{FF2B5EF4-FFF2-40B4-BE49-F238E27FC236}">
                <a16:creationId xmlns:a16="http://schemas.microsoft.com/office/drawing/2014/main" id="{87D127CC-705D-B852-BCDC-9C3C038B60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1937" y="1211281"/>
            <a:ext cx="4033838"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8">
            <a:extLst>
              <a:ext uri="{FF2B5EF4-FFF2-40B4-BE49-F238E27FC236}">
                <a16:creationId xmlns:a16="http://schemas.microsoft.com/office/drawing/2014/main" id="{4C5DC8F1-E78D-734C-C720-926C7C260F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1520" y="2968481"/>
            <a:ext cx="1722643" cy="161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6">
            <a:extLst>
              <a:ext uri="{FF2B5EF4-FFF2-40B4-BE49-F238E27FC236}">
                <a16:creationId xmlns:a16="http://schemas.microsoft.com/office/drawing/2014/main" id="{D4D7456F-B735-775B-EF05-A4478727E8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6495" y="2851833"/>
            <a:ext cx="1846598"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a:extLst>
              <a:ext uri="{FF2B5EF4-FFF2-40B4-BE49-F238E27FC236}">
                <a16:creationId xmlns:a16="http://schemas.microsoft.com/office/drawing/2014/main" id="{AB75BD50-0D37-7F54-3858-823886CAE188}"/>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rot="5400000">
            <a:off x="8707678" y="3072537"/>
            <a:ext cx="1614470" cy="1399207"/>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2511702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Association of sources of registered signals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P1.1-826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6" descr="Эмблема ГЦСК">
            <a:extLst>
              <a:ext uri="{FF2B5EF4-FFF2-40B4-BE49-F238E27FC236}">
                <a16:creationId xmlns:a16="http://schemas.microsoft.com/office/drawing/2014/main" id="{1C0406BB-F41F-C223-8C4C-8A3C304D2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4048" y="187609"/>
            <a:ext cx="843876" cy="64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D76F9DAE-1990-11C7-31FE-39966ED66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838" y="231329"/>
            <a:ext cx="558606" cy="56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Jobs at CTBTO - Comprehensive Nuclear Test Ban Treaty">
            <a:extLst>
              <a:ext uri="{FF2B5EF4-FFF2-40B4-BE49-F238E27FC236}">
                <a16:creationId xmlns:a16="http://schemas.microsoft.com/office/drawing/2014/main" id="{0890E23B-8A81-FDF0-2B43-E79E7F690B78}"/>
              </a:ext>
            </a:extLst>
          </p:cNvPr>
          <p:cNvPicPr>
            <a:picLocks noChangeAspect="1" noChangeArrowheads="1"/>
          </p:cNvPicPr>
          <p:nvPr/>
        </p:nvPicPr>
        <p:blipFill>
          <a:blip r:embed="rId4">
            <a:biLevel thresh="25000"/>
            <a:extLst>
              <a:ext uri="{BEBA8EAE-BF5A-486C-A8C5-ECC9F3942E4B}">
                <a14:imgProps xmlns:a14="http://schemas.microsoft.com/office/drawing/2010/main">
                  <a14:imgLayer r:embed="rId5">
                    <a14:imgEffect>
                      <a14:colorTemperature colorTemp="7522"/>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848814" y="880035"/>
            <a:ext cx="1068047" cy="285066"/>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2">
            <a:extLst>
              <a:ext uri="{FF2B5EF4-FFF2-40B4-BE49-F238E27FC236}">
                <a16:creationId xmlns:a16="http://schemas.microsoft.com/office/drawing/2014/main" id="{275B81FD-2C3E-9E23-6D77-CBA73300D2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728" y="1355980"/>
            <a:ext cx="8941013" cy="502932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p:spPr>
      </p:pic>
      <p:pic>
        <p:nvPicPr>
          <p:cNvPr id="10" name="Рисунок 9">
            <a:extLst>
              <a:ext uri="{FF2B5EF4-FFF2-40B4-BE49-F238E27FC236}">
                <a16:creationId xmlns:a16="http://schemas.microsoft.com/office/drawing/2014/main" id="{05BF2968-D157-CA31-6533-782C8AB22F0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574961" y="4090383"/>
            <a:ext cx="2859087" cy="252095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422384" y="459460"/>
            <a:ext cx="7347231"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ru-RU" sz="2000" dirty="0">
                <a:solidFill>
                  <a:schemeClr val="bg1"/>
                </a:solidFill>
                <a:latin typeface="Arial" panose="020B0604020202020204" pitchFamily="34" charset="0"/>
                <a:cs typeface="Arial" panose="020B0604020202020204" pitchFamily="34" charset="0"/>
              </a:rPr>
              <a:t>Registration of avalanches (mt </a:t>
            </a:r>
            <a:r>
              <a:rPr lang="en-US" altLang="ru-RU" sz="2000" dirty="0" err="1">
                <a:solidFill>
                  <a:schemeClr val="bg1"/>
                </a:solidFill>
                <a:latin typeface="Arial" panose="020B0604020202020204" pitchFamily="34" charset="0"/>
                <a:cs typeface="Arial" panose="020B0604020202020204" pitchFamily="34" charset="0"/>
              </a:rPr>
              <a:t>DeMaria</a:t>
            </a:r>
            <a:r>
              <a:rPr lang="en-US" altLang="ru-RU" sz="2000" dirty="0">
                <a:solidFill>
                  <a:schemeClr val="bg1"/>
                </a:solidFill>
                <a:latin typeface="Arial" panose="020B0604020202020204" pitchFamily="34" charset="0"/>
                <a:cs typeface="Arial" panose="020B0604020202020204" pitchFamily="34" charset="0"/>
              </a:rPr>
              <a:t>) and the calving of icebergs (</a:t>
            </a:r>
            <a:r>
              <a:rPr lang="en-US" altLang="ru-RU" sz="2000" dirty="0" err="1">
                <a:solidFill>
                  <a:schemeClr val="bg1"/>
                </a:solidFill>
                <a:latin typeface="Arial" panose="020B0604020202020204" pitchFamily="34" charset="0"/>
                <a:cs typeface="Arial" panose="020B0604020202020204" pitchFamily="34" charset="0"/>
              </a:rPr>
              <a:t>Trooz</a:t>
            </a:r>
            <a:r>
              <a:rPr lang="en-US" altLang="ru-RU" sz="2000" dirty="0">
                <a:solidFill>
                  <a:schemeClr val="bg1"/>
                </a:solidFill>
                <a:latin typeface="Arial" panose="020B0604020202020204" pitchFamily="34" charset="0"/>
                <a:cs typeface="Arial" panose="020B0604020202020204" pitchFamily="34" charset="0"/>
              </a:rPr>
              <a:t> glacier)</a:t>
            </a: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P1.1-826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6" descr="Эмблема ГЦСК">
            <a:extLst>
              <a:ext uri="{FF2B5EF4-FFF2-40B4-BE49-F238E27FC236}">
                <a16:creationId xmlns:a16="http://schemas.microsoft.com/office/drawing/2014/main" id="{E8C94392-FC62-0AE5-76C6-6EA607305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4048" y="187609"/>
            <a:ext cx="843876" cy="64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B9CCCADE-5972-59D5-9E78-0972D8DFB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838" y="231329"/>
            <a:ext cx="558606" cy="56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Jobs at CTBTO - Comprehensive Nuclear Test Ban Treaty">
            <a:extLst>
              <a:ext uri="{FF2B5EF4-FFF2-40B4-BE49-F238E27FC236}">
                <a16:creationId xmlns:a16="http://schemas.microsoft.com/office/drawing/2014/main" id="{9BC9D778-B3F6-0355-14B1-249AEABB9765}"/>
              </a:ext>
            </a:extLst>
          </p:cNvPr>
          <p:cNvPicPr>
            <a:picLocks noChangeAspect="1" noChangeArrowheads="1"/>
          </p:cNvPicPr>
          <p:nvPr/>
        </p:nvPicPr>
        <p:blipFill>
          <a:blip r:embed="rId4">
            <a:biLevel thresh="25000"/>
            <a:extLst>
              <a:ext uri="{BEBA8EAE-BF5A-486C-A8C5-ECC9F3942E4B}">
                <a14:imgProps xmlns:a14="http://schemas.microsoft.com/office/drawing/2010/main">
                  <a14:imgLayer r:embed="rId5">
                    <a14:imgEffect>
                      <a14:colorTemperature colorTemp="7522"/>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848814" y="880035"/>
            <a:ext cx="1068047" cy="2850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На зображенні може бути: map та текст">
            <a:extLst>
              <a:ext uri="{FF2B5EF4-FFF2-40B4-BE49-F238E27FC236}">
                <a16:creationId xmlns:a16="http://schemas.microsoft.com/office/drawing/2014/main" id="{EA6A51AC-F588-DA57-7C32-04BE94D016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512892" y="1165101"/>
            <a:ext cx="8824154" cy="56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6CC30DB3-3F84-2BD8-2EC1-9D47AB25C831}"/>
              </a:ext>
            </a:extLst>
          </p:cNvPr>
          <p:cNvSpPr txBox="1"/>
          <p:nvPr/>
        </p:nvSpPr>
        <p:spPr>
          <a:xfrm>
            <a:off x="2556345" y="3142456"/>
            <a:ext cx="1247775" cy="369887"/>
          </a:xfrm>
          <a:prstGeom prst="rect">
            <a:avLst/>
          </a:prstGeom>
          <a:noFill/>
        </p:spPr>
        <p:txBody>
          <a:bodyPr>
            <a:spAutoFit/>
          </a:bodyPr>
          <a:lstStyle/>
          <a:p>
            <a:pPr>
              <a:defRPr/>
            </a:pPr>
            <a:r>
              <a:rPr lang="en-US" b="1" dirty="0">
                <a:solidFill>
                  <a:srgbClr val="FF0000"/>
                </a:solidFill>
                <a:effectLst>
                  <a:outerShdw blurRad="38100" dist="38100" dir="2700000" algn="tl">
                    <a:srgbClr val="000000">
                      <a:alpha val="43137"/>
                    </a:srgbClr>
                  </a:outerShdw>
                </a:effectLst>
                <a:latin typeface="Roboto" panose="02000000000000000000" pitchFamily="2" charset="0"/>
              </a:rPr>
              <a:t>Avalanche</a:t>
            </a:r>
            <a:endParaRPr lang="ru-RU" b="1" dirty="0">
              <a:solidFill>
                <a:srgbClr val="FF0000"/>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74BFED28-6E00-A10A-7DB9-0ABCBE0AF641}"/>
              </a:ext>
            </a:extLst>
          </p:cNvPr>
          <p:cNvSpPr txBox="1"/>
          <p:nvPr/>
        </p:nvSpPr>
        <p:spPr>
          <a:xfrm>
            <a:off x="1691951" y="4853215"/>
            <a:ext cx="1728788" cy="369887"/>
          </a:xfrm>
          <a:prstGeom prst="rect">
            <a:avLst/>
          </a:prstGeom>
          <a:noFill/>
        </p:spPr>
        <p:txBody>
          <a:bodyPr>
            <a:spAutoFit/>
          </a:bodyPr>
          <a:lstStyle/>
          <a:p>
            <a:pPr>
              <a:defRPr/>
            </a:pPr>
            <a:r>
              <a:rPr lang="en-US" b="1" dirty="0">
                <a:solidFill>
                  <a:srgbClr val="FF0000"/>
                </a:solidFill>
                <a:effectLst>
                  <a:outerShdw blurRad="38100" dist="38100" dir="2700000" algn="tl">
                    <a:srgbClr val="000000">
                      <a:alpha val="43137"/>
                    </a:srgbClr>
                  </a:outerShdw>
                </a:effectLst>
                <a:latin typeface="Roboto" panose="02000000000000000000" pitchFamily="2" charset="0"/>
              </a:rPr>
              <a:t>Iceberg calving</a:t>
            </a:r>
            <a:endParaRPr lang="ru-RU"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439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085246" y="320742"/>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defRPr/>
            </a:pPr>
            <a:r>
              <a:rPr lang="ru-RU" sz="2000" dirty="0" err="1">
                <a:solidFill>
                  <a:schemeClr val="bg1"/>
                </a:solidFill>
                <a:latin typeface="Arial" panose="020B0604020202020204" pitchFamily="34" charset="0"/>
                <a:cs typeface="Arial" panose="020B0604020202020204" pitchFamily="34" charset="0"/>
              </a:rPr>
              <a:t>Registration</a:t>
            </a:r>
            <a:r>
              <a:rPr lang="en-US" sz="2000" dirty="0">
                <a:solidFill>
                  <a:schemeClr val="bg1"/>
                </a:solidFill>
                <a:latin typeface="Arial" panose="020B0604020202020204" pitchFamily="34" charset="0"/>
                <a:cs typeface="Arial" panose="020B0604020202020204" pitchFamily="34" charset="0"/>
              </a:rPr>
              <a:t> </a:t>
            </a:r>
            <a:r>
              <a:rPr lang="en-US" altLang="ru-RU" sz="2000" dirty="0">
                <a:solidFill>
                  <a:schemeClr val="bg1"/>
                </a:solidFill>
                <a:latin typeface="Arial" panose="020B0604020202020204" pitchFamily="34" charset="0"/>
                <a:cs typeface="Arial" panose="020B0604020202020204" pitchFamily="34" charset="0"/>
              </a:rPr>
              <a:t>volcano eruption  </a:t>
            </a:r>
            <a:r>
              <a:rPr lang="en-US" altLang="ru-RU" sz="2000" dirty="0" err="1">
                <a:solidFill>
                  <a:schemeClr val="bg1"/>
                </a:solidFill>
                <a:latin typeface="Arial" panose="020B0604020202020204" pitchFamily="34" charset="0"/>
                <a:cs typeface="Arial" panose="020B0604020202020204" pitchFamily="34" charset="0"/>
              </a:rPr>
              <a:t>Hunga</a:t>
            </a:r>
            <a:r>
              <a:rPr lang="en-US" altLang="ru-RU" sz="2000" dirty="0">
                <a:solidFill>
                  <a:schemeClr val="bg1"/>
                </a:solidFill>
                <a:latin typeface="Arial" panose="020B0604020202020204" pitchFamily="34" charset="0"/>
                <a:cs typeface="Arial" panose="020B0604020202020204" pitchFamily="34" charset="0"/>
              </a:rPr>
              <a:t>, Tonga</a:t>
            </a:r>
            <a:endParaRPr lang="ru-RU"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P1.1-826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6" descr="Эмблема ГЦСК">
            <a:extLst>
              <a:ext uri="{FF2B5EF4-FFF2-40B4-BE49-F238E27FC236}">
                <a16:creationId xmlns:a16="http://schemas.microsoft.com/office/drawing/2014/main" id="{B848D350-58C0-521C-9FF9-A327046AB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4048" y="187609"/>
            <a:ext cx="843876" cy="64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EC3C51A1-9E74-2035-9E64-0B38E7121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838" y="231329"/>
            <a:ext cx="558606" cy="56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Jobs at CTBTO - Comprehensive Nuclear Test Ban Treaty">
            <a:extLst>
              <a:ext uri="{FF2B5EF4-FFF2-40B4-BE49-F238E27FC236}">
                <a16:creationId xmlns:a16="http://schemas.microsoft.com/office/drawing/2014/main" id="{8C648391-D5CA-CB08-8991-F74380A83EDC}"/>
              </a:ext>
            </a:extLst>
          </p:cNvPr>
          <p:cNvPicPr>
            <a:picLocks noChangeAspect="1" noChangeArrowheads="1"/>
          </p:cNvPicPr>
          <p:nvPr/>
        </p:nvPicPr>
        <p:blipFill>
          <a:blip r:embed="rId4">
            <a:biLevel thresh="25000"/>
            <a:extLst>
              <a:ext uri="{BEBA8EAE-BF5A-486C-A8C5-ECC9F3942E4B}">
                <a14:imgProps xmlns:a14="http://schemas.microsoft.com/office/drawing/2010/main">
                  <a14:imgLayer r:embed="rId5">
                    <a14:imgEffect>
                      <a14:colorTemperature colorTemp="7522"/>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848814" y="880035"/>
            <a:ext cx="1068047" cy="285066"/>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a:extLst>
              <a:ext uri="{FF2B5EF4-FFF2-40B4-BE49-F238E27FC236}">
                <a16:creationId xmlns:a16="http://schemas.microsoft.com/office/drawing/2014/main" id="{85C384C1-31E5-221C-43E6-92A17963A1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11" y="1372825"/>
            <a:ext cx="8688289" cy="5012475"/>
          </a:xfrm>
          <a:prstGeom prst="rect">
            <a:avLst/>
          </a:prstGeom>
        </p:spPr>
      </p:pic>
      <p:sp>
        <p:nvSpPr>
          <p:cNvPr id="12" name="TextBox 11">
            <a:extLst>
              <a:ext uri="{FF2B5EF4-FFF2-40B4-BE49-F238E27FC236}">
                <a16:creationId xmlns:a16="http://schemas.microsoft.com/office/drawing/2014/main" id="{5FA82E0A-AD46-D7FA-C600-A866AE7BB68C}"/>
              </a:ext>
            </a:extLst>
          </p:cNvPr>
          <p:cNvSpPr txBox="1"/>
          <p:nvPr/>
        </p:nvSpPr>
        <p:spPr>
          <a:xfrm>
            <a:off x="8666922" y="1225689"/>
            <a:ext cx="2060713" cy="5632311"/>
          </a:xfrm>
          <a:prstGeom prst="rect">
            <a:avLst/>
          </a:prstGeom>
          <a:noFill/>
        </p:spPr>
        <p:txBody>
          <a:bodyPr wrap="square">
            <a:spAutoFit/>
          </a:bodyPr>
          <a:lstStyle/>
          <a:p>
            <a:pPr algn="just">
              <a:spcBef>
                <a:spcPct val="0"/>
              </a:spcBef>
              <a:buFontTx/>
              <a:buNone/>
            </a:pPr>
            <a:r>
              <a:rPr lang="en-US" altLang="ru-RU" sz="1800" dirty="0">
                <a:latin typeface="Arial" panose="020B0604020202020204" pitchFamily="34" charset="0"/>
                <a:cs typeface="Arial" panose="020B0604020202020204" pitchFamily="34" charset="0"/>
              </a:rPr>
              <a:t>Waveforms of infrasound signals from the volcano eruption  </a:t>
            </a:r>
            <a:r>
              <a:rPr lang="en-US" altLang="ru-RU" sz="1800" dirty="0" err="1">
                <a:latin typeface="Arial" panose="020B0604020202020204" pitchFamily="34" charset="0"/>
                <a:cs typeface="Arial" panose="020B0604020202020204" pitchFamily="34" charset="0"/>
              </a:rPr>
              <a:t>Hunga</a:t>
            </a:r>
            <a:r>
              <a:rPr lang="en-US" altLang="ru-RU" sz="1800" dirty="0">
                <a:latin typeface="Arial" panose="020B0604020202020204" pitchFamily="34" charset="0"/>
                <a:cs typeface="Arial" panose="020B0604020202020204" pitchFamily="34" charset="0"/>
              </a:rPr>
              <a:t>, Tonga</a:t>
            </a:r>
          </a:p>
          <a:p>
            <a:pPr algn="just">
              <a:spcBef>
                <a:spcPct val="0"/>
              </a:spcBef>
              <a:buFontTx/>
              <a:buNone/>
            </a:pPr>
            <a:r>
              <a:rPr lang="en-US" altLang="ru-RU" sz="1800" dirty="0">
                <a:latin typeface="Arial" panose="020B0604020202020204" pitchFamily="34" charset="0"/>
                <a:cs typeface="Arial" panose="020B0604020202020204" pitchFamily="34" charset="0"/>
              </a:rPr>
              <a:t>The top picture is the wave pattern for January 15-17, 2022.</a:t>
            </a:r>
          </a:p>
          <a:p>
            <a:pPr algn="just">
              <a:spcBef>
                <a:spcPct val="0"/>
              </a:spcBef>
              <a:buFontTx/>
              <a:buNone/>
            </a:pPr>
            <a:r>
              <a:rPr lang="en-US" altLang="ru-RU" sz="1800" dirty="0">
                <a:latin typeface="Arial" panose="020B0604020202020204" pitchFamily="34" charset="0"/>
                <a:cs typeface="Arial" panose="020B0604020202020204" pitchFamily="34" charset="0"/>
              </a:rPr>
              <a:t>More detailed parts are shown below, showing signals from the volcano coming in a short way (left) and a long way (right). The difference in the arrivals is 20 hours.</a:t>
            </a:r>
          </a:p>
        </p:txBody>
      </p:sp>
    </p:spTree>
    <p:extLst>
      <p:ext uri="{BB962C8B-B14F-4D97-AF65-F5344CB8AC3E}">
        <p14:creationId xmlns:p14="http://schemas.microsoft.com/office/powerpoint/2010/main" val="311229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ct val="0"/>
              </a:spcBef>
              <a:buFontTx/>
              <a:buNone/>
            </a:pPr>
            <a:r>
              <a:rPr lang="en-US" altLang="ru-RU" sz="1800" dirty="0">
                <a:solidFill>
                  <a:schemeClr val="bg1"/>
                </a:solidFill>
                <a:latin typeface="Arial" panose="020B0604020202020204" pitchFamily="34" charset="0"/>
                <a:cs typeface="Arial" panose="020B0604020202020204" pitchFamily="34" charset="0"/>
              </a:rPr>
              <a:t>Calculation of the energy of a volcano explosion</a:t>
            </a:r>
            <a:endParaRPr lang="ru-RU" altLang="ru-RU" sz="1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P1.1-826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6" descr="Эмблема ГЦСК">
            <a:extLst>
              <a:ext uri="{FF2B5EF4-FFF2-40B4-BE49-F238E27FC236}">
                <a16:creationId xmlns:a16="http://schemas.microsoft.com/office/drawing/2014/main" id="{C3EA651F-4994-BBEC-142E-752919534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4048" y="187609"/>
            <a:ext cx="843876" cy="64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882B9DB0-DD3C-A857-ED91-9463E7F3F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838" y="231329"/>
            <a:ext cx="558606" cy="56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Jobs at CTBTO - Comprehensive Nuclear Test Ban Treaty">
            <a:extLst>
              <a:ext uri="{FF2B5EF4-FFF2-40B4-BE49-F238E27FC236}">
                <a16:creationId xmlns:a16="http://schemas.microsoft.com/office/drawing/2014/main" id="{C823676E-DC39-E93F-76A5-76C86B72E98D}"/>
              </a:ext>
            </a:extLst>
          </p:cNvPr>
          <p:cNvPicPr>
            <a:picLocks noChangeAspect="1" noChangeArrowheads="1"/>
          </p:cNvPicPr>
          <p:nvPr/>
        </p:nvPicPr>
        <p:blipFill>
          <a:blip r:embed="rId4">
            <a:biLevel thresh="25000"/>
            <a:extLst>
              <a:ext uri="{BEBA8EAE-BF5A-486C-A8C5-ECC9F3942E4B}">
                <a14:imgProps xmlns:a14="http://schemas.microsoft.com/office/drawing/2010/main">
                  <a14:imgLayer r:embed="rId5">
                    <a14:imgEffect>
                      <a14:colorTemperature colorTemp="7522"/>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848814" y="880035"/>
            <a:ext cx="1068047" cy="285066"/>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a:extLst>
              <a:ext uri="{FF2B5EF4-FFF2-40B4-BE49-F238E27FC236}">
                <a16:creationId xmlns:a16="http://schemas.microsoft.com/office/drawing/2014/main" id="{7ED994FC-0957-A464-E865-A9ABB07AFE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08" y="1384986"/>
            <a:ext cx="7694126" cy="4809435"/>
          </a:xfrm>
          <a:prstGeom prst="rect">
            <a:avLst/>
          </a:prstGeom>
        </p:spPr>
      </p:pic>
      <p:pic>
        <p:nvPicPr>
          <p:cNvPr id="11" name="Picture 2">
            <a:extLst>
              <a:ext uri="{FF2B5EF4-FFF2-40B4-BE49-F238E27FC236}">
                <a16:creationId xmlns:a16="http://schemas.microsoft.com/office/drawing/2014/main" id="{52EB7C35-A8E8-4731-AD0D-BB0D683ED7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5285" y="1340433"/>
            <a:ext cx="2535739" cy="189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a:extLst>
              <a:ext uri="{FF2B5EF4-FFF2-40B4-BE49-F238E27FC236}">
                <a16:creationId xmlns:a16="http://schemas.microsoft.com/office/drawing/2014/main" id="{ADD775D0-217C-3A16-050B-3FC6196F81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4651" y="3175144"/>
            <a:ext cx="2782223" cy="2102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6">
            <a:extLst>
              <a:ext uri="{FF2B5EF4-FFF2-40B4-BE49-F238E27FC236}">
                <a16:creationId xmlns:a16="http://schemas.microsoft.com/office/drawing/2014/main" id="{C9564AE5-641F-A253-D909-C4FE0135F480}"/>
              </a:ext>
            </a:extLst>
          </p:cNvPr>
          <p:cNvSpPr txBox="1">
            <a:spLocks noChangeArrowheads="1"/>
          </p:cNvSpPr>
          <p:nvPr/>
        </p:nvSpPr>
        <p:spPr bwMode="auto">
          <a:xfrm>
            <a:off x="9175762" y="1702957"/>
            <a:ext cx="151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800" i="1" dirty="0">
                <a:solidFill>
                  <a:srgbClr val="C00000"/>
                </a:solidFill>
                <a:cs typeface="Arial" panose="020B0604020202020204" pitchFamily="34" charset="0"/>
              </a:rPr>
              <a:t>P</a:t>
            </a:r>
            <a:r>
              <a:rPr lang="en-US" altLang="ru-RU" sz="1800" baseline="-25000" dirty="0">
                <a:solidFill>
                  <a:srgbClr val="C00000"/>
                </a:solidFill>
                <a:cs typeface="Arial" panose="020B0604020202020204" pitchFamily="34" charset="0"/>
              </a:rPr>
              <a:t>p2p</a:t>
            </a:r>
            <a:r>
              <a:rPr lang="en-US" altLang="ru-RU" sz="1800" i="1" dirty="0">
                <a:solidFill>
                  <a:srgbClr val="C00000"/>
                </a:solidFill>
                <a:cs typeface="Arial" panose="020B0604020202020204" pitchFamily="34" charset="0"/>
              </a:rPr>
              <a:t>=220 Pa</a:t>
            </a:r>
            <a:endParaRPr lang="ru-RU" altLang="ru-RU" sz="1800" dirty="0">
              <a:solidFill>
                <a:srgbClr val="C00000"/>
              </a:solidFill>
            </a:endParaRPr>
          </a:p>
        </p:txBody>
      </p:sp>
      <p:sp>
        <p:nvSpPr>
          <p:cNvPr id="14" name="TextBox 7">
            <a:extLst>
              <a:ext uri="{FF2B5EF4-FFF2-40B4-BE49-F238E27FC236}">
                <a16:creationId xmlns:a16="http://schemas.microsoft.com/office/drawing/2014/main" id="{4C7D1323-A526-220E-FB69-8321AC9CBE7E}"/>
              </a:ext>
            </a:extLst>
          </p:cNvPr>
          <p:cNvSpPr txBox="1">
            <a:spLocks noChangeArrowheads="1"/>
          </p:cNvSpPr>
          <p:nvPr/>
        </p:nvSpPr>
        <p:spPr bwMode="auto">
          <a:xfrm>
            <a:off x="9335926" y="4072971"/>
            <a:ext cx="1512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800" i="1" dirty="0" err="1">
                <a:solidFill>
                  <a:srgbClr val="C00000"/>
                </a:solidFill>
                <a:cs typeface="Arial" panose="020B0604020202020204" pitchFamily="34" charset="0"/>
              </a:rPr>
              <a:t>A</a:t>
            </a:r>
            <a:r>
              <a:rPr lang="en-US" altLang="ru-RU" sz="1800" i="1" baseline="-25000" dirty="0" err="1">
                <a:solidFill>
                  <a:srgbClr val="C00000"/>
                </a:solidFill>
                <a:cs typeface="Arial" panose="020B0604020202020204" pitchFamily="34" charset="0"/>
              </a:rPr>
              <a:t>th</a:t>
            </a:r>
            <a:r>
              <a:rPr lang="en-US" altLang="ru-RU" sz="1800" i="1" dirty="0">
                <a:solidFill>
                  <a:srgbClr val="C00000"/>
                </a:solidFill>
                <a:cs typeface="Arial" panose="020B0604020202020204" pitchFamily="34" charset="0"/>
              </a:rPr>
              <a:t>=32 </a:t>
            </a:r>
            <a:r>
              <a:rPr lang="en-US" altLang="ru-RU" sz="1800" i="1" dirty="0" err="1">
                <a:solidFill>
                  <a:srgbClr val="C00000"/>
                </a:solidFill>
                <a:cs typeface="Arial" panose="020B0604020202020204" pitchFamily="34" charset="0"/>
              </a:rPr>
              <a:t>sm</a:t>
            </a:r>
            <a:endParaRPr lang="ru-RU" altLang="ru-RU" sz="1800" dirty="0">
              <a:solidFill>
                <a:srgbClr val="C00000"/>
              </a:solidFill>
            </a:endParaRPr>
          </a:p>
        </p:txBody>
      </p:sp>
      <p:sp>
        <p:nvSpPr>
          <p:cNvPr id="16" name="TextBox 15">
            <a:extLst>
              <a:ext uri="{FF2B5EF4-FFF2-40B4-BE49-F238E27FC236}">
                <a16:creationId xmlns:a16="http://schemas.microsoft.com/office/drawing/2014/main" id="{0E8EF638-B6C2-5C4C-04B6-A3A891211116}"/>
              </a:ext>
            </a:extLst>
          </p:cNvPr>
          <p:cNvSpPr txBox="1"/>
          <p:nvPr/>
        </p:nvSpPr>
        <p:spPr>
          <a:xfrm>
            <a:off x="7609840" y="5238223"/>
            <a:ext cx="3110571" cy="1477328"/>
          </a:xfrm>
          <a:prstGeom prst="rect">
            <a:avLst/>
          </a:prstGeom>
          <a:noFill/>
        </p:spPr>
        <p:txBody>
          <a:bodyPr wrap="square">
            <a:spAutoFit/>
          </a:bodyPr>
          <a:lstStyle/>
          <a:p>
            <a:pPr algn="just">
              <a:spcBef>
                <a:spcPct val="0"/>
              </a:spcBef>
              <a:buFontTx/>
              <a:buNone/>
            </a:pPr>
            <a:r>
              <a:rPr lang="en-US" altLang="ru-RU" sz="1800" dirty="0">
                <a:latin typeface="Arial" panose="020B0604020202020204" pitchFamily="34" charset="0"/>
                <a:cs typeface="Arial" panose="020B0604020202020204" pitchFamily="34" charset="0"/>
              </a:rPr>
              <a:t>The result of registration of an acoustic wave by Vaisala</a:t>
            </a:r>
          </a:p>
          <a:p>
            <a:pPr algn="just">
              <a:spcBef>
                <a:spcPct val="0"/>
              </a:spcBef>
              <a:buFontTx/>
              <a:buNone/>
            </a:pPr>
            <a:r>
              <a:rPr lang="en-US" altLang="ru-RU" sz="1800" dirty="0">
                <a:latin typeface="Arial" panose="020B0604020202020204" pitchFamily="34" charset="0"/>
                <a:cs typeface="Arial" panose="020B0604020202020204" pitchFamily="34" charset="0"/>
              </a:rPr>
              <a:t>weather station (Above), tsunami wave according to the tide gauge (Bottom)</a:t>
            </a:r>
            <a:endParaRPr lang="uk-UA" altLang="ru-R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13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Conclusions</a:t>
            </a:r>
            <a:endParaRPr lang="en-AT" sz="1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P1.1-826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6" descr="Эмблема ГЦСК">
            <a:extLst>
              <a:ext uri="{FF2B5EF4-FFF2-40B4-BE49-F238E27FC236}">
                <a16:creationId xmlns:a16="http://schemas.microsoft.com/office/drawing/2014/main" id="{C3EA651F-4994-BBEC-142E-752919534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4048" y="187609"/>
            <a:ext cx="843876" cy="64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882B9DB0-DD3C-A857-ED91-9463E7F3F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838" y="231329"/>
            <a:ext cx="558606" cy="56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Jobs at CTBTO - Comprehensive Nuclear Test Ban Treaty">
            <a:extLst>
              <a:ext uri="{FF2B5EF4-FFF2-40B4-BE49-F238E27FC236}">
                <a16:creationId xmlns:a16="http://schemas.microsoft.com/office/drawing/2014/main" id="{C823676E-DC39-E93F-76A5-76C86B72E98D}"/>
              </a:ext>
            </a:extLst>
          </p:cNvPr>
          <p:cNvPicPr>
            <a:picLocks noChangeAspect="1" noChangeArrowheads="1"/>
          </p:cNvPicPr>
          <p:nvPr/>
        </p:nvPicPr>
        <p:blipFill>
          <a:blip r:embed="rId4">
            <a:biLevel thresh="25000"/>
            <a:extLst>
              <a:ext uri="{BEBA8EAE-BF5A-486C-A8C5-ECC9F3942E4B}">
                <a14:imgProps xmlns:a14="http://schemas.microsoft.com/office/drawing/2010/main">
                  <a14:imgLayer r:embed="rId5">
                    <a14:imgEffect>
                      <a14:colorTemperature colorTemp="7522"/>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848814" y="880035"/>
            <a:ext cx="1068047" cy="28506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Группа 7">
            <a:extLst>
              <a:ext uri="{FF2B5EF4-FFF2-40B4-BE49-F238E27FC236}">
                <a16:creationId xmlns:a16="http://schemas.microsoft.com/office/drawing/2014/main" id="{6D404FD3-5DF3-8E1A-4756-194570B156E5}"/>
              </a:ext>
            </a:extLst>
          </p:cNvPr>
          <p:cNvGrpSpPr>
            <a:grpSpLocks/>
          </p:cNvGrpSpPr>
          <p:nvPr/>
        </p:nvGrpSpPr>
        <p:grpSpPr bwMode="auto">
          <a:xfrm>
            <a:off x="0" y="1244872"/>
            <a:ext cx="5537201" cy="3376831"/>
            <a:chOff x="1242224" y="692150"/>
            <a:chExt cx="9405140" cy="5905501"/>
          </a:xfrm>
        </p:grpSpPr>
        <p:pic>
          <p:nvPicPr>
            <p:cNvPr id="9" name="Рисунок 2">
              <a:extLst>
                <a:ext uri="{FF2B5EF4-FFF2-40B4-BE49-F238E27FC236}">
                  <a16:creationId xmlns:a16="http://schemas.microsoft.com/office/drawing/2014/main" id="{ED9ABFC8-5615-F37E-AD65-32D0F63C97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2939" y="692150"/>
              <a:ext cx="8734425"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
              <a:extLst>
                <a:ext uri="{FF2B5EF4-FFF2-40B4-BE49-F238E27FC236}">
                  <a16:creationId xmlns:a16="http://schemas.microsoft.com/office/drawing/2014/main" id="{860627CD-21BE-FFD6-39F1-B7EB36DEDC52}"/>
                </a:ext>
              </a:extLst>
            </p:cNvPr>
            <p:cNvSpPr txBox="1">
              <a:spLocks noChangeArrowheads="1"/>
            </p:cNvSpPr>
            <p:nvPr/>
          </p:nvSpPr>
          <p:spPr bwMode="auto">
            <a:xfrm>
              <a:off x="1242224" y="4108199"/>
              <a:ext cx="1203190" cy="45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100" b="1" dirty="0">
                  <a:solidFill>
                    <a:srgbClr val="C00000"/>
                  </a:solidFill>
                </a:rPr>
                <a:t>volcano</a:t>
              </a:r>
              <a:endParaRPr lang="ru-RU" altLang="ru-RU" sz="1100" b="1" dirty="0">
                <a:solidFill>
                  <a:srgbClr val="C00000"/>
                </a:solidFill>
              </a:endParaRPr>
            </a:p>
          </p:txBody>
        </p:sp>
        <p:sp>
          <p:nvSpPr>
            <p:cNvPr id="17" name="Равнобедренный треугольник 16">
              <a:extLst>
                <a:ext uri="{FF2B5EF4-FFF2-40B4-BE49-F238E27FC236}">
                  <a16:creationId xmlns:a16="http://schemas.microsoft.com/office/drawing/2014/main" id="{C88A0097-50C1-B4D3-A9F8-B2E4098EEAA9}"/>
                </a:ext>
              </a:extLst>
            </p:cNvPr>
            <p:cNvSpPr/>
            <p:nvPr/>
          </p:nvSpPr>
          <p:spPr>
            <a:xfrm>
              <a:off x="1590371" y="4508224"/>
              <a:ext cx="617858" cy="1608783"/>
            </a:xfrm>
            <a:prstGeom prst="triangle">
              <a:avLst/>
            </a:prstGeom>
            <a:solidFill>
              <a:srgbClr val="D3B0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Прямоугольник 17">
              <a:extLst>
                <a:ext uri="{FF2B5EF4-FFF2-40B4-BE49-F238E27FC236}">
                  <a16:creationId xmlns:a16="http://schemas.microsoft.com/office/drawing/2014/main" id="{087C8769-A568-D1D1-B374-C78F67A98FDC}"/>
                </a:ext>
              </a:extLst>
            </p:cNvPr>
            <p:cNvSpPr/>
            <p:nvPr/>
          </p:nvSpPr>
          <p:spPr>
            <a:xfrm>
              <a:off x="1590371" y="6117006"/>
              <a:ext cx="359802" cy="480645"/>
            </a:xfrm>
            <a:prstGeom prst="rect">
              <a:avLst/>
            </a:prstGeom>
            <a:solidFill>
              <a:srgbClr val="D3B0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Взрыв: 14 точек 18">
              <a:extLst>
                <a:ext uri="{FF2B5EF4-FFF2-40B4-BE49-F238E27FC236}">
                  <a16:creationId xmlns:a16="http://schemas.microsoft.com/office/drawing/2014/main" id="{EFCEB4CC-A238-3296-6324-BAC0A630F312}"/>
                </a:ext>
              </a:extLst>
            </p:cNvPr>
            <p:cNvSpPr/>
            <p:nvPr/>
          </p:nvSpPr>
          <p:spPr>
            <a:xfrm>
              <a:off x="1774697" y="4437811"/>
              <a:ext cx="252156" cy="215831"/>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Полилиния: фигура 19">
              <a:extLst>
                <a:ext uri="{FF2B5EF4-FFF2-40B4-BE49-F238E27FC236}">
                  <a16:creationId xmlns:a16="http://schemas.microsoft.com/office/drawing/2014/main" id="{D649ACAD-F9DF-68DB-A3D7-375729405853}"/>
                </a:ext>
              </a:extLst>
            </p:cNvPr>
            <p:cNvSpPr/>
            <p:nvPr/>
          </p:nvSpPr>
          <p:spPr>
            <a:xfrm>
              <a:off x="1699492" y="4616905"/>
              <a:ext cx="250682" cy="1907272"/>
            </a:xfrm>
            <a:custGeom>
              <a:avLst/>
              <a:gdLst>
                <a:gd name="connsiteX0" fmla="*/ 197356 w 250602"/>
                <a:gd name="connsiteY0" fmla="*/ 0 h 1774475"/>
                <a:gd name="connsiteX1" fmla="*/ 240219 w 250602"/>
                <a:gd name="connsiteY1" fmla="*/ 1457325 h 1774475"/>
                <a:gd name="connsiteX2" fmla="*/ 25906 w 250602"/>
                <a:gd name="connsiteY2" fmla="*/ 1724025 h 1774475"/>
                <a:gd name="connsiteX3" fmla="*/ 11619 w 250602"/>
                <a:gd name="connsiteY3" fmla="*/ 1774031 h 1774475"/>
              </a:gdLst>
              <a:ahLst/>
              <a:cxnLst>
                <a:cxn ang="0">
                  <a:pos x="connsiteX0" y="connsiteY0"/>
                </a:cxn>
                <a:cxn ang="0">
                  <a:pos x="connsiteX1" y="connsiteY1"/>
                </a:cxn>
                <a:cxn ang="0">
                  <a:pos x="connsiteX2" y="connsiteY2"/>
                </a:cxn>
                <a:cxn ang="0">
                  <a:pos x="connsiteX3" y="connsiteY3"/>
                </a:cxn>
              </a:cxnLst>
              <a:rect l="l" t="t" r="r" b="b"/>
              <a:pathLst>
                <a:path w="250602" h="1774475">
                  <a:moveTo>
                    <a:pt x="197356" y="0"/>
                  </a:moveTo>
                  <a:cubicBezTo>
                    <a:pt x="233075" y="584994"/>
                    <a:pt x="268794" y="1169988"/>
                    <a:pt x="240219" y="1457325"/>
                  </a:cubicBezTo>
                  <a:cubicBezTo>
                    <a:pt x="211644" y="1744662"/>
                    <a:pt x="64006" y="1671241"/>
                    <a:pt x="25906" y="1724025"/>
                  </a:cubicBezTo>
                  <a:cubicBezTo>
                    <a:pt x="-12194" y="1776809"/>
                    <a:pt x="-288" y="1775420"/>
                    <a:pt x="11619" y="1774031"/>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Круг: прозрачная заливка 20">
              <a:extLst>
                <a:ext uri="{FF2B5EF4-FFF2-40B4-BE49-F238E27FC236}">
                  <a16:creationId xmlns:a16="http://schemas.microsoft.com/office/drawing/2014/main" id="{C96CACB8-810F-4A0E-D699-6D603C0A22FB}"/>
                </a:ext>
              </a:extLst>
            </p:cNvPr>
            <p:cNvSpPr/>
            <p:nvPr/>
          </p:nvSpPr>
          <p:spPr>
            <a:xfrm>
              <a:off x="1559405" y="6423149"/>
              <a:ext cx="185800" cy="174502"/>
            </a:xfrm>
            <a:prstGeom prst="donu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sp>
        <p:nvSpPr>
          <p:cNvPr id="23" name="TextBox 22">
            <a:extLst>
              <a:ext uri="{FF2B5EF4-FFF2-40B4-BE49-F238E27FC236}">
                <a16:creationId xmlns:a16="http://schemas.microsoft.com/office/drawing/2014/main" id="{073A7031-1830-6BF4-E864-27F99371C73E}"/>
              </a:ext>
            </a:extLst>
          </p:cNvPr>
          <p:cNvSpPr txBox="1"/>
          <p:nvPr/>
        </p:nvSpPr>
        <p:spPr>
          <a:xfrm>
            <a:off x="5537201" y="1163573"/>
            <a:ext cx="5289390" cy="3539430"/>
          </a:xfrm>
          <a:prstGeom prst="rect">
            <a:avLst/>
          </a:prstGeom>
          <a:noFill/>
        </p:spPr>
        <p:txBody>
          <a:bodyPr wrap="square">
            <a:spAutoFit/>
          </a:bodyPr>
          <a:lstStyle/>
          <a:p>
            <a:pPr algn="just">
              <a:spcBef>
                <a:spcPct val="0"/>
              </a:spcBef>
              <a:buFontTx/>
              <a:buNone/>
            </a:pPr>
            <a:r>
              <a:rPr lang="en-US" altLang="ru-RU" sz="1600" dirty="0">
                <a:latin typeface="Arial" panose="020B0604020202020204" pitchFamily="34" charset="0"/>
                <a:cs typeface="Arial" panose="020B0604020202020204" pitchFamily="34" charset="0"/>
              </a:rPr>
              <a:t>We managed to build the first working version of the infrasonic array in Antarctica and get a stable record of raw data. </a:t>
            </a:r>
          </a:p>
          <a:p>
            <a:pPr algn="just">
              <a:spcBef>
                <a:spcPct val="0"/>
              </a:spcBef>
              <a:buFontTx/>
              <a:buNone/>
            </a:pPr>
            <a:r>
              <a:rPr lang="en-US" altLang="ru-RU" sz="1600" dirty="0">
                <a:latin typeface="Arial" panose="020B0604020202020204" pitchFamily="34" charset="0"/>
                <a:cs typeface="Arial" panose="020B0604020202020204" pitchFamily="34" charset="0"/>
              </a:rPr>
              <a:t>Signals of various frequencies, durations and amplitudes were recorded. Oceanic microbaroms predominate among long-period sources. Microbaroms varied both in amplitude and frequency content over the short observation period at AIA. These variations appear to correspond to atmospheric conditions, which are related to the prevailing weather conditions in the vicinity.</a:t>
            </a:r>
          </a:p>
          <a:p>
            <a:pPr algn="just">
              <a:spcBef>
                <a:spcPct val="0"/>
              </a:spcBef>
              <a:buFontTx/>
              <a:buNone/>
            </a:pPr>
            <a:r>
              <a:rPr lang="en-US" altLang="ru-RU" sz="1600" dirty="0">
                <a:latin typeface="Arial" panose="020B0604020202020204" pitchFamily="34" charset="0"/>
                <a:cs typeface="Arial" panose="020B0604020202020204" pitchFamily="34" charset="0"/>
              </a:rPr>
              <a:t>It is necessary to make a comparison with seismic data in future analysis so as to clarify the physical interaction mechanisms among the atmosphere–ocean–cryosphere system in the Antarctic and surrounding oceans.</a:t>
            </a:r>
          </a:p>
        </p:txBody>
      </p:sp>
      <p:sp>
        <p:nvSpPr>
          <p:cNvPr id="25" name="TextBox 24">
            <a:extLst>
              <a:ext uri="{FF2B5EF4-FFF2-40B4-BE49-F238E27FC236}">
                <a16:creationId xmlns:a16="http://schemas.microsoft.com/office/drawing/2014/main" id="{80C5C343-495F-F196-0CC6-FDF239061B2A}"/>
              </a:ext>
            </a:extLst>
          </p:cNvPr>
          <p:cNvSpPr txBox="1"/>
          <p:nvPr/>
        </p:nvSpPr>
        <p:spPr>
          <a:xfrm>
            <a:off x="64680" y="4732351"/>
            <a:ext cx="10731431" cy="830997"/>
          </a:xfrm>
          <a:prstGeom prst="rect">
            <a:avLst/>
          </a:prstGeom>
          <a:noFill/>
        </p:spPr>
        <p:txBody>
          <a:bodyPr wrap="square">
            <a:spAutoFit/>
          </a:bodyPr>
          <a:lstStyle/>
          <a:p>
            <a:pPr algn="just">
              <a:spcBef>
                <a:spcPct val="0"/>
              </a:spcBef>
              <a:buFontTx/>
              <a:buNone/>
            </a:pPr>
            <a:r>
              <a:rPr lang="en-US" altLang="ru-RU" sz="1600" dirty="0">
                <a:latin typeface="Arial" panose="020B0604020202020204" pitchFamily="34" charset="0"/>
                <a:cs typeface="Arial" panose="020B0604020202020204" pitchFamily="34" charset="0"/>
              </a:rPr>
              <a:t>Local high-frequency events are filled with </a:t>
            </a:r>
            <a:r>
              <a:rPr lang="en-US" altLang="ru-RU" sz="1600" dirty="0" err="1">
                <a:latin typeface="Arial" panose="020B0604020202020204" pitchFamily="34" charset="0"/>
                <a:cs typeface="Arial" panose="020B0604020202020204" pitchFamily="34" charset="0"/>
              </a:rPr>
              <a:t>cryospheric</a:t>
            </a:r>
            <a:r>
              <a:rPr lang="en-US" altLang="ru-RU" sz="1600" dirty="0">
                <a:latin typeface="Arial" panose="020B0604020202020204" pitchFamily="34" charset="0"/>
                <a:cs typeface="Arial" panose="020B0604020202020204" pitchFamily="34" charset="0"/>
              </a:rPr>
              <a:t> events. These kinds of </a:t>
            </a:r>
            <a:r>
              <a:rPr lang="en-US" altLang="ru-RU" sz="1600" dirty="0" err="1">
                <a:latin typeface="Arial" panose="020B0604020202020204" pitchFamily="34" charset="0"/>
                <a:cs typeface="Arial" panose="020B0604020202020204" pitchFamily="34" charset="0"/>
              </a:rPr>
              <a:t>cryoseismic</a:t>
            </a:r>
            <a:r>
              <a:rPr lang="en-US" altLang="ru-RU" sz="1600" dirty="0">
                <a:latin typeface="Arial" panose="020B0604020202020204" pitchFamily="34" charset="0"/>
                <a:cs typeface="Arial" panose="020B0604020202020204" pitchFamily="34" charset="0"/>
              </a:rPr>
              <a:t> sources are likely to reflect short-term variations in surrounding environmental conditions, and their temporal change may provide indirect evidence of climate change at the area.</a:t>
            </a:r>
          </a:p>
        </p:txBody>
      </p:sp>
      <p:sp>
        <p:nvSpPr>
          <p:cNvPr id="27" name="TextBox 26">
            <a:extLst>
              <a:ext uri="{FF2B5EF4-FFF2-40B4-BE49-F238E27FC236}">
                <a16:creationId xmlns:a16="http://schemas.microsoft.com/office/drawing/2014/main" id="{B9F9CE10-F6BB-295E-EC0D-8E144F54DF45}"/>
              </a:ext>
            </a:extLst>
          </p:cNvPr>
          <p:cNvSpPr txBox="1"/>
          <p:nvPr/>
        </p:nvSpPr>
        <p:spPr>
          <a:xfrm>
            <a:off x="-33816" y="5539770"/>
            <a:ext cx="10829927" cy="1323439"/>
          </a:xfrm>
          <a:prstGeom prst="rect">
            <a:avLst/>
          </a:prstGeom>
          <a:noFill/>
        </p:spPr>
        <p:txBody>
          <a:bodyPr wrap="square">
            <a:spAutoFit/>
          </a:bodyPr>
          <a:lstStyle/>
          <a:p>
            <a:pPr algn="just"/>
            <a:r>
              <a:rPr lang="en-US" sz="1600" dirty="0">
                <a:latin typeface="Arial" panose="020B0604020202020204" pitchFamily="34" charset="0"/>
                <a:cs typeface="Arial" panose="020B0604020202020204" pitchFamily="34" charset="0"/>
              </a:rPr>
              <a:t>Volcano eruption. Publications report the released energy in the range of 5-50 and even 200 Mt of TNT. Our calculations give a value of 5-30 Mt of TNT, which is less than most claims. A direct wave and one that went around the Earth from the other side were recorded.</a:t>
            </a:r>
          </a:p>
          <a:p>
            <a:pPr algn="just"/>
            <a:r>
              <a:rPr lang="en-US" sz="1600" dirty="0">
                <a:latin typeface="Arial" panose="020B0604020202020204" pitchFamily="34" charset="0"/>
                <a:cs typeface="Arial" panose="020B0604020202020204" pitchFamily="34" charset="0"/>
              </a:rPr>
              <a:t>Such a wide range of recorded events gives hope for an interesting continuation of observations, but it is necessary to carry out work on increasing the aperture to at least 300-700 meters, local conditions allow it.</a:t>
            </a:r>
          </a:p>
        </p:txBody>
      </p:sp>
    </p:spTree>
    <p:extLst>
      <p:ext uri="{BB962C8B-B14F-4D97-AF65-F5344CB8AC3E}">
        <p14:creationId xmlns:p14="http://schemas.microsoft.com/office/powerpoint/2010/main" val="26464162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3560</TotalTime>
  <Words>897</Words>
  <Application>Microsoft Office PowerPoint</Application>
  <PresentationFormat>Широкоэкранный</PresentationFormat>
  <Paragraphs>51</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8</vt:i4>
      </vt:variant>
    </vt:vector>
  </HeadingPairs>
  <TitlesOfParts>
    <vt:vector size="14" baseType="lpstr">
      <vt:lpstr>Arial</vt:lpstr>
      <vt:lpstr>Calibri</vt:lpstr>
      <vt:lpstr>Calibri Light</vt:lpstr>
      <vt:lpstr>Roboto</vt:lpstr>
      <vt:lpstr>Custom Design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Liashchuk</cp:lastModifiedBy>
  <cp:revision>51</cp:revision>
  <dcterms:created xsi:type="dcterms:W3CDTF">2023-04-18T13:25:54Z</dcterms:created>
  <dcterms:modified xsi:type="dcterms:W3CDTF">2023-06-10T14:51:54Z</dcterms:modified>
</cp:coreProperties>
</file>