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/>
    <p:restoredTop sz="94674"/>
  </p:normalViewPr>
  <p:slideViewPr>
    <p:cSldViewPr snapToGrid="0">
      <p:cViewPr varScale="1">
        <p:scale>
          <a:sx n="124" d="100"/>
          <a:sy n="124" d="100"/>
        </p:scale>
        <p:origin x="8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P1.1-541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1840523" y="79334"/>
            <a:ext cx="9000541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gravity wave induced small-scale perturbations in the atmosphere on infrasound arrival times at a high-altitude floating sensor system</a:t>
            </a:r>
          </a:p>
          <a:p>
            <a:pPr algn="ctr"/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A. Silber</a:t>
            </a:r>
            <a:r>
              <a:rPr lang="en-US" sz="13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C. Bowman</a:t>
            </a:r>
            <a:r>
              <a:rPr lang="en-US" sz="13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Krishnamoorthy</a:t>
            </a:r>
            <a:r>
              <a:rPr lang="en-US" sz="13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5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Sandia National Laboratories, Albuquerque, NM, 87123, USA, </a:t>
            </a:r>
            <a:r>
              <a:rPr lang="en-US" sz="105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 Propulsion Laboratory, California Institute of Technology, Pasadena, CA, 91109</a:t>
            </a:r>
            <a:endParaRPr lang="en-A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C2D62-25B7-27E8-4649-124BC607615E}"/>
              </a:ext>
            </a:extLst>
          </p:cNvPr>
          <p:cNvSpPr txBox="1"/>
          <p:nvPr/>
        </p:nvSpPr>
        <p:spPr>
          <a:xfrm>
            <a:off x="244323" y="4686968"/>
            <a:ext cx="3084683" cy="1384995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high-altitude helium-filled balloon carrying a sensor was launched with the aim to capture infrasound generated by three pairs of controlled ground explosions in New Mexico, USA (Jul 2020).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82030-D1DC-27F3-23B9-76796500AC41}"/>
              </a:ext>
            </a:extLst>
          </p:cNvPr>
          <p:cNvSpPr txBox="1"/>
          <p:nvPr/>
        </p:nvSpPr>
        <p:spPr>
          <a:xfrm>
            <a:off x="3619070" y="1598521"/>
            <a:ext cx="2900263" cy="7386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One of the signal arrivals detected while the balloon was in the predicted acoustic shadow zone.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CFF138-3EFA-2C7E-C3B9-1FDBCC11B1CA}"/>
              </a:ext>
            </a:extLst>
          </p:cNvPr>
          <p:cNvSpPr txBox="1"/>
          <p:nvPr/>
        </p:nvSpPr>
        <p:spPr>
          <a:xfrm>
            <a:off x="8848702" y="5221590"/>
            <a:ext cx="3261497" cy="160043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influence of GW-induced stratospheric perturbations can be substantial for a floating receiver in the stratosphere, even at regional distances.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results demonstrate the importance of accounting for GW structures in modeling efforts.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91FBD0-285C-CAA2-B25B-7C0AFE4D9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94" y="2976951"/>
            <a:ext cx="3380679" cy="25345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26CB1A-B403-ECE2-26F8-55DE7ADD62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6" t="6190" r="6728"/>
          <a:stretch/>
        </p:blipFill>
        <p:spPr>
          <a:xfrm>
            <a:off x="8848702" y="2566078"/>
            <a:ext cx="3209573" cy="25074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61488C-218B-E557-1D00-B4F8473AB5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5" t="5391" r="50719"/>
          <a:stretch/>
        </p:blipFill>
        <p:spPr>
          <a:xfrm>
            <a:off x="6916500" y="2685109"/>
            <a:ext cx="1792714" cy="2909466"/>
          </a:xfrm>
          <a:prstGeom prst="rect">
            <a:avLst/>
          </a:prstGeom>
        </p:spPr>
      </p:pic>
      <p:sp>
        <p:nvSpPr>
          <p:cNvPr id="20" name="Triangle 19">
            <a:extLst>
              <a:ext uri="{FF2B5EF4-FFF2-40B4-BE49-F238E27FC236}">
                <a16:creationId xmlns:a16="http://schemas.microsoft.com/office/drawing/2014/main" id="{C07E05D3-530D-45ED-8CF0-48C745C06EB6}"/>
              </a:ext>
            </a:extLst>
          </p:cNvPr>
          <p:cNvSpPr/>
          <p:nvPr/>
        </p:nvSpPr>
        <p:spPr>
          <a:xfrm flipV="1">
            <a:off x="3619069" y="2339047"/>
            <a:ext cx="2900263" cy="274731"/>
          </a:xfrm>
          <a:prstGeom prst="triangle">
            <a:avLst>
              <a:gd name="adj" fmla="val 4951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9777D089-4BCC-F472-3F9E-FF59D11E04F7}"/>
              </a:ext>
            </a:extLst>
          </p:cNvPr>
          <p:cNvSpPr/>
          <p:nvPr/>
        </p:nvSpPr>
        <p:spPr>
          <a:xfrm>
            <a:off x="244323" y="4446748"/>
            <a:ext cx="3084683" cy="240220"/>
          </a:xfrm>
          <a:prstGeom prst="triangle">
            <a:avLst>
              <a:gd name="adj" fmla="val 4988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37FA39A4-59DB-BEAE-A129-150077B56720}"/>
              </a:ext>
            </a:extLst>
          </p:cNvPr>
          <p:cNvSpPr/>
          <p:nvPr/>
        </p:nvSpPr>
        <p:spPr>
          <a:xfrm flipV="1">
            <a:off x="9122736" y="2082564"/>
            <a:ext cx="2824942" cy="259679"/>
          </a:xfrm>
          <a:prstGeom prst="triangle">
            <a:avLst>
              <a:gd name="adj" fmla="val 4951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2090A0-1C7F-83AB-427F-0547AC03918C}"/>
              </a:ext>
            </a:extLst>
          </p:cNvPr>
          <p:cNvSpPr txBox="1"/>
          <p:nvPr/>
        </p:nvSpPr>
        <p:spPr>
          <a:xfrm>
            <a:off x="3619069" y="5986006"/>
            <a:ext cx="5033130" cy="84414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1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 examined the role of gravity wave (GW) induced perturbations on infrasound propagation from the surface to an elevated receiver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64EF587A-F0EB-05A1-DC9C-DF136BE239A3}"/>
              </a:ext>
            </a:extLst>
          </p:cNvPr>
          <p:cNvSpPr/>
          <p:nvPr/>
        </p:nvSpPr>
        <p:spPr>
          <a:xfrm rot="10800000" flipV="1">
            <a:off x="7184586" y="5807751"/>
            <a:ext cx="1467610" cy="178255"/>
          </a:xfrm>
          <a:prstGeom prst="triangle">
            <a:avLst>
              <a:gd name="adj" fmla="val 4951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906C84-A9FE-3E7B-5C8F-6A452618802D}"/>
              </a:ext>
            </a:extLst>
          </p:cNvPr>
          <p:cNvSpPr txBox="1"/>
          <p:nvPr/>
        </p:nvSpPr>
        <p:spPr>
          <a:xfrm>
            <a:off x="7078893" y="1245104"/>
            <a:ext cx="4868783" cy="84414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1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Implementation of GW perturbations to the stratospheric wind field explained the signal detection in the stratosphere and correctly predicted infrasound travel times.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FCBEBD-D86E-9FE6-0FDF-E470C768F668}"/>
              </a:ext>
            </a:extLst>
          </p:cNvPr>
          <p:cNvSpPr txBox="1"/>
          <p:nvPr/>
        </p:nvSpPr>
        <p:spPr>
          <a:xfrm>
            <a:off x="10323099" y="2649389"/>
            <a:ext cx="163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The count represents the number of perturbed atmospheric profiles for which raytracing resulted in eigenrays. Red line represents the observed signal travel time.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AA7C6A-B8CA-6E5B-DE7F-96D0CF8B8C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t="4680" r="7544"/>
          <a:stretch/>
        </p:blipFill>
        <p:spPr bwMode="auto">
          <a:xfrm>
            <a:off x="0" y="1432463"/>
            <a:ext cx="3380679" cy="270737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4B15AD8-8D30-F4E5-0AAA-4FBAE16A1915}"/>
              </a:ext>
            </a:extLst>
          </p:cNvPr>
          <p:cNvSpPr txBox="1">
            <a:spLocks/>
          </p:cNvSpPr>
          <p:nvPr/>
        </p:nvSpPr>
        <p:spPr>
          <a:xfrm>
            <a:off x="925513" y="6411653"/>
            <a:ext cx="2186108" cy="36135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algn="l">
              <a:spcBef>
                <a:spcPts val="0"/>
              </a:spcBef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SNL is managed and operated by NTESS under DOE NNSA contract DE-NA0003525</a:t>
            </a:r>
            <a:r>
              <a:rPr lang="en-US" sz="100" dirty="0">
                <a:effectLst/>
              </a:rPr>
              <a:t> </a:t>
            </a:r>
            <a:r>
              <a:rPr lang="en-US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4CEC20-F05C-8A0F-3E67-43EDEF01AD9B}"/>
              </a:ext>
            </a:extLst>
          </p:cNvPr>
          <p:cNvSpPr/>
          <p:nvPr/>
        </p:nvSpPr>
        <p:spPr>
          <a:xfrm>
            <a:off x="9948333" y="2550373"/>
            <a:ext cx="134118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C181CC-89A1-54BB-C34A-48B0F5F0603B}"/>
              </a:ext>
            </a:extLst>
          </p:cNvPr>
          <p:cNvSpPr txBox="1"/>
          <p:nvPr/>
        </p:nvSpPr>
        <p:spPr>
          <a:xfrm>
            <a:off x="7184587" y="4290897"/>
            <a:ext cx="1010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Zonal wind component: </a:t>
            </a:r>
          </a:p>
          <a:p>
            <a:r>
              <a:rPr lang="en-US" sz="700" dirty="0"/>
              <a:t>Example of perturbation realizations (grey lines) plotted with a model atmosphere (red line).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37E6DD-C82A-704F-2EBB-579CDDE551B6}"/>
              </a:ext>
            </a:extLst>
          </p:cNvPr>
          <p:cNvSpPr txBox="1"/>
          <p:nvPr/>
        </p:nvSpPr>
        <p:spPr>
          <a:xfrm>
            <a:off x="4583298" y="4709548"/>
            <a:ext cx="1301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Raytracing results for the third set of detonations (Event 3). The signal was detected in the acoustic shadow zone.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17A82A-5394-BEE7-B0F1-D40991BEA590}"/>
              </a:ext>
            </a:extLst>
          </p:cNvPr>
          <p:cNvSpPr txBox="1"/>
          <p:nvPr/>
        </p:nvSpPr>
        <p:spPr>
          <a:xfrm>
            <a:off x="403413" y="1535420"/>
            <a:ext cx="2880424" cy="30777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Map showing the balloon location when each pair of detonations (or event) was detected (Events 1-3 are denoted with E1-E3)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91A02BD-CB0A-706A-D79C-113B1BA0E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01" y="6447099"/>
            <a:ext cx="751967" cy="300788"/>
          </a:xfrm>
          <a:prstGeom prst="rect">
            <a:avLst/>
          </a:prstGeom>
        </p:spPr>
      </p:pic>
      <p:sp>
        <p:nvSpPr>
          <p:cNvPr id="43" name="Triangle 42">
            <a:extLst>
              <a:ext uri="{FF2B5EF4-FFF2-40B4-BE49-F238E27FC236}">
                <a16:creationId xmlns:a16="http://schemas.microsoft.com/office/drawing/2014/main" id="{B8069875-FA34-B893-FE71-BF0963B4235C}"/>
              </a:ext>
            </a:extLst>
          </p:cNvPr>
          <p:cNvSpPr/>
          <p:nvPr/>
        </p:nvSpPr>
        <p:spPr>
          <a:xfrm rot="5400000">
            <a:off x="812360" y="6524873"/>
            <a:ext cx="361356" cy="13491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58024-575F-C795-DF7D-284B5D80F231}"/>
              </a:ext>
            </a:extLst>
          </p:cNvPr>
          <p:cNvSpPr txBox="1"/>
          <p:nvPr/>
        </p:nvSpPr>
        <p:spPr>
          <a:xfrm>
            <a:off x="10841064" y="26963"/>
            <a:ext cx="10647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SAND2023-04754C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298</Words>
  <Application>Microsoft Macintosh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Silber, Elizabeth (-EXP)</cp:lastModifiedBy>
  <cp:revision>37</cp:revision>
  <dcterms:created xsi:type="dcterms:W3CDTF">2023-04-18T13:25:54Z</dcterms:created>
  <dcterms:modified xsi:type="dcterms:W3CDTF">2023-06-08T22:20:53Z</dcterms:modified>
</cp:coreProperties>
</file>