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p:restoredTop sz="94831"/>
  </p:normalViewPr>
  <p:slideViewPr>
    <p:cSldViewPr snapToGrid="0">
      <p:cViewPr>
        <p:scale>
          <a:sx n="185" d="100"/>
          <a:sy n="185" d="100"/>
        </p:scale>
        <p:origin x="144"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02/2014EA000089" TargetMode="External"/><Relationship Id="rId2" Type="http://schemas.openxmlformats.org/officeDocument/2006/relationships/hyperlink" Target="https://doi.org/10.1002/2016JB01335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631216"/>
          </a:xfrm>
          <a:prstGeom prst="rect">
            <a:avLst/>
          </a:prstGeom>
          <a:noFill/>
        </p:spPr>
        <p:txBody>
          <a:bodyPr wrap="square" rtlCol="0">
            <a:spAutoFit/>
          </a:bodyPr>
          <a:lstStyle/>
          <a:p>
            <a:pPr algn="ctr"/>
            <a:r>
              <a:rPr lang="en-AT" b="1">
                <a:solidFill>
                  <a:schemeClr val="bg1"/>
                </a:solidFill>
                <a:latin typeface="Arial" panose="020B0604020202020204" pitchFamily="34" charset="0"/>
                <a:cs typeface="Arial" panose="020B0604020202020204" pitchFamily="34" charset="0"/>
              </a:rPr>
              <a:t>Rapid Automated infrasonic Detection and Source Location of Explosive Volcanic Eruptions Using Empirical Climatologies </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R. De Negri</a:t>
            </a:r>
            <a:r>
              <a:rPr lang="en-US" baseline="30000" dirty="0">
                <a:solidFill>
                  <a:schemeClr val="bg1"/>
                </a:solidFill>
                <a:latin typeface="Arial" panose="020B0604020202020204" pitchFamily="34" charset="0"/>
                <a:cs typeface="Arial" panose="020B0604020202020204" pitchFamily="34" charset="0"/>
              </a:rPr>
              <a:t>1,2</a:t>
            </a:r>
            <a:r>
              <a:rPr lang="en-US" dirty="0">
                <a:solidFill>
                  <a:schemeClr val="bg1"/>
                </a:solidFill>
                <a:latin typeface="Arial" panose="020B0604020202020204" pitchFamily="34" charset="0"/>
                <a:cs typeface="Arial" panose="020B0604020202020204" pitchFamily="34" charset="0"/>
              </a:rPr>
              <a:t> and R. S. Matoza</a:t>
            </a:r>
            <a:r>
              <a:rPr lang="en-US" baseline="30000" dirty="0">
                <a:solidFill>
                  <a:schemeClr val="bg1"/>
                </a:solidFill>
                <a:latin typeface="Arial" panose="020B0604020202020204" pitchFamily="34" charset="0"/>
                <a:cs typeface="Arial" panose="020B0604020202020204" pitchFamily="34" charset="0"/>
              </a:rPr>
              <a:t>1</a:t>
            </a:r>
            <a:endParaRPr lang="en-AT" baseline="30000" dirty="0">
              <a:solidFill>
                <a:schemeClr val="bg1"/>
              </a:solidFill>
              <a:latin typeface="Arial" panose="020B0604020202020204" pitchFamily="34" charset="0"/>
              <a:cs typeface="Arial" panose="020B0604020202020204" pitchFamily="34" charset="0"/>
            </a:endParaRPr>
          </a:p>
          <a:p>
            <a:pPr algn="ctr"/>
            <a:r>
              <a:rPr lang="en-US" sz="1400" baseline="30000" dirty="0">
                <a:solidFill>
                  <a:schemeClr val="bg1"/>
                </a:solidFill>
                <a:latin typeface="Arial" panose="020B0604020202020204" pitchFamily="34" charset="0"/>
                <a:cs typeface="Arial" panose="020B0604020202020204" pitchFamily="34" charset="0"/>
              </a:rPr>
              <a:t>1</a:t>
            </a:r>
            <a:r>
              <a:rPr lang="en-US" sz="1400" dirty="0">
                <a:solidFill>
                  <a:schemeClr val="bg1"/>
                </a:solidFill>
                <a:latin typeface="Arial" panose="020B0604020202020204" pitchFamily="34" charset="0"/>
                <a:cs typeface="Arial" panose="020B0604020202020204" pitchFamily="34" charset="0"/>
              </a:rPr>
              <a:t>University of California, Santa Barbara, USA</a:t>
            </a:r>
          </a:p>
          <a:p>
            <a:pPr algn="ctr"/>
            <a:r>
              <a:rPr lang="en-US" sz="1400" baseline="30000" dirty="0">
                <a:solidFill>
                  <a:schemeClr val="bg1"/>
                </a:solidFill>
                <a:latin typeface="Arial" panose="020B0604020202020204" pitchFamily="34" charset="0"/>
                <a:cs typeface="Arial" panose="020B0604020202020204" pitchFamily="34" charset="0"/>
              </a:rPr>
              <a:t>2</a:t>
            </a:r>
            <a:r>
              <a:rPr lang="en-US" sz="1400" dirty="0">
                <a:solidFill>
                  <a:schemeClr val="bg1"/>
                </a:solidFill>
                <a:latin typeface="Arial" panose="020B0604020202020204" pitchFamily="34" charset="0"/>
                <a:cs typeface="Arial" panose="020B0604020202020204" pitchFamily="34" charset="0"/>
              </a:rPr>
              <a:t>NDC principal user, Chile</a:t>
            </a: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1200" dirty="0">
                <a:latin typeface="Arial" panose="020B0604020202020204" pitchFamily="34" charset="0"/>
                <a:cs typeface="Arial" panose="020B0604020202020204" pitchFamily="34" charset="0"/>
              </a:rPr>
              <a:t>The IMS infrasound network has the potential to automatically detect, locate and characterize volcanic explosive events in the Earth [0]. We developed a robust methodology to generate sets of corrections to reduce the source location bias caused by the atmospheric winds [1]. In this poster we show our insights after using this methodology on different eruption cases.</a:t>
            </a: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P1.1-808</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1200" dirty="0">
                <a:latin typeface="Arial" panose="020B0604020202020204" pitchFamily="34" charset="0"/>
                <a:cs typeface="Arial" panose="020B0604020202020204" pitchFamily="34" charset="0"/>
              </a:rPr>
              <a:t>The base methodology combines empirical climatologies [2,3] and a 3D ray tracing algorithm [4] to obtain first-order estimations of the azimuth deviation at the IMS stations. </a:t>
            </a:r>
          </a:p>
          <a:p>
            <a:pPr>
              <a:lnSpc>
                <a:spcPct val="120000"/>
              </a:lnSpc>
            </a:pPr>
            <a:r>
              <a:rPr lang="en-US" sz="1200" dirty="0">
                <a:latin typeface="Arial" panose="020B0604020202020204" pitchFamily="34" charset="0"/>
                <a:cs typeface="Arial" panose="020B0604020202020204" pitchFamily="34" charset="0"/>
              </a:rPr>
              <a:t>We have used this method to investigate volcanoes like Mount Michael (South Sandwich islands) [5], Puyehue (Chile), Calbuco (Chile) [1], and the Vanuatu archipelago.</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1200" dirty="0">
                <a:latin typeface="Arial" panose="020B0604020202020204" pitchFamily="34" charset="0"/>
                <a:cs typeface="Arial" panose="020B0604020202020204" pitchFamily="34" charset="0"/>
              </a:rPr>
              <a:t>We find that: (1) our approach approach can significantly reduce the source location misfit for Puyehue and Calbuco [1]; (2) year-long predictions helped to distinguish volcanic infrasound from Mount Michael [5]; and (3) preliminary results are in good agreement with year-long models for Yasur and Lopevi/Ambrym volcanoes in the Vanuatu archipelago.</a:t>
            </a: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200" dirty="0">
                <a:latin typeface="Arial" panose="020B0604020202020204" pitchFamily="34" charset="0"/>
                <a:cs typeface="Arial" panose="020B0604020202020204" pitchFamily="34" charset="0"/>
              </a:rPr>
              <a:t>Our first-order methodology can significantly improve the source location of explosive events. Additionally, it can provide a valuable set of arrival parameters that are suitable for global and multi-year studies. We see this could be used to improve near real-time monitoring of volcanic eruptions.</a:t>
            </a: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B908BF-3B32-9C10-13B6-E0883717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619" y="2335256"/>
            <a:ext cx="3039270" cy="1457615"/>
          </a:xfrm>
          <a:prstGeom prst="rect">
            <a:avLst/>
          </a:prstGeom>
        </p:spPr>
      </p:pic>
      <p:sp>
        <p:nvSpPr>
          <p:cNvPr id="15" name="TextBox 14">
            <a:extLst>
              <a:ext uri="{FF2B5EF4-FFF2-40B4-BE49-F238E27FC236}">
                <a16:creationId xmlns:a16="http://schemas.microsoft.com/office/drawing/2014/main" id="{A09DBCC7-2BA0-7504-E8FE-A687A9D73A8B}"/>
              </a:ext>
            </a:extLst>
          </p:cNvPr>
          <p:cNvSpPr txBox="1"/>
          <p:nvPr/>
        </p:nvSpPr>
        <p:spPr>
          <a:xfrm>
            <a:off x="1766586" y="3863423"/>
            <a:ext cx="3195873" cy="492443"/>
          </a:xfrm>
          <a:prstGeom prst="rect">
            <a:avLst/>
          </a:prstGeom>
          <a:noFill/>
        </p:spPr>
        <p:txBody>
          <a:bodyPr wrap="square" lIns="0" tIns="0" rIns="0" bIns="0" rtlCol="0">
            <a:spAutoFit/>
          </a:bodyPr>
          <a:lstStyle/>
          <a:p>
            <a:pPr algn="just"/>
            <a:r>
              <a:rPr lang="en-US" sz="800" b="1" dirty="0"/>
              <a:t>Figure 2</a:t>
            </a:r>
            <a:r>
              <a:rPr lang="en-US" sz="800" dirty="0"/>
              <a:t>. The IMS infrasound network. In cyan triangles, current (53/60) certified stations. In white triangles, planned/incomplete stations. In red triangles Holocene active volcanoes. Dashed and dotted lines depict plate boundaries.</a:t>
            </a:r>
          </a:p>
        </p:txBody>
      </p: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volcanoes, infrasound, and the atmosphere</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P1.1-808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Google Shape;107;p16">
            <a:extLst>
              <a:ext uri="{FF2B5EF4-FFF2-40B4-BE49-F238E27FC236}">
                <a16:creationId xmlns:a16="http://schemas.microsoft.com/office/drawing/2014/main" id="{87637EB6-07CE-04BD-7AA9-B485F1491028}"/>
              </a:ext>
            </a:extLst>
          </p:cNvPr>
          <p:cNvPicPr>
            <a:picLocks noChangeAspect="1"/>
          </p:cNvPicPr>
          <p:nvPr/>
        </p:nvPicPr>
        <p:blipFill>
          <a:blip r:embed="rId3"/>
          <a:stretch/>
        </p:blipFill>
        <p:spPr>
          <a:xfrm>
            <a:off x="0" y="1216855"/>
            <a:ext cx="1518685" cy="1955826"/>
          </a:xfrm>
          <a:prstGeom prst="rect">
            <a:avLst/>
          </a:prstGeom>
          <a:ln>
            <a:noFill/>
          </a:ln>
        </p:spPr>
      </p:pic>
      <p:pic>
        <p:nvPicPr>
          <p:cNvPr id="7" name="Picture 12">
            <a:extLst>
              <a:ext uri="{FF2B5EF4-FFF2-40B4-BE49-F238E27FC236}">
                <a16:creationId xmlns:a16="http://schemas.microsoft.com/office/drawing/2014/main" id="{E217C9FB-E1FC-ACF8-82DF-DC46FADF7F98}"/>
              </a:ext>
            </a:extLst>
          </p:cNvPr>
          <p:cNvPicPr>
            <a:picLocks noChangeAspect="1"/>
          </p:cNvPicPr>
          <p:nvPr/>
        </p:nvPicPr>
        <p:blipFill>
          <a:blip r:embed="rId4"/>
          <a:stretch/>
        </p:blipFill>
        <p:spPr>
          <a:xfrm>
            <a:off x="66596" y="3665738"/>
            <a:ext cx="1636990" cy="1375720"/>
          </a:xfrm>
          <a:prstGeom prst="rect">
            <a:avLst/>
          </a:prstGeom>
          <a:ln>
            <a:noFill/>
          </a:ln>
        </p:spPr>
      </p:pic>
      <p:sp>
        <p:nvSpPr>
          <p:cNvPr id="8" name="Rectangle 7">
            <a:extLst>
              <a:ext uri="{FF2B5EF4-FFF2-40B4-BE49-F238E27FC236}">
                <a16:creationId xmlns:a16="http://schemas.microsoft.com/office/drawing/2014/main" id="{52395A78-E3E8-7567-172E-CC1F27B61EA6}"/>
              </a:ext>
            </a:extLst>
          </p:cNvPr>
          <p:cNvSpPr/>
          <p:nvPr/>
        </p:nvSpPr>
        <p:spPr>
          <a:xfrm>
            <a:off x="1271390" y="1187568"/>
            <a:ext cx="3842043" cy="1107996"/>
          </a:xfrm>
          <a:prstGeom prst="rect">
            <a:avLst/>
          </a:prstGeom>
        </p:spPr>
        <p:txBody>
          <a:bodyPr wrap="square">
            <a:spAutoFit/>
          </a:bodyPr>
          <a:lstStyle/>
          <a:p>
            <a:pPr marL="171450" indent="-171450" algn="just">
              <a:buFont typeface="Arial" panose="020B0604020202020204" pitchFamily="34" charset="0"/>
              <a:buChar char="•"/>
            </a:pPr>
            <a:r>
              <a:rPr lang="en-US" sz="1100" dirty="0"/>
              <a:t>When volcanoes erupt, a considerable part of the energy released consists of sound waves (see Figure 1)</a:t>
            </a:r>
          </a:p>
          <a:p>
            <a:pPr marL="171450" indent="-171450" algn="just">
              <a:buFont typeface="Arial" panose="020B0604020202020204" pitchFamily="34" charset="0"/>
              <a:buChar char="•"/>
            </a:pPr>
            <a:r>
              <a:rPr lang="en-US" sz="1100" dirty="0"/>
              <a:t>At long distances (hundreds of km), the atmosphere filters out the audible frequencies (&gt;20 Hz), leaving only the infrasound waves (&lt;20 Hz) that can be detected with the IMS infrasound stations (see Figure 2)</a:t>
            </a:r>
          </a:p>
        </p:txBody>
      </p:sp>
      <p:sp>
        <p:nvSpPr>
          <p:cNvPr id="9" name="Rectangle 8">
            <a:extLst>
              <a:ext uri="{FF2B5EF4-FFF2-40B4-BE49-F238E27FC236}">
                <a16:creationId xmlns:a16="http://schemas.microsoft.com/office/drawing/2014/main" id="{6E56F8F6-A5E0-1EDC-3B62-A3633E1A9D9B}"/>
              </a:ext>
            </a:extLst>
          </p:cNvPr>
          <p:cNvSpPr/>
          <p:nvPr/>
        </p:nvSpPr>
        <p:spPr>
          <a:xfrm>
            <a:off x="1838658" y="4426418"/>
            <a:ext cx="3195873" cy="1277273"/>
          </a:xfrm>
          <a:prstGeom prst="rect">
            <a:avLst/>
          </a:prstGeom>
          <a:solidFill>
            <a:schemeClr val="bg1"/>
          </a:solidFill>
        </p:spPr>
        <p:txBody>
          <a:bodyPr wrap="square">
            <a:spAutoFit/>
          </a:bodyPr>
          <a:lstStyle/>
          <a:p>
            <a:pPr marL="171450" indent="-171450">
              <a:buFont typeface="Arial" panose="020B0604020202020204" pitchFamily="34" charset="0"/>
              <a:buChar char="•"/>
            </a:pPr>
            <a:r>
              <a:rPr lang="en-US" sz="1100" dirty="0"/>
              <a:t>The IMS infrasound network is designed to detect explosions down to 1 </a:t>
            </a:r>
            <a:r>
              <a:rPr lang="en-US" sz="1100" dirty="0" err="1"/>
              <a:t>kT</a:t>
            </a:r>
            <a:r>
              <a:rPr lang="en-US" sz="1100" dirty="0"/>
              <a:t> of TNT equivalent globally</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The Progressive Multi-channel Correlation algorithm (PMCC) [6] is used at the International Data Centre (IDC) to detect infrasound sources</a:t>
            </a:r>
          </a:p>
        </p:txBody>
      </p:sp>
      <p:sp>
        <p:nvSpPr>
          <p:cNvPr id="11" name="Rectangle 10">
            <a:extLst>
              <a:ext uri="{FF2B5EF4-FFF2-40B4-BE49-F238E27FC236}">
                <a16:creationId xmlns:a16="http://schemas.microsoft.com/office/drawing/2014/main" id="{FF138F67-5926-56F7-7AF6-0D779EA2552E}"/>
              </a:ext>
            </a:extLst>
          </p:cNvPr>
          <p:cNvSpPr/>
          <p:nvPr/>
        </p:nvSpPr>
        <p:spPr>
          <a:xfrm>
            <a:off x="6753463" y="3490741"/>
            <a:ext cx="3867652" cy="769441"/>
          </a:xfrm>
          <a:prstGeom prst="rect">
            <a:avLst/>
          </a:prstGeom>
        </p:spPr>
        <p:txBody>
          <a:bodyPr wrap="square">
            <a:spAutoFit/>
          </a:bodyPr>
          <a:lstStyle/>
          <a:p>
            <a:pPr marL="171450" indent="-171450" algn="just">
              <a:buFont typeface="Arial" panose="020B0604020202020204" pitchFamily="34" charset="0"/>
              <a:buChar char="•"/>
            </a:pPr>
            <a:r>
              <a:rPr lang="en-US" sz="1100" dirty="0"/>
              <a:t>Seasonal Zonal (E-W direction) and Meridional winds (N-S direction) can produce a significant deviation on the path of propagating waves which biases the detected azimuth at the IMS stations (see Figures 5 and 6)</a:t>
            </a:r>
          </a:p>
        </p:txBody>
      </p:sp>
      <p:sp>
        <p:nvSpPr>
          <p:cNvPr id="12" name="Rectangle 11">
            <a:extLst>
              <a:ext uri="{FF2B5EF4-FFF2-40B4-BE49-F238E27FC236}">
                <a16:creationId xmlns:a16="http://schemas.microsoft.com/office/drawing/2014/main" id="{CD746DBB-2479-8DA4-B969-61953677B717}"/>
              </a:ext>
            </a:extLst>
          </p:cNvPr>
          <p:cNvSpPr/>
          <p:nvPr/>
        </p:nvSpPr>
        <p:spPr>
          <a:xfrm>
            <a:off x="6739655" y="4228510"/>
            <a:ext cx="3867652" cy="1615827"/>
          </a:xfrm>
          <a:prstGeom prst="rect">
            <a:avLst/>
          </a:prstGeom>
        </p:spPr>
        <p:txBody>
          <a:bodyPr wrap="square">
            <a:spAutoFit/>
          </a:bodyPr>
          <a:lstStyle/>
          <a:p>
            <a:pPr marL="171450" indent="-171450" algn="just">
              <a:buFont typeface="Arial" panose="020B0604020202020204" pitchFamily="34" charset="0"/>
              <a:buChar char="•"/>
            </a:pPr>
            <a:r>
              <a:rPr lang="en-US" sz="1100" dirty="0"/>
              <a:t>We developed and tested a method [1,5] that can significantly reduce the source offset obtained with IMS_vASC by combining empirical climatologies (HWM/MSISE) [2,3] and 3D ray tracing (infraGA) [4] to predict the azimuth deviation. </a:t>
            </a:r>
          </a:p>
          <a:p>
            <a:pPr algn="just"/>
            <a:endParaRPr lang="en-US" sz="1100" dirty="0"/>
          </a:p>
          <a:p>
            <a:pPr marL="171450" indent="-171450" algn="just">
              <a:buFont typeface="Arial" panose="020B0604020202020204" pitchFamily="34" charset="0"/>
              <a:buChar char="•"/>
            </a:pPr>
            <a:r>
              <a:rPr lang="en-US" sz="1100" dirty="0"/>
              <a:t>For the June 4, 2011, eruption of the Puyehue-Cordón Caulle volcanic complex, Chile, the source offset by ~89.6% (~242 to 37 km), while for the April 22, 2015, eruption of Calbuco volcano, Chile, by ~66% (~480 to 211  km). </a:t>
            </a:r>
          </a:p>
        </p:txBody>
      </p:sp>
      <p:sp>
        <p:nvSpPr>
          <p:cNvPr id="16" name="TextBox 15">
            <a:extLst>
              <a:ext uri="{FF2B5EF4-FFF2-40B4-BE49-F238E27FC236}">
                <a16:creationId xmlns:a16="http://schemas.microsoft.com/office/drawing/2014/main" id="{D173955F-5F68-B330-CE60-5E575490EB11}"/>
              </a:ext>
            </a:extLst>
          </p:cNvPr>
          <p:cNvSpPr txBox="1"/>
          <p:nvPr/>
        </p:nvSpPr>
        <p:spPr>
          <a:xfrm>
            <a:off x="66448" y="3213694"/>
            <a:ext cx="1285436" cy="369332"/>
          </a:xfrm>
          <a:prstGeom prst="rect">
            <a:avLst/>
          </a:prstGeom>
          <a:noFill/>
        </p:spPr>
        <p:txBody>
          <a:bodyPr wrap="square" lIns="0" tIns="0" rIns="0" bIns="0" rtlCol="0">
            <a:spAutoFit/>
          </a:bodyPr>
          <a:lstStyle/>
          <a:p>
            <a:r>
              <a:rPr lang="en-US" sz="800" b="1" dirty="0"/>
              <a:t>Figure 1</a:t>
            </a:r>
            <a:r>
              <a:rPr lang="en-US" sz="800" dirty="0"/>
              <a:t>. During an eruption, seismic and acoustic signals are produced.</a:t>
            </a:r>
          </a:p>
        </p:txBody>
      </p:sp>
      <p:sp>
        <p:nvSpPr>
          <p:cNvPr id="17" name="TextBox 16">
            <a:extLst>
              <a:ext uri="{FF2B5EF4-FFF2-40B4-BE49-F238E27FC236}">
                <a16:creationId xmlns:a16="http://schemas.microsoft.com/office/drawing/2014/main" id="{391C2011-3892-184A-D2E3-7A56B11988BE}"/>
              </a:ext>
            </a:extLst>
          </p:cNvPr>
          <p:cNvSpPr txBox="1"/>
          <p:nvPr/>
        </p:nvSpPr>
        <p:spPr>
          <a:xfrm>
            <a:off x="84106" y="5073792"/>
            <a:ext cx="1636989" cy="738664"/>
          </a:xfrm>
          <a:prstGeom prst="rect">
            <a:avLst/>
          </a:prstGeom>
          <a:noFill/>
        </p:spPr>
        <p:txBody>
          <a:bodyPr wrap="square" lIns="0" tIns="0" rIns="0" bIns="0" rtlCol="0">
            <a:spAutoFit/>
          </a:bodyPr>
          <a:lstStyle/>
          <a:p>
            <a:pPr algn="just"/>
            <a:r>
              <a:rPr lang="en-US" sz="800" b="1" dirty="0"/>
              <a:t>Figure 3</a:t>
            </a:r>
            <a:r>
              <a:rPr lang="en-US" sz="800" dirty="0"/>
              <a:t>. Trial-source nodes (white circles) are selected as possible sources (colored circles, where red is the highest probability) using detection lists from each station (black stars). Cartoon from Matoza et al., 2017</a:t>
            </a:r>
            <a:r>
              <a:rPr lang="en-US" sz="400" dirty="0"/>
              <a:t>.</a:t>
            </a:r>
          </a:p>
        </p:txBody>
      </p:sp>
      <p:grpSp>
        <p:nvGrpSpPr>
          <p:cNvPr id="21" name="Group 20">
            <a:extLst>
              <a:ext uri="{FF2B5EF4-FFF2-40B4-BE49-F238E27FC236}">
                <a16:creationId xmlns:a16="http://schemas.microsoft.com/office/drawing/2014/main" id="{AD158823-FEF6-4D5A-8FB2-9489EC1F7A3F}"/>
              </a:ext>
            </a:extLst>
          </p:cNvPr>
          <p:cNvGrpSpPr/>
          <p:nvPr/>
        </p:nvGrpSpPr>
        <p:grpSpPr>
          <a:xfrm>
            <a:off x="5178870" y="3529789"/>
            <a:ext cx="1574593" cy="2439585"/>
            <a:chOff x="4392294" y="973681"/>
            <a:chExt cx="1291250" cy="1921278"/>
          </a:xfrm>
        </p:grpSpPr>
        <p:pic>
          <p:nvPicPr>
            <p:cNvPr id="22" name="Google Shape;141;p19">
              <a:extLst>
                <a:ext uri="{FF2B5EF4-FFF2-40B4-BE49-F238E27FC236}">
                  <a16:creationId xmlns:a16="http://schemas.microsoft.com/office/drawing/2014/main" id="{2EBE5381-3C19-70FE-AE6E-C54DD97183AD}"/>
                </a:ext>
              </a:extLst>
            </p:cNvPr>
            <p:cNvPicPr>
              <a:picLocks noChangeAspect="1"/>
            </p:cNvPicPr>
            <p:nvPr/>
          </p:nvPicPr>
          <p:blipFill>
            <a:blip r:embed="rId5"/>
            <a:stretch/>
          </p:blipFill>
          <p:spPr>
            <a:xfrm>
              <a:off x="4392294" y="973681"/>
              <a:ext cx="1249188" cy="1412267"/>
            </a:xfrm>
            <a:prstGeom prst="rect">
              <a:avLst/>
            </a:prstGeom>
            <a:ln>
              <a:noFill/>
            </a:ln>
          </p:spPr>
        </p:pic>
        <p:sp>
          <p:nvSpPr>
            <p:cNvPr id="23" name="TextBox 22">
              <a:extLst>
                <a:ext uri="{FF2B5EF4-FFF2-40B4-BE49-F238E27FC236}">
                  <a16:creationId xmlns:a16="http://schemas.microsoft.com/office/drawing/2014/main" id="{4E5DA7B7-30A9-762D-8B00-305F726C4DED}"/>
                </a:ext>
              </a:extLst>
            </p:cNvPr>
            <p:cNvSpPr txBox="1"/>
            <p:nvPr/>
          </p:nvSpPr>
          <p:spPr>
            <a:xfrm>
              <a:off x="4419024" y="2410185"/>
              <a:ext cx="1264520" cy="484774"/>
            </a:xfrm>
            <a:prstGeom prst="rect">
              <a:avLst/>
            </a:prstGeom>
            <a:noFill/>
          </p:spPr>
          <p:txBody>
            <a:bodyPr wrap="square" lIns="0" tIns="0" rIns="0" bIns="0" rtlCol="0">
              <a:spAutoFit/>
            </a:bodyPr>
            <a:lstStyle/>
            <a:p>
              <a:pPr algn="just"/>
              <a:r>
                <a:rPr lang="en-US" sz="800" b="1" dirty="0"/>
                <a:t>Figure 6</a:t>
              </a:r>
              <a:r>
                <a:rPr lang="en-US" sz="800" dirty="0"/>
                <a:t>. IMS_vASC source location map using available stations for the Calbuco eruption in 2015. The source was mislocated by 522 km from true. Figure from Matoza et al., 2018.</a:t>
              </a:r>
            </a:p>
          </p:txBody>
        </p:sp>
      </p:grpSp>
      <p:grpSp>
        <p:nvGrpSpPr>
          <p:cNvPr id="41" name="Group 40">
            <a:extLst>
              <a:ext uri="{FF2B5EF4-FFF2-40B4-BE49-F238E27FC236}">
                <a16:creationId xmlns:a16="http://schemas.microsoft.com/office/drawing/2014/main" id="{CB7AC40A-7DE6-8A88-B8D6-DCF8ACA2329D}"/>
              </a:ext>
            </a:extLst>
          </p:cNvPr>
          <p:cNvGrpSpPr/>
          <p:nvPr/>
        </p:nvGrpSpPr>
        <p:grpSpPr>
          <a:xfrm>
            <a:off x="5211466" y="1283586"/>
            <a:ext cx="5395841" cy="2070292"/>
            <a:chOff x="5159157" y="1285787"/>
            <a:chExt cx="4114183" cy="1597172"/>
          </a:xfrm>
        </p:grpSpPr>
        <p:grpSp>
          <p:nvGrpSpPr>
            <p:cNvPr id="25" name="Group 24">
              <a:extLst>
                <a:ext uri="{FF2B5EF4-FFF2-40B4-BE49-F238E27FC236}">
                  <a16:creationId xmlns:a16="http://schemas.microsoft.com/office/drawing/2014/main" id="{B33008B6-07E3-E433-45C7-BD6BF31C53B0}"/>
                </a:ext>
              </a:extLst>
            </p:cNvPr>
            <p:cNvGrpSpPr>
              <a:grpSpLocks noChangeAspect="1"/>
            </p:cNvGrpSpPr>
            <p:nvPr/>
          </p:nvGrpSpPr>
          <p:grpSpPr>
            <a:xfrm>
              <a:off x="5159157" y="1285787"/>
              <a:ext cx="4114183" cy="1597172"/>
              <a:chOff x="5836838" y="1028881"/>
              <a:chExt cx="3075394" cy="1146571"/>
            </a:xfrm>
          </p:grpSpPr>
          <p:pic>
            <p:nvPicPr>
              <p:cNvPr id="27" name="Picture 19">
                <a:extLst>
                  <a:ext uri="{FF2B5EF4-FFF2-40B4-BE49-F238E27FC236}">
                    <a16:creationId xmlns:a16="http://schemas.microsoft.com/office/drawing/2014/main" id="{6BEC68F0-DB9C-FD41-EF36-D7D64FCDAD9E}"/>
                  </a:ext>
                </a:extLst>
              </p:cNvPr>
              <p:cNvPicPr>
                <a:picLocks noChangeAspect="1"/>
              </p:cNvPicPr>
              <p:nvPr/>
            </p:nvPicPr>
            <p:blipFill>
              <a:blip r:embed="rId6"/>
              <a:stretch/>
            </p:blipFill>
            <p:spPr>
              <a:xfrm>
                <a:off x="5836838" y="1028881"/>
                <a:ext cx="3075394" cy="1146571"/>
              </a:xfrm>
              <a:prstGeom prst="rect">
                <a:avLst/>
              </a:prstGeom>
              <a:ln>
                <a:noFill/>
              </a:ln>
            </p:spPr>
          </p:pic>
          <p:sp>
            <p:nvSpPr>
              <p:cNvPr id="28" name="Rectangle 27">
                <a:extLst>
                  <a:ext uri="{FF2B5EF4-FFF2-40B4-BE49-F238E27FC236}">
                    <a16:creationId xmlns:a16="http://schemas.microsoft.com/office/drawing/2014/main" id="{CD33F890-E7F8-CECE-A113-AD7713B9F627}"/>
                  </a:ext>
                </a:extLst>
              </p:cNvPr>
              <p:cNvSpPr/>
              <p:nvPr/>
            </p:nvSpPr>
            <p:spPr>
              <a:xfrm>
                <a:off x="7374535" y="1028881"/>
                <a:ext cx="504466" cy="435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D83649AB-D820-D26A-AF43-43BF31A40996}"/>
                </a:ext>
              </a:extLst>
            </p:cNvPr>
            <p:cNvSpPr txBox="1"/>
            <p:nvPr/>
          </p:nvSpPr>
          <p:spPr>
            <a:xfrm>
              <a:off x="5183074" y="1724366"/>
              <a:ext cx="398962" cy="153888"/>
            </a:xfrm>
            <a:prstGeom prst="rect">
              <a:avLst/>
            </a:prstGeom>
            <a:noFill/>
          </p:spPr>
          <p:txBody>
            <a:bodyPr wrap="square" lIns="0" tIns="0" rIns="0" bIns="0" rtlCol="0">
              <a:spAutoFit/>
            </a:bodyPr>
            <a:lstStyle/>
            <a:p>
              <a:pPr algn="ctr"/>
              <a:r>
                <a:rPr lang="en-US" sz="1000" b="1" dirty="0"/>
                <a:t>Jan 1st</a:t>
              </a:r>
            </a:p>
          </p:txBody>
        </p:sp>
        <p:sp>
          <p:nvSpPr>
            <p:cNvPr id="37" name="TextBox 36">
              <a:extLst>
                <a:ext uri="{FF2B5EF4-FFF2-40B4-BE49-F238E27FC236}">
                  <a16:creationId xmlns:a16="http://schemas.microsoft.com/office/drawing/2014/main" id="{97EF58E9-56D2-3D3F-547C-FB626413CE16}"/>
                </a:ext>
              </a:extLst>
            </p:cNvPr>
            <p:cNvSpPr txBox="1"/>
            <p:nvPr/>
          </p:nvSpPr>
          <p:spPr>
            <a:xfrm>
              <a:off x="8619058" y="2406498"/>
              <a:ext cx="351698" cy="153888"/>
            </a:xfrm>
            <a:prstGeom prst="rect">
              <a:avLst/>
            </a:prstGeom>
            <a:noFill/>
          </p:spPr>
          <p:txBody>
            <a:bodyPr wrap="square" lIns="0" tIns="0" rIns="0" bIns="0" rtlCol="0">
              <a:spAutoFit/>
            </a:bodyPr>
            <a:lstStyle/>
            <a:p>
              <a:pPr algn="ctr"/>
              <a:r>
                <a:rPr lang="en-US" sz="1000" b="1" dirty="0"/>
                <a:t>Dec 1</a:t>
              </a:r>
            </a:p>
          </p:txBody>
        </p:sp>
      </p:grpSp>
      <p:sp>
        <p:nvSpPr>
          <p:cNvPr id="40" name="TextBox 39">
            <a:extLst>
              <a:ext uri="{FF2B5EF4-FFF2-40B4-BE49-F238E27FC236}">
                <a16:creationId xmlns:a16="http://schemas.microsoft.com/office/drawing/2014/main" id="{421475C4-6346-D75E-C0B6-B09D9AAB4A07}"/>
              </a:ext>
            </a:extLst>
          </p:cNvPr>
          <p:cNvSpPr txBox="1"/>
          <p:nvPr/>
        </p:nvSpPr>
        <p:spPr>
          <a:xfrm>
            <a:off x="33625" y="5934068"/>
            <a:ext cx="4928834" cy="769441"/>
          </a:xfrm>
          <a:prstGeom prst="rect">
            <a:avLst/>
          </a:prstGeom>
          <a:noFill/>
        </p:spPr>
        <p:txBody>
          <a:bodyPr wrap="square">
            <a:spAutoFit/>
          </a:bodyPr>
          <a:lstStyle/>
          <a:p>
            <a:pPr marL="171450" indent="-171450">
              <a:buFont typeface="Arial" panose="020B0604020202020204" pitchFamily="34" charset="0"/>
              <a:buChar char="•"/>
            </a:pPr>
            <a:r>
              <a:rPr lang="en-US" sz="1100" dirty="0"/>
              <a:t>Matoza et al. (2017) [0], introduced a tool that uses the IMS infrasound network of arrays to globally detect and locate volcanic eruptions. A brute-force, cross-bearings, grid-search algorithm (</a:t>
            </a:r>
            <a:r>
              <a:rPr lang="en-US" sz="1100" dirty="0" err="1"/>
              <a:t>IMS_vASC</a:t>
            </a:r>
            <a:r>
              <a:rPr lang="en-US" sz="1100" dirty="0"/>
              <a:t>) was implemented and tested in a multi-decadal IMS global dataset of bulletin files (see Figures 3 and 6). </a:t>
            </a:r>
          </a:p>
        </p:txBody>
      </p:sp>
      <p:sp>
        <p:nvSpPr>
          <p:cNvPr id="26" name="TextBox 25">
            <a:extLst>
              <a:ext uri="{FF2B5EF4-FFF2-40B4-BE49-F238E27FC236}">
                <a16:creationId xmlns:a16="http://schemas.microsoft.com/office/drawing/2014/main" id="{E7285325-22DA-2161-019D-A8DB9D78F7FC}"/>
              </a:ext>
            </a:extLst>
          </p:cNvPr>
          <p:cNvSpPr txBox="1"/>
          <p:nvPr/>
        </p:nvSpPr>
        <p:spPr>
          <a:xfrm>
            <a:off x="6606718" y="3008943"/>
            <a:ext cx="4000589" cy="369332"/>
          </a:xfrm>
          <a:prstGeom prst="rect">
            <a:avLst/>
          </a:prstGeom>
          <a:noFill/>
        </p:spPr>
        <p:txBody>
          <a:bodyPr wrap="square" lIns="0" tIns="0" rIns="0" bIns="0" rtlCol="0">
            <a:spAutoFit/>
          </a:bodyPr>
          <a:lstStyle/>
          <a:p>
            <a:pPr algn="just"/>
            <a:r>
              <a:rPr lang="en-US" sz="800" b="1" dirty="0"/>
              <a:t>Figure 5</a:t>
            </a:r>
            <a:r>
              <a:rPr lang="en-US" sz="800" dirty="0"/>
              <a:t>. Average of horizontal winds from 30 to 50 km for the first day of if the month from January to December. In a red box: April 1</a:t>
            </a:r>
            <a:r>
              <a:rPr lang="en-US" sz="800" baseline="30000" dirty="0"/>
              <a:t>st</a:t>
            </a:r>
            <a:r>
              <a:rPr lang="en-US" sz="800" dirty="0"/>
              <a:t>, which corresponds to the month of Calbuco eruption (see Figure 6). Red triangle: Calbuco volcano, Chile. Green triangles: the IMS stations.</a:t>
            </a:r>
          </a:p>
        </p:txBody>
      </p:sp>
      <p:sp>
        <p:nvSpPr>
          <p:cNvPr id="43" name="TextBox 42">
            <a:extLst>
              <a:ext uri="{FF2B5EF4-FFF2-40B4-BE49-F238E27FC236}">
                <a16:creationId xmlns:a16="http://schemas.microsoft.com/office/drawing/2014/main" id="{6C3B585F-7B7D-7242-A56F-6769CCA109EB}"/>
              </a:ext>
            </a:extLst>
          </p:cNvPr>
          <p:cNvSpPr txBox="1"/>
          <p:nvPr/>
        </p:nvSpPr>
        <p:spPr>
          <a:xfrm>
            <a:off x="5113433" y="5943469"/>
            <a:ext cx="5628548" cy="938719"/>
          </a:xfrm>
          <a:prstGeom prst="rect">
            <a:avLst/>
          </a:prstGeom>
          <a:noFill/>
        </p:spPr>
        <p:txBody>
          <a:bodyPr wrap="square">
            <a:spAutoFit/>
          </a:bodyPr>
          <a:lstStyle/>
          <a:p>
            <a:pPr marL="171450" indent="-171450" algn="just">
              <a:buFont typeface="Arial" panose="020B0604020202020204" pitchFamily="34" charset="0"/>
              <a:buChar char="•"/>
            </a:pPr>
            <a:r>
              <a:rPr lang="en-US" sz="1100" dirty="0"/>
              <a:t>We summarize our findings after applying this method to Puyehue 2011 and Calbuco 2015 (Chile) eruptions, Mount Michael (2003-2020) eruptive activity, and Vanuatu archipelago ongoing research</a:t>
            </a:r>
          </a:p>
          <a:p>
            <a:pPr marL="171450" indent="-171450" algn="just">
              <a:buFont typeface="Arial" panose="020B0604020202020204" pitchFamily="34" charset="0"/>
              <a:buChar char="•"/>
            </a:pPr>
            <a:r>
              <a:rPr lang="en-US" sz="1100" dirty="0"/>
              <a:t>The repository codes are in </a:t>
            </a:r>
            <a:r>
              <a:rPr lang="en-US" sz="900" b="1" dirty="0">
                <a:latin typeface="Andale Mono" panose="020B0509000000000004" pitchFamily="49" charset="0"/>
              </a:rPr>
              <a:t>https://</a:t>
            </a:r>
            <a:r>
              <a:rPr lang="en-US" sz="900" b="1" dirty="0" err="1">
                <a:latin typeface="Andale Mono" panose="020B0509000000000004" pitchFamily="49" charset="0"/>
              </a:rPr>
              <a:t>github.com</a:t>
            </a:r>
            <a:r>
              <a:rPr lang="en-US" sz="900" b="1" dirty="0">
                <a:latin typeface="Andale Mono" panose="020B0509000000000004" pitchFamily="49" charset="0"/>
              </a:rPr>
              <a:t>/</a:t>
            </a:r>
            <a:r>
              <a:rPr lang="en-US" sz="900" b="1" dirty="0" err="1">
                <a:latin typeface="Andale Mono" panose="020B0509000000000004" pitchFamily="49" charset="0"/>
              </a:rPr>
              <a:t>rodrum</a:t>
            </a:r>
            <a:r>
              <a:rPr lang="en-US" sz="900" b="1" dirty="0">
                <a:latin typeface="Andale Mono" panose="020B0509000000000004" pitchFamily="49" charset="0"/>
              </a:rPr>
              <a:t>/arcade</a:t>
            </a:r>
            <a:r>
              <a:rPr lang="en-US" sz="900" dirty="0">
                <a:latin typeface="Andale Mono" panose="020B0509000000000004" pitchFamily="49" charset="0"/>
              </a:rPr>
              <a:t> </a:t>
            </a:r>
            <a:r>
              <a:rPr lang="en-US" sz="1100" dirty="0"/>
              <a:t>for research and collaboration</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P1.1-808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3ABD291-DEC5-26DA-C951-366A0447B22B}"/>
              </a:ext>
            </a:extLst>
          </p:cNvPr>
          <p:cNvSpPr txBox="1"/>
          <p:nvPr/>
        </p:nvSpPr>
        <p:spPr>
          <a:xfrm>
            <a:off x="93785" y="1348154"/>
            <a:ext cx="10632830" cy="5287108"/>
          </a:xfrm>
          <a:prstGeom prst="rect">
            <a:avLst/>
          </a:prstGeom>
          <a:noFill/>
        </p:spPr>
        <p:txBody>
          <a:bodyPr wrap="square" rtlCol="0" anchor="ctr">
            <a:normAutofit/>
          </a:bodyPr>
          <a:lstStyle/>
          <a:p>
            <a:pPr marL="342900" indent="-342900">
              <a:buFont typeface="+mj-lt"/>
              <a:buAutoNum type="arabicPeriod"/>
            </a:pPr>
            <a:r>
              <a:rPr lang="en-US" dirty="0"/>
              <a:t>Enable rapid and robust, first-order, estimations of arrival infrasound parameters (i.e., azimuth) considering  the atmospheric propagation effects to help improve source location for cross-bearings methods using the IMS infrasound network like Matoza et al. (2017) [0]</a:t>
            </a:r>
          </a:p>
          <a:p>
            <a:pPr marL="342900" indent="-342900">
              <a:buFont typeface="+mj-lt"/>
              <a:buAutoNum type="arabicPeriod"/>
            </a:pPr>
            <a:r>
              <a:rPr lang="en-US" dirty="0"/>
              <a:t>Assess source improvement on real shorter (several days) eruption cases (e.g., Puyehue-Cordón Caulle eruption, 2011 (Chile); Calbuco eruption, 2015 (Chile) [1])</a:t>
            </a:r>
          </a:p>
          <a:p>
            <a:pPr marL="342900" indent="-342900">
              <a:buFont typeface="+mj-lt"/>
              <a:buAutoNum type="arabicPeriod"/>
            </a:pPr>
            <a:r>
              <a:rPr lang="en-US" dirty="0"/>
              <a:t>Use for year-long time windows in multi-year case studies to assess global studies in large time windows (e.g., Mount Michael 2003 to 2020 activity [5]; and current developments on Vanuatu volcanoes)</a:t>
            </a:r>
          </a:p>
          <a:p>
            <a:pPr marL="342900" indent="-342900">
              <a:buFont typeface="+mj-lt"/>
              <a:buAutoNum type="arabicPeriod"/>
            </a:pPr>
            <a:r>
              <a:rPr lang="en-US" dirty="0"/>
              <a:t>The method itself has two main design goals:</a:t>
            </a:r>
          </a:p>
          <a:p>
            <a:pPr marL="857250" lvl="1" indent="-400050">
              <a:buFont typeface="+mj-lt"/>
              <a:buAutoNum type="romanLcPeriod"/>
            </a:pPr>
            <a:r>
              <a:rPr lang="en-US" dirty="0"/>
              <a:t>Modularity. For example, to allow the use of more realistic atmospheric models like the European Centre for Medium-Range Weather Forecasts (ECMWF) ERA 5 data (&lt;80 km) instead of empirical climatologies only.</a:t>
            </a:r>
          </a:p>
          <a:p>
            <a:pPr marL="800100" lvl="1" indent="-342900">
              <a:buFont typeface="+mj-lt"/>
              <a:buAutoNum type="romanLcPeriod"/>
            </a:pPr>
            <a:r>
              <a:rPr lang="en-US" dirty="0"/>
              <a:t>Open-access for research. We want the method to be reproducible and simple enough to be used by other scientists and facilitate collaboration.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 and Data</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P1.1-808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0964A8-2DEA-8F21-5C6A-C938881BC949}"/>
              </a:ext>
            </a:extLst>
          </p:cNvPr>
          <p:cNvSpPr txBox="1"/>
          <p:nvPr/>
        </p:nvSpPr>
        <p:spPr>
          <a:xfrm>
            <a:off x="2508597" y="1586720"/>
            <a:ext cx="8279492" cy="3139321"/>
          </a:xfrm>
          <a:prstGeom prst="rect">
            <a:avLst/>
          </a:prstGeom>
          <a:noFill/>
        </p:spPr>
        <p:txBody>
          <a:bodyPr wrap="square" rtlCol="0">
            <a:spAutoFit/>
          </a:bodyPr>
          <a:lstStyle/>
          <a:p>
            <a:pPr algn="just"/>
            <a:r>
              <a:rPr lang="en-US" sz="1100" dirty="0"/>
              <a:t>We have developed a method that automates the calculation of expected azimuth deviations for any day of the year, and any set of sources and stations, by combining empirical climatologies (HWM14/MSIS2.0) [2,3] with 3D ray tracing (infraGA) [4]. We call this method </a:t>
            </a:r>
            <a:r>
              <a:rPr lang="en-US" sz="1100" b="1" dirty="0"/>
              <a:t>Automated Rapid Climatologic Azimuth Deviation Estimation (ARCADE</a:t>
            </a:r>
            <a:r>
              <a:rPr lang="en-US" sz="1100" dirty="0"/>
              <a:t>).</a:t>
            </a:r>
          </a:p>
          <a:p>
            <a:pPr algn="just"/>
            <a:endParaRPr lang="en-US" sz="1100" dirty="0">
              <a:effectLst/>
            </a:endParaRPr>
          </a:p>
          <a:p>
            <a:pPr algn="just"/>
            <a:r>
              <a:rPr lang="en-US" sz="1100" dirty="0"/>
              <a:t>Currently, the implementation of this method is available at </a:t>
            </a:r>
            <a:r>
              <a:rPr lang="en-US" sz="1000" dirty="0">
                <a:latin typeface="Andale Mono" panose="020B0509000000000004" pitchFamily="49" charset="0"/>
              </a:rPr>
              <a:t>https://</a:t>
            </a:r>
            <a:r>
              <a:rPr lang="en-US" sz="1000" dirty="0" err="1">
                <a:latin typeface="Andale Mono" panose="020B0509000000000004" pitchFamily="49" charset="0"/>
              </a:rPr>
              <a:t>github.com</a:t>
            </a:r>
            <a:r>
              <a:rPr lang="en-US" sz="1000" dirty="0">
                <a:latin typeface="Andale Mono" panose="020B0509000000000004" pitchFamily="49" charset="0"/>
              </a:rPr>
              <a:t>/</a:t>
            </a:r>
            <a:r>
              <a:rPr lang="en-US" sz="1000" dirty="0" err="1">
                <a:latin typeface="Andale Mono" panose="020B0509000000000004" pitchFamily="49" charset="0"/>
              </a:rPr>
              <a:t>rodrum</a:t>
            </a:r>
            <a:r>
              <a:rPr lang="en-US" sz="1000" dirty="0">
                <a:latin typeface="Andale Mono" panose="020B0509000000000004" pitchFamily="49" charset="0"/>
              </a:rPr>
              <a:t>/arcade</a:t>
            </a:r>
            <a:endParaRPr lang="en-US" sz="1000" dirty="0">
              <a:effectLst/>
              <a:latin typeface="Andale Mono" panose="020B0509000000000004" pitchFamily="49" charset="0"/>
            </a:endParaRPr>
          </a:p>
          <a:p>
            <a:pPr algn="just"/>
            <a:br>
              <a:rPr lang="en-US" sz="1100" dirty="0"/>
            </a:br>
            <a:r>
              <a:rPr lang="en-US" sz="1100" dirty="0"/>
              <a:t>ARCADE aims to rapidly estimate, in a first-order, the expected azimuth deviation for models that involve multiple sets of sources, stations, and long-range calculations. We also introduce a </a:t>
            </a:r>
            <a:r>
              <a:rPr lang="en-US" sz="1100" b="1" dirty="0"/>
              <a:t>Gaussian wind perturbation </a:t>
            </a:r>
            <a:r>
              <a:rPr lang="en-US" sz="1100" dirty="0"/>
              <a:t>that enhances the along-path component of the winds by 30% at 40 km altitude with a standard deviation of 10 km, which aims to account for infrasound arrivals produced by atmospheric phenomena that are not visible on smooth climatological descriptions (e.g., gravity waves). </a:t>
            </a:r>
          </a:p>
          <a:p>
            <a:pPr algn="just"/>
            <a:endParaRPr lang="en-US" sz="1100" dirty="0"/>
          </a:p>
          <a:p>
            <a:pPr algn="just"/>
            <a:r>
              <a:rPr lang="en-US" sz="1100" dirty="0"/>
              <a:t>ARCADE also allows the use of </a:t>
            </a:r>
            <a:r>
              <a:rPr lang="en-US" sz="1100" i="1" dirty="0"/>
              <a:t>hybrid</a:t>
            </a:r>
            <a:r>
              <a:rPr lang="en-US" sz="1100" dirty="0"/>
              <a:t> atmospheric descriptions, that is, combining the European Centre Medium-Range Weather Forecasts (ECMWF) ERA 5 profiles (up to ~78 km) with empirical climatologies (above ~78 km) and the use of range-independent or range-dependent propagation schemes, provided by infraGA.</a:t>
            </a:r>
          </a:p>
          <a:p>
            <a:pPr algn="just"/>
            <a:endParaRPr lang="en-US" sz="1100" dirty="0"/>
          </a:p>
          <a:p>
            <a:pPr algn="just"/>
            <a:r>
              <a:rPr lang="en-US" sz="1100" dirty="0"/>
              <a:t>The </a:t>
            </a:r>
            <a:r>
              <a:rPr lang="en-US" sz="1100" b="1" dirty="0"/>
              <a:t>expected azimuth deviations are stored in a </a:t>
            </a:r>
            <a:r>
              <a:rPr lang="en-US" sz="1100" b="1" i="1" dirty="0"/>
              <a:t>look-up</a:t>
            </a:r>
            <a:r>
              <a:rPr lang="en-US" sz="1100" b="1" dirty="0"/>
              <a:t> table </a:t>
            </a:r>
            <a:r>
              <a:rPr lang="en-US" sz="1100" dirty="0"/>
              <a:t>which is used by </a:t>
            </a:r>
            <a:r>
              <a:rPr lang="en-US" sz="1100" dirty="0" err="1"/>
              <a:t>IMS_vASC</a:t>
            </a:r>
            <a:r>
              <a:rPr lang="en-US" sz="1100" dirty="0"/>
              <a:t> to correct the first-order offset that atmospheric crosswinds produced on long-range infrasound propagation. In Figure 12 we summarize the general scheme of how we integrate the IMS data, ARCADE, and IMS_vASC. </a:t>
            </a:r>
            <a:endParaRPr lang="en-US" sz="1100" dirty="0">
              <a:effectLst/>
            </a:endParaRPr>
          </a:p>
        </p:txBody>
      </p:sp>
      <p:sp>
        <p:nvSpPr>
          <p:cNvPr id="5" name="CustomShape 3">
            <a:extLst>
              <a:ext uri="{FF2B5EF4-FFF2-40B4-BE49-F238E27FC236}">
                <a16:creationId xmlns:a16="http://schemas.microsoft.com/office/drawing/2014/main" id="{47DB9606-7387-0D84-E3A4-CC8D4033AC5E}"/>
              </a:ext>
            </a:extLst>
          </p:cNvPr>
          <p:cNvSpPr/>
          <p:nvPr/>
        </p:nvSpPr>
        <p:spPr>
          <a:xfrm>
            <a:off x="121895" y="1423698"/>
            <a:ext cx="817553" cy="280440"/>
          </a:xfrm>
          <a:prstGeom prst="parallelogram">
            <a:avLst>
              <a:gd name="adj" fmla="val 25000"/>
            </a:avLst>
          </a:prstGeom>
          <a:solidFill>
            <a:schemeClr val="bg1"/>
          </a:solidFill>
          <a:ln w="6480">
            <a:solidFill>
              <a:schemeClr val="accent5">
                <a:lumMod val="75000"/>
              </a:schemeClr>
            </a:solidFill>
          </a:ln>
        </p:spPr>
        <p:style>
          <a:lnRef idx="2">
            <a:schemeClr val="accent1">
              <a:shade val="50000"/>
            </a:schemeClr>
          </a:lnRef>
          <a:fillRef idx="1">
            <a:schemeClr val="accent1"/>
          </a:fillRef>
          <a:effectRef idx="0">
            <a:schemeClr val="accent1"/>
          </a:effectRef>
          <a:fontRef idx="minor"/>
        </p:style>
        <p:txBody>
          <a:bodyPr lIns="55080" tIns="10080" rIns="55080" bIns="10080" anchor="ctr">
            <a:noAutofit/>
          </a:bodyPr>
          <a:lstStyle/>
          <a:p>
            <a:pPr algn="ctr">
              <a:lnSpc>
                <a:spcPct val="100000"/>
              </a:lnSpc>
            </a:pPr>
            <a:r>
              <a:rPr lang="en-US" sz="800" b="0" strike="noStrike" spc="-1">
                <a:solidFill>
                  <a:srgbClr val="000000"/>
                </a:solidFill>
                <a:latin typeface="Arial"/>
              </a:rPr>
              <a:t>Infrasound waveforms</a:t>
            </a:r>
            <a:endParaRPr lang="en-US" sz="800" b="0" strike="noStrike" spc="-1">
              <a:latin typeface="Arial"/>
            </a:endParaRPr>
          </a:p>
        </p:txBody>
      </p:sp>
      <p:sp>
        <p:nvSpPr>
          <p:cNvPr id="6" name="CustomShape 4">
            <a:extLst>
              <a:ext uri="{FF2B5EF4-FFF2-40B4-BE49-F238E27FC236}">
                <a16:creationId xmlns:a16="http://schemas.microsoft.com/office/drawing/2014/main" id="{890D3979-43E0-A6C6-388F-70710360112D}"/>
              </a:ext>
            </a:extLst>
          </p:cNvPr>
          <p:cNvSpPr/>
          <p:nvPr/>
        </p:nvSpPr>
        <p:spPr>
          <a:xfrm>
            <a:off x="136818" y="2074796"/>
            <a:ext cx="787707" cy="280440"/>
          </a:xfrm>
          <a:prstGeom prst="rect">
            <a:avLst/>
          </a:prstGeom>
          <a:solidFill>
            <a:schemeClr val="bg1"/>
          </a:solidFill>
          <a:ln w="6480">
            <a:solidFill>
              <a:schemeClr val="accent5">
                <a:lumMod val="75000"/>
              </a:schemeClr>
            </a:solidFill>
          </a:ln>
        </p:spPr>
        <p:style>
          <a:lnRef idx="2">
            <a:schemeClr val="accent1">
              <a:shade val="50000"/>
            </a:schemeClr>
          </a:lnRef>
          <a:fillRef idx="1">
            <a:schemeClr val="accent1"/>
          </a:fillRef>
          <a:effectRef idx="0">
            <a:schemeClr val="accent1"/>
          </a:effectRef>
          <a:fontRef idx="minor"/>
        </p:style>
        <p:txBody>
          <a:bodyPr lIns="55080" tIns="10080" rIns="55080" bIns="10080" anchor="ctr">
            <a:noAutofit/>
          </a:bodyPr>
          <a:lstStyle/>
          <a:p>
            <a:pPr algn="ctr">
              <a:lnSpc>
                <a:spcPct val="100000"/>
              </a:lnSpc>
            </a:pPr>
            <a:r>
              <a:rPr lang="en-US" sz="800" b="0" strike="noStrike" spc="-1" dirty="0">
                <a:solidFill>
                  <a:srgbClr val="000000"/>
                </a:solidFill>
                <a:latin typeface="Arial"/>
              </a:rPr>
              <a:t>PMCC</a:t>
            </a:r>
            <a:endParaRPr lang="en-US" sz="800" b="0" strike="noStrike" spc="-1" dirty="0">
              <a:latin typeface="Arial"/>
            </a:endParaRPr>
          </a:p>
        </p:txBody>
      </p:sp>
      <p:sp>
        <p:nvSpPr>
          <p:cNvPr id="7" name="CustomShape 5">
            <a:extLst>
              <a:ext uri="{FF2B5EF4-FFF2-40B4-BE49-F238E27FC236}">
                <a16:creationId xmlns:a16="http://schemas.microsoft.com/office/drawing/2014/main" id="{AB93ECE4-CAD7-7A5E-7AF1-AFA3272D11AF}"/>
              </a:ext>
            </a:extLst>
          </p:cNvPr>
          <p:cNvSpPr/>
          <p:nvPr/>
        </p:nvSpPr>
        <p:spPr>
          <a:xfrm>
            <a:off x="136817" y="2725894"/>
            <a:ext cx="787708" cy="280440"/>
          </a:xfrm>
          <a:prstGeom prst="parallelogram">
            <a:avLst>
              <a:gd name="adj" fmla="val 25000"/>
            </a:avLst>
          </a:prstGeom>
          <a:solidFill>
            <a:schemeClr val="bg1"/>
          </a:solidFill>
          <a:ln w="6480">
            <a:solidFill>
              <a:schemeClr val="accent5">
                <a:lumMod val="75000"/>
              </a:schemeClr>
            </a:solidFill>
          </a:ln>
        </p:spPr>
        <p:style>
          <a:lnRef idx="2">
            <a:schemeClr val="accent1">
              <a:shade val="50000"/>
            </a:schemeClr>
          </a:lnRef>
          <a:fillRef idx="1">
            <a:schemeClr val="accent1"/>
          </a:fillRef>
          <a:effectRef idx="0">
            <a:schemeClr val="accent1"/>
          </a:effectRef>
          <a:fontRef idx="minor"/>
        </p:style>
        <p:txBody>
          <a:bodyPr lIns="55080" tIns="10080" rIns="55080" bIns="10080" anchor="ctr">
            <a:noAutofit/>
          </a:bodyPr>
          <a:lstStyle/>
          <a:p>
            <a:pPr algn="ctr">
              <a:lnSpc>
                <a:spcPct val="100000"/>
              </a:lnSpc>
            </a:pPr>
            <a:r>
              <a:rPr lang="en-US" sz="800" b="0" strike="noStrike" spc="-1" dirty="0">
                <a:solidFill>
                  <a:srgbClr val="000000"/>
                </a:solidFill>
                <a:latin typeface="Arial"/>
              </a:rPr>
              <a:t>Detections</a:t>
            </a:r>
            <a:endParaRPr lang="en-US" sz="800" b="0" strike="noStrike" spc="-1" dirty="0">
              <a:latin typeface="Arial"/>
            </a:endParaRPr>
          </a:p>
        </p:txBody>
      </p:sp>
      <p:sp>
        <p:nvSpPr>
          <p:cNvPr id="9" name="CustomShape 6">
            <a:extLst>
              <a:ext uri="{FF2B5EF4-FFF2-40B4-BE49-F238E27FC236}">
                <a16:creationId xmlns:a16="http://schemas.microsoft.com/office/drawing/2014/main" id="{AEAD68D4-0E9B-B8B0-8D50-5E7AD8CABC3A}"/>
              </a:ext>
            </a:extLst>
          </p:cNvPr>
          <p:cNvSpPr/>
          <p:nvPr/>
        </p:nvSpPr>
        <p:spPr>
          <a:xfrm rot="5400000">
            <a:off x="439231" y="1834567"/>
            <a:ext cx="182880" cy="109800"/>
          </a:xfrm>
          <a:prstGeom prst="rightArrow">
            <a:avLst>
              <a:gd name="adj1" fmla="val 50000"/>
              <a:gd name="adj2" fmla="val 50000"/>
            </a:avLst>
          </a:prstGeom>
          <a:solidFill>
            <a:schemeClr val="bg1"/>
          </a:solidFill>
          <a:ln w="648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sp>
        <p:nvSpPr>
          <p:cNvPr id="10" name="CustomShape 7">
            <a:extLst>
              <a:ext uri="{FF2B5EF4-FFF2-40B4-BE49-F238E27FC236}">
                <a16:creationId xmlns:a16="http://schemas.microsoft.com/office/drawing/2014/main" id="{73A3E4BD-9E34-7BCE-C08B-2D7886B8F9F7}"/>
              </a:ext>
            </a:extLst>
          </p:cNvPr>
          <p:cNvSpPr/>
          <p:nvPr/>
        </p:nvSpPr>
        <p:spPr>
          <a:xfrm>
            <a:off x="650856" y="3397467"/>
            <a:ext cx="784307" cy="280440"/>
          </a:xfrm>
          <a:prstGeom prst="rect">
            <a:avLst/>
          </a:prstGeom>
          <a:solidFill>
            <a:schemeClr val="accent6">
              <a:lumMod val="40000"/>
              <a:lumOff val="60000"/>
            </a:schemeClr>
          </a:solidFill>
          <a:ln w="6480">
            <a:solidFill>
              <a:schemeClr val="accent6">
                <a:lumMod val="50000"/>
              </a:schemeClr>
            </a:solidFill>
          </a:ln>
        </p:spPr>
        <p:style>
          <a:lnRef idx="2">
            <a:schemeClr val="accent1">
              <a:shade val="50000"/>
            </a:schemeClr>
          </a:lnRef>
          <a:fillRef idx="1">
            <a:schemeClr val="accent1"/>
          </a:fillRef>
          <a:effectRef idx="0">
            <a:schemeClr val="accent1"/>
          </a:effectRef>
          <a:fontRef idx="minor"/>
        </p:style>
        <p:txBody>
          <a:bodyPr lIns="55080" tIns="10080" rIns="55080" bIns="10080" anchor="ctr">
            <a:noAutofit/>
          </a:bodyPr>
          <a:lstStyle/>
          <a:p>
            <a:pPr algn="ctr">
              <a:lnSpc>
                <a:spcPct val="100000"/>
              </a:lnSpc>
            </a:pPr>
            <a:r>
              <a:rPr lang="en-US" sz="800" b="0" strike="noStrike" spc="-1" dirty="0" err="1">
                <a:solidFill>
                  <a:srgbClr val="000000"/>
                </a:solidFill>
                <a:latin typeface="Arial"/>
              </a:rPr>
              <a:t>IMS_vASC</a:t>
            </a:r>
            <a:endParaRPr lang="en-US" sz="800" b="0" strike="noStrike" spc="-1" dirty="0">
              <a:latin typeface="Arial"/>
            </a:endParaRPr>
          </a:p>
        </p:txBody>
      </p:sp>
      <p:sp>
        <p:nvSpPr>
          <p:cNvPr id="11" name="CustomShape 8">
            <a:extLst>
              <a:ext uri="{FF2B5EF4-FFF2-40B4-BE49-F238E27FC236}">
                <a16:creationId xmlns:a16="http://schemas.microsoft.com/office/drawing/2014/main" id="{D342E896-8CDC-5C81-CF9C-68AE2FD94E6F}"/>
              </a:ext>
            </a:extLst>
          </p:cNvPr>
          <p:cNvSpPr/>
          <p:nvPr/>
        </p:nvSpPr>
        <p:spPr>
          <a:xfrm rot="5400000">
            <a:off x="951569" y="3800394"/>
            <a:ext cx="182880" cy="146160"/>
          </a:xfrm>
          <a:prstGeom prst="rightArrow">
            <a:avLst>
              <a:gd name="adj1" fmla="val 50000"/>
              <a:gd name="adj2" fmla="val 50000"/>
            </a:avLst>
          </a:prstGeom>
          <a:solidFill>
            <a:schemeClr val="accent6">
              <a:lumMod val="40000"/>
              <a:lumOff val="60000"/>
            </a:schemeClr>
          </a:solidFill>
          <a:ln w="6480">
            <a:solidFill>
              <a:schemeClr val="accent6">
                <a:lumMod val="50000"/>
              </a:schemeClr>
            </a:solidFill>
          </a:ln>
        </p:spPr>
        <p:style>
          <a:lnRef idx="2">
            <a:schemeClr val="accent1">
              <a:shade val="50000"/>
            </a:schemeClr>
          </a:lnRef>
          <a:fillRef idx="1">
            <a:schemeClr val="accent1"/>
          </a:fillRef>
          <a:effectRef idx="0">
            <a:schemeClr val="accent1"/>
          </a:effectRef>
          <a:fontRef idx="minor"/>
        </p:style>
      </p:sp>
      <p:sp>
        <p:nvSpPr>
          <p:cNvPr id="12" name="CustomShape 9">
            <a:extLst>
              <a:ext uri="{FF2B5EF4-FFF2-40B4-BE49-F238E27FC236}">
                <a16:creationId xmlns:a16="http://schemas.microsoft.com/office/drawing/2014/main" id="{19A1A14F-D537-A7AE-C754-E2869B179085}"/>
              </a:ext>
            </a:extLst>
          </p:cNvPr>
          <p:cNvSpPr/>
          <p:nvPr/>
        </p:nvSpPr>
        <p:spPr>
          <a:xfrm>
            <a:off x="1261850" y="1423698"/>
            <a:ext cx="817553" cy="182880"/>
          </a:xfrm>
          <a:prstGeom prst="rect">
            <a:avLst/>
          </a:prstGeom>
          <a:solidFill>
            <a:schemeClr val="accent4">
              <a:lumMod val="20000"/>
              <a:lumOff val="80000"/>
            </a:schemeClr>
          </a:solidFill>
          <a:ln w="6480">
            <a:solidFill>
              <a:schemeClr val="accent3">
                <a:lumMod val="75000"/>
              </a:schemeClr>
            </a:solidFill>
          </a:ln>
        </p:spPr>
        <p:style>
          <a:lnRef idx="2">
            <a:schemeClr val="accent1">
              <a:shade val="50000"/>
            </a:schemeClr>
          </a:lnRef>
          <a:fillRef idx="1">
            <a:schemeClr val="accent1"/>
          </a:fillRef>
          <a:effectRef idx="0">
            <a:schemeClr val="accent1"/>
          </a:effectRef>
          <a:fontRef idx="minor"/>
        </p:style>
        <p:txBody>
          <a:bodyPr lIns="55080" tIns="10080" rIns="55080" bIns="10080" anchor="ctr">
            <a:noAutofit/>
          </a:bodyPr>
          <a:lstStyle/>
          <a:p>
            <a:pPr algn="ctr">
              <a:lnSpc>
                <a:spcPct val="100000"/>
              </a:lnSpc>
            </a:pPr>
            <a:r>
              <a:rPr lang="en-US" sz="800" b="0" strike="noStrike" spc="-1" dirty="0">
                <a:solidFill>
                  <a:srgbClr val="000000"/>
                </a:solidFill>
                <a:latin typeface="Arial"/>
              </a:rPr>
              <a:t>Climatologies</a:t>
            </a:r>
            <a:endParaRPr lang="en-US" sz="800" b="0" strike="noStrike" spc="-1" dirty="0">
              <a:latin typeface="Arial"/>
            </a:endParaRPr>
          </a:p>
        </p:txBody>
      </p:sp>
      <p:sp>
        <p:nvSpPr>
          <p:cNvPr id="13" name="CustomShape 11">
            <a:extLst>
              <a:ext uri="{FF2B5EF4-FFF2-40B4-BE49-F238E27FC236}">
                <a16:creationId xmlns:a16="http://schemas.microsoft.com/office/drawing/2014/main" id="{77B59187-FE1E-ABF4-3666-28F88C685FBD}"/>
              </a:ext>
            </a:extLst>
          </p:cNvPr>
          <p:cNvSpPr/>
          <p:nvPr/>
        </p:nvSpPr>
        <p:spPr>
          <a:xfrm>
            <a:off x="1378461" y="1857044"/>
            <a:ext cx="584331" cy="109800"/>
          </a:xfrm>
          <a:prstGeom prst="parallelogram">
            <a:avLst>
              <a:gd name="adj" fmla="val 25000"/>
            </a:avLst>
          </a:prstGeom>
          <a:solidFill>
            <a:schemeClr val="accent4">
              <a:lumMod val="20000"/>
              <a:lumOff val="80000"/>
            </a:schemeClr>
          </a:solidFill>
          <a:ln w="6480">
            <a:solidFill>
              <a:schemeClr val="accent3">
                <a:lumMod val="75000"/>
              </a:schemeClr>
            </a:solidFill>
          </a:ln>
        </p:spPr>
        <p:style>
          <a:lnRef idx="2">
            <a:schemeClr val="accent1">
              <a:shade val="50000"/>
            </a:schemeClr>
          </a:lnRef>
          <a:fillRef idx="1">
            <a:schemeClr val="accent1"/>
          </a:fillRef>
          <a:effectRef idx="0">
            <a:schemeClr val="accent1"/>
          </a:effectRef>
          <a:fontRef idx="minor"/>
        </p:style>
        <p:txBody>
          <a:bodyPr lIns="55080" tIns="10080" rIns="55080" bIns="10080" anchor="ctr">
            <a:noAutofit/>
          </a:bodyPr>
          <a:lstStyle/>
          <a:p>
            <a:pPr algn="ctr">
              <a:lnSpc>
                <a:spcPct val="100000"/>
              </a:lnSpc>
            </a:pPr>
            <a:r>
              <a:rPr lang="en-US" sz="800" b="0" strike="noStrike" spc="-1" dirty="0">
                <a:solidFill>
                  <a:srgbClr val="000000"/>
                </a:solidFill>
                <a:latin typeface="Arial"/>
              </a:rPr>
              <a:t>Profiles</a:t>
            </a:r>
            <a:endParaRPr lang="en-US" sz="800" b="0" strike="noStrike" spc="-1" dirty="0">
              <a:latin typeface="Arial"/>
            </a:endParaRPr>
          </a:p>
        </p:txBody>
      </p:sp>
      <p:sp>
        <p:nvSpPr>
          <p:cNvPr id="14" name="CustomShape 12">
            <a:extLst>
              <a:ext uri="{FF2B5EF4-FFF2-40B4-BE49-F238E27FC236}">
                <a16:creationId xmlns:a16="http://schemas.microsoft.com/office/drawing/2014/main" id="{A6391988-49EC-4271-5D07-A4319DF2EC07}"/>
              </a:ext>
            </a:extLst>
          </p:cNvPr>
          <p:cNvSpPr/>
          <p:nvPr/>
        </p:nvSpPr>
        <p:spPr>
          <a:xfrm>
            <a:off x="1243555" y="2217310"/>
            <a:ext cx="854143" cy="274320"/>
          </a:xfrm>
          <a:prstGeom prst="rect">
            <a:avLst/>
          </a:prstGeom>
          <a:solidFill>
            <a:schemeClr val="accent4">
              <a:lumMod val="20000"/>
              <a:lumOff val="80000"/>
            </a:schemeClr>
          </a:solidFill>
          <a:ln w="6480">
            <a:solidFill>
              <a:schemeClr val="accent3">
                <a:lumMod val="75000"/>
              </a:schemeClr>
            </a:solidFill>
          </a:ln>
        </p:spPr>
        <p:style>
          <a:lnRef idx="2">
            <a:schemeClr val="accent1">
              <a:shade val="50000"/>
            </a:schemeClr>
          </a:lnRef>
          <a:fillRef idx="1">
            <a:schemeClr val="accent1"/>
          </a:fillRef>
          <a:effectRef idx="0">
            <a:schemeClr val="accent1"/>
          </a:effectRef>
          <a:fontRef idx="minor"/>
        </p:style>
        <p:txBody>
          <a:bodyPr lIns="55080" tIns="10080" rIns="55080" bIns="10080" anchor="ctr">
            <a:noAutofit/>
          </a:bodyPr>
          <a:lstStyle/>
          <a:p>
            <a:pPr algn="ctr">
              <a:lnSpc>
                <a:spcPct val="100000"/>
              </a:lnSpc>
            </a:pPr>
            <a:r>
              <a:rPr lang="en-US" sz="800" b="0" strike="noStrike" spc="-1" dirty="0" err="1">
                <a:solidFill>
                  <a:srgbClr val="000000"/>
                </a:solidFill>
                <a:latin typeface="Arial"/>
              </a:rPr>
              <a:t>infraGA</a:t>
            </a:r>
            <a:r>
              <a:rPr lang="en-US" sz="800" b="0" strike="noStrike" spc="-1" dirty="0">
                <a:solidFill>
                  <a:srgbClr val="000000"/>
                </a:solidFill>
                <a:latin typeface="Arial"/>
              </a:rPr>
              <a:t>/</a:t>
            </a:r>
            <a:r>
              <a:rPr lang="en-US" sz="800" b="0" strike="noStrike" spc="-1" dirty="0" err="1">
                <a:solidFill>
                  <a:srgbClr val="000000"/>
                </a:solidFill>
                <a:latin typeface="Arial"/>
              </a:rPr>
              <a:t>GeoAC</a:t>
            </a:r>
            <a:endParaRPr lang="en-US" sz="800" b="0" strike="noStrike" spc="-1" dirty="0">
              <a:latin typeface="Arial"/>
            </a:endParaRPr>
          </a:p>
          <a:p>
            <a:pPr algn="ctr">
              <a:lnSpc>
                <a:spcPct val="100000"/>
              </a:lnSpc>
            </a:pPr>
            <a:r>
              <a:rPr lang="en-US" sz="800" b="0" strike="noStrike" spc="-1" dirty="0">
                <a:solidFill>
                  <a:srgbClr val="000000"/>
                </a:solidFill>
                <a:latin typeface="Arial"/>
              </a:rPr>
              <a:t>3D ray tracing</a:t>
            </a:r>
            <a:endParaRPr lang="en-US" sz="800" b="0" strike="noStrike" spc="-1" dirty="0">
              <a:latin typeface="Arial"/>
            </a:endParaRPr>
          </a:p>
        </p:txBody>
      </p:sp>
      <p:sp>
        <p:nvSpPr>
          <p:cNvPr id="15" name="CustomShape 13">
            <a:extLst>
              <a:ext uri="{FF2B5EF4-FFF2-40B4-BE49-F238E27FC236}">
                <a16:creationId xmlns:a16="http://schemas.microsoft.com/office/drawing/2014/main" id="{A8D533B5-4A82-D559-A57A-031816068EDB}"/>
              </a:ext>
            </a:extLst>
          </p:cNvPr>
          <p:cNvSpPr/>
          <p:nvPr/>
        </p:nvSpPr>
        <p:spPr>
          <a:xfrm>
            <a:off x="1276772" y="2742094"/>
            <a:ext cx="787708" cy="264240"/>
          </a:xfrm>
          <a:prstGeom prst="parallelogram">
            <a:avLst>
              <a:gd name="adj" fmla="val 25000"/>
            </a:avLst>
          </a:prstGeom>
          <a:solidFill>
            <a:schemeClr val="accent4">
              <a:lumMod val="20000"/>
              <a:lumOff val="80000"/>
            </a:schemeClr>
          </a:solidFill>
          <a:ln w="6480">
            <a:solidFill>
              <a:schemeClr val="accent3">
                <a:lumMod val="75000"/>
              </a:schemeClr>
            </a:solidFill>
          </a:ln>
        </p:spPr>
        <p:style>
          <a:lnRef idx="2">
            <a:schemeClr val="accent1">
              <a:shade val="50000"/>
            </a:schemeClr>
          </a:lnRef>
          <a:fillRef idx="1">
            <a:schemeClr val="accent1"/>
          </a:fillRef>
          <a:effectRef idx="0">
            <a:schemeClr val="accent1"/>
          </a:effectRef>
          <a:fontRef idx="minor"/>
        </p:style>
        <p:txBody>
          <a:bodyPr lIns="55080" tIns="10080" rIns="55080" bIns="10080" anchor="ctr">
            <a:noAutofit/>
          </a:bodyPr>
          <a:lstStyle/>
          <a:p>
            <a:pPr algn="ctr">
              <a:lnSpc>
                <a:spcPct val="100000"/>
              </a:lnSpc>
            </a:pPr>
            <a:r>
              <a:rPr lang="en-US" sz="800" b="0" strike="noStrike" spc="-1" dirty="0">
                <a:solidFill>
                  <a:srgbClr val="000000"/>
                </a:solidFill>
                <a:latin typeface="Arial"/>
              </a:rPr>
              <a:t>Look-up table</a:t>
            </a:r>
            <a:endParaRPr lang="en-US" sz="800" b="0" strike="noStrike" spc="-1" dirty="0">
              <a:latin typeface="Arial"/>
            </a:endParaRPr>
          </a:p>
        </p:txBody>
      </p:sp>
      <p:sp>
        <p:nvSpPr>
          <p:cNvPr id="16" name="CustomShape 16">
            <a:extLst>
              <a:ext uri="{FF2B5EF4-FFF2-40B4-BE49-F238E27FC236}">
                <a16:creationId xmlns:a16="http://schemas.microsoft.com/office/drawing/2014/main" id="{5458B1E8-A459-6473-2BCB-A392D8D08245}"/>
              </a:ext>
            </a:extLst>
          </p:cNvPr>
          <p:cNvSpPr/>
          <p:nvPr/>
        </p:nvSpPr>
        <p:spPr>
          <a:xfrm>
            <a:off x="585571" y="4069041"/>
            <a:ext cx="914876" cy="346320"/>
          </a:xfrm>
          <a:prstGeom prst="parallelogram">
            <a:avLst>
              <a:gd name="adj" fmla="val 25000"/>
            </a:avLst>
          </a:prstGeom>
          <a:solidFill>
            <a:schemeClr val="accent6">
              <a:lumMod val="40000"/>
              <a:lumOff val="60000"/>
            </a:schemeClr>
          </a:solidFill>
          <a:ln w="6480">
            <a:solidFill>
              <a:schemeClr val="accent6">
                <a:lumMod val="50000"/>
              </a:schemeClr>
            </a:solidFill>
          </a:ln>
        </p:spPr>
        <p:style>
          <a:lnRef idx="2">
            <a:schemeClr val="accent1">
              <a:shade val="50000"/>
            </a:schemeClr>
          </a:lnRef>
          <a:fillRef idx="1">
            <a:schemeClr val="accent1"/>
          </a:fillRef>
          <a:effectRef idx="0">
            <a:schemeClr val="accent1"/>
          </a:effectRef>
          <a:fontRef idx="minor"/>
        </p:style>
        <p:txBody>
          <a:bodyPr lIns="55080" tIns="10080" rIns="55080" bIns="10080" anchor="ctr">
            <a:noAutofit/>
          </a:bodyPr>
          <a:lstStyle/>
          <a:p>
            <a:pPr algn="ctr">
              <a:lnSpc>
                <a:spcPct val="100000"/>
              </a:lnSpc>
            </a:pPr>
            <a:r>
              <a:rPr lang="en-US" sz="800" b="0" strike="noStrike" spc="-1" dirty="0">
                <a:solidFill>
                  <a:srgbClr val="000000"/>
                </a:solidFill>
                <a:latin typeface="Arial"/>
              </a:rPr>
              <a:t>Corrected source location</a:t>
            </a:r>
            <a:endParaRPr lang="en-US" sz="800" b="0" strike="noStrike" spc="-1" dirty="0">
              <a:latin typeface="Arial"/>
            </a:endParaRPr>
          </a:p>
        </p:txBody>
      </p:sp>
      <p:sp>
        <p:nvSpPr>
          <p:cNvPr id="17" name="CustomShape 17">
            <a:extLst>
              <a:ext uri="{FF2B5EF4-FFF2-40B4-BE49-F238E27FC236}">
                <a16:creationId xmlns:a16="http://schemas.microsoft.com/office/drawing/2014/main" id="{781FFFF7-8480-C696-20A4-1A4F6BC408F4}"/>
              </a:ext>
            </a:extLst>
          </p:cNvPr>
          <p:cNvSpPr/>
          <p:nvPr/>
        </p:nvSpPr>
        <p:spPr>
          <a:xfrm>
            <a:off x="2508596" y="1286915"/>
            <a:ext cx="201186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en-US" sz="1400" b="1" strike="noStrike" spc="-1" dirty="0">
                <a:solidFill>
                  <a:srgbClr val="000000"/>
                </a:solidFill>
                <a:latin typeface="Arial"/>
              </a:rPr>
              <a:t>General methodology</a:t>
            </a:r>
            <a:endParaRPr lang="en-US" sz="1400" b="1" strike="noStrike" spc="-1" dirty="0">
              <a:latin typeface="Arial"/>
            </a:endParaRPr>
          </a:p>
        </p:txBody>
      </p:sp>
      <p:sp>
        <p:nvSpPr>
          <p:cNvPr id="18" name="CustomShape 18">
            <a:extLst>
              <a:ext uri="{FF2B5EF4-FFF2-40B4-BE49-F238E27FC236}">
                <a16:creationId xmlns:a16="http://schemas.microsoft.com/office/drawing/2014/main" id="{F53EEC57-D30E-FBA8-28D0-5292D9E6E9B6}"/>
              </a:ext>
            </a:extLst>
          </p:cNvPr>
          <p:cNvSpPr/>
          <p:nvPr/>
        </p:nvSpPr>
        <p:spPr>
          <a:xfrm rot="5400000">
            <a:off x="439231" y="2485665"/>
            <a:ext cx="182880" cy="109800"/>
          </a:xfrm>
          <a:prstGeom prst="rightArrow">
            <a:avLst>
              <a:gd name="adj1" fmla="val 50000"/>
              <a:gd name="adj2" fmla="val 50000"/>
            </a:avLst>
          </a:prstGeom>
          <a:solidFill>
            <a:schemeClr val="bg1"/>
          </a:solidFill>
          <a:ln w="648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sp>
        <p:nvSpPr>
          <p:cNvPr id="19" name="CustomShape 23">
            <a:extLst>
              <a:ext uri="{FF2B5EF4-FFF2-40B4-BE49-F238E27FC236}">
                <a16:creationId xmlns:a16="http://schemas.microsoft.com/office/drawing/2014/main" id="{E9E452F9-0316-30B5-1AA3-90AD8E29990B}"/>
              </a:ext>
            </a:extLst>
          </p:cNvPr>
          <p:cNvSpPr/>
          <p:nvPr/>
        </p:nvSpPr>
        <p:spPr>
          <a:xfrm rot="16191000">
            <a:off x="951569" y="2749696"/>
            <a:ext cx="182880" cy="914400"/>
          </a:xfrm>
          <a:custGeom>
            <a:avLst/>
            <a:gdLst/>
            <a:ahLst/>
            <a:cxnLst/>
            <a:rect l="0" t="0" r="r" b="b"/>
            <a:pathLst>
              <a:path w="511" h="2543">
                <a:moveTo>
                  <a:pt x="508" y="0"/>
                </a:moveTo>
                <a:cubicBezTo>
                  <a:pt x="380" y="1"/>
                  <a:pt x="253" y="76"/>
                  <a:pt x="253" y="152"/>
                </a:cubicBezTo>
                <a:lnTo>
                  <a:pt x="254" y="1140"/>
                </a:lnTo>
                <a:cubicBezTo>
                  <a:pt x="254" y="1216"/>
                  <a:pt x="127" y="1292"/>
                  <a:pt x="0" y="1293"/>
                </a:cubicBezTo>
                <a:cubicBezTo>
                  <a:pt x="127" y="1292"/>
                  <a:pt x="254" y="1367"/>
                  <a:pt x="254" y="1443"/>
                </a:cubicBezTo>
                <a:lnTo>
                  <a:pt x="255" y="2390"/>
                </a:lnTo>
                <a:cubicBezTo>
                  <a:pt x="255" y="2466"/>
                  <a:pt x="382" y="2542"/>
                  <a:pt x="510" y="2541"/>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0" name="CustomShape 6">
            <a:extLst>
              <a:ext uri="{FF2B5EF4-FFF2-40B4-BE49-F238E27FC236}">
                <a16:creationId xmlns:a16="http://schemas.microsoft.com/office/drawing/2014/main" id="{5A3B8751-C61F-D529-8E6E-239C8C230294}"/>
              </a:ext>
            </a:extLst>
          </p:cNvPr>
          <p:cNvSpPr/>
          <p:nvPr/>
        </p:nvSpPr>
        <p:spPr>
          <a:xfrm rot="5400000">
            <a:off x="1601038" y="1676911"/>
            <a:ext cx="139176" cy="109799"/>
          </a:xfrm>
          <a:prstGeom prst="rightArrow">
            <a:avLst>
              <a:gd name="adj1" fmla="val 50000"/>
              <a:gd name="adj2" fmla="val 50000"/>
            </a:avLst>
          </a:prstGeom>
          <a:solidFill>
            <a:srgbClr val="FFF3CC"/>
          </a:solidFill>
          <a:ln w="3175">
            <a:solidFill>
              <a:srgbClr val="7C7C7C"/>
            </a:solidFill>
          </a:ln>
        </p:spPr>
        <p:style>
          <a:lnRef idx="2">
            <a:schemeClr val="accent1">
              <a:shade val="50000"/>
            </a:schemeClr>
          </a:lnRef>
          <a:fillRef idx="1">
            <a:schemeClr val="accent1"/>
          </a:fillRef>
          <a:effectRef idx="0">
            <a:schemeClr val="accent1"/>
          </a:effectRef>
          <a:fontRef idx="minor"/>
        </p:style>
      </p:sp>
      <p:sp>
        <p:nvSpPr>
          <p:cNvPr id="21" name="CustomShape 6">
            <a:extLst>
              <a:ext uri="{FF2B5EF4-FFF2-40B4-BE49-F238E27FC236}">
                <a16:creationId xmlns:a16="http://schemas.microsoft.com/office/drawing/2014/main" id="{6D524264-F024-FD39-EB79-14442DF15101}"/>
              </a:ext>
            </a:extLst>
          </p:cNvPr>
          <p:cNvSpPr/>
          <p:nvPr/>
        </p:nvSpPr>
        <p:spPr>
          <a:xfrm rot="5400000">
            <a:off x="1601038" y="2037177"/>
            <a:ext cx="139176" cy="109799"/>
          </a:xfrm>
          <a:prstGeom prst="rightArrow">
            <a:avLst>
              <a:gd name="adj1" fmla="val 50000"/>
              <a:gd name="adj2" fmla="val 50000"/>
            </a:avLst>
          </a:prstGeom>
          <a:solidFill>
            <a:srgbClr val="FFF3CC"/>
          </a:solidFill>
          <a:ln w="3175">
            <a:solidFill>
              <a:srgbClr val="7C7C7C"/>
            </a:solidFill>
          </a:ln>
        </p:spPr>
        <p:style>
          <a:lnRef idx="2">
            <a:schemeClr val="accent1">
              <a:shade val="50000"/>
            </a:schemeClr>
          </a:lnRef>
          <a:fillRef idx="1">
            <a:schemeClr val="accent1"/>
          </a:fillRef>
          <a:effectRef idx="0">
            <a:schemeClr val="accent1"/>
          </a:effectRef>
          <a:fontRef idx="minor"/>
        </p:style>
      </p:sp>
      <p:sp>
        <p:nvSpPr>
          <p:cNvPr id="22" name="CustomShape 6">
            <a:extLst>
              <a:ext uri="{FF2B5EF4-FFF2-40B4-BE49-F238E27FC236}">
                <a16:creationId xmlns:a16="http://schemas.microsoft.com/office/drawing/2014/main" id="{AE1A10BA-26DD-7CD7-18B0-2913BFFCAF45}"/>
              </a:ext>
            </a:extLst>
          </p:cNvPr>
          <p:cNvSpPr/>
          <p:nvPr/>
        </p:nvSpPr>
        <p:spPr>
          <a:xfrm rot="5400000">
            <a:off x="1601038" y="2561963"/>
            <a:ext cx="139176" cy="109799"/>
          </a:xfrm>
          <a:prstGeom prst="rightArrow">
            <a:avLst>
              <a:gd name="adj1" fmla="val 50000"/>
              <a:gd name="adj2" fmla="val 50000"/>
            </a:avLst>
          </a:prstGeom>
          <a:solidFill>
            <a:srgbClr val="FFF3CC"/>
          </a:solidFill>
          <a:ln w="3175">
            <a:solidFill>
              <a:srgbClr val="7C7C7C"/>
            </a:solidFill>
          </a:ln>
        </p:spPr>
        <p:style>
          <a:lnRef idx="2">
            <a:schemeClr val="accent1">
              <a:shade val="50000"/>
            </a:schemeClr>
          </a:lnRef>
          <a:fillRef idx="1">
            <a:schemeClr val="accent1"/>
          </a:fillRef>
          <a:effectRef idx="0">
            <a:schemeClr val="accent1"/>
          </a:effectRef>
          <a:fontRef idx="minor"/>
        </p:style>
      </p:sp>
      <p:sp>
        <p:nvSpPr>
          <p:cNvPr id="23" name="TextBox 22">
            <a:extLst>
              <a:ext uri="{FF2B5EF4-FFF2-40B4-BE49-F238E27FC236}">
                <a16:creationId xmlns:a16="http://schemas.microsoft.com/office/drawing/2014/main" id="{6241AE06-9E36-0342-4C91-2DE2C2EBEAE0}"/>
              </a:ext>
            </a:extLst>
          </p:cNvPr>
          <p:cNvSpPr txBox="1"/>
          <p:nvPr/>
        </p:nvSpPr>
        <p:spPr>
          <a:xfrm>
            <a:off x="40877" y="4456785"/>
            <a:ext cx="2149016" cy="415498"/>
          </a:xfrm>
          <a:prstGeom prst="rect">
            <a:avLst/>
          </a:prstGeom>
          <a:noFill/>
        </p:spPr>
        <p:txBody>
          <a:bodyPr wrap="square" rtlCol="0">
            <a:spAutoFit/>
          </a:bodyPr>
          <a:lstStyle/>
          <a:p>
            <a:pPr algn="just"/>
            <a:r>
              <a:rPr lang="en-US" sz="700" b="1" dirty="0"/>
              <a:t>Figure 7</a:t>
            </a:r>
            <a:r>
              <a:rPr lang="en-US" sz="700" dirty="0"/>
              <a:t>. General scheme of IMS data, ARCADE, and IMS_vASC integration towards correcting the offset of volcanic infrasound source location.  </a:t>
            </a:r>
          </a:p>
        </p:txBody>
      </p:sp>
      <p:sp>
        <p:nvSpPr>
          <p:cNvPr id="24" name="Rectangle 23">
            <a:extLst>
              <a:ext uri="{FF2B5EF4-FFF2-40B4-BE49-F238E27FC236}">
                <a16:creationId xmlns:a16="http://schemas.microsoft.com/office/drawing/2014/main" id="{7961C972-DE4D-9008-D016-9D2D331CEA83}"/>
              </a:ext>
            </a:extLst>
          </p:cNvPr>
          <p:cNvSpPr/>
          <p:nvPr/>
        </p:nvSpPr>
        <p:spPr>
          <a:xfrm>
            <a:off x="1116089" y="1357731"/>
            <a:ext cx="1073804" cy="1718268"/>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70D1990-901A-E999-84E0-9BDF4FB86A5C}"/>
              </a:ext>
            </a:extLst>
          </p:cNvPr>
          <p:cNvSpPr txBox="1"/>
          <p:nvPr/>
        </p:nvSpPr>
        <p:spPr>
          <a:xfrm>
            <a:off x="1630008" y="1173232"/>
            <a:ext cx="665567" cy="230832"/>
          </a:xfrm>
          <a:prstGeom prst="rect">
            <a:avLst/>
          </a:prstGeom>
          <a:noFill/>
        </p:spPr>
        <p:txBody>
          <a:bodyPr wrap="none" rtlCol="0">
            <a:spAutoFit/>
          </a:bodyPr>
          <a:lstStyle/>
          <a:p>
            <a:pPr algn="r"/>
            <a:r>
              <a:rPr lang="en-US" sz="900" dirty="0">
                <a:solidFill>
                  <a:schemeClr val="accent1">
                    <a:lumMod val="50000"/>
                  </a:schemeClr>
                </a:solidFill>
              </a:rPr>
              <a:t>ARCADE</a:t>
            </a:r>
          </a:p>
        </p:txBody>
      </p:sp>
      <p:sp>
        <p:nvSpPr>
          <p:cNvPr id="27" name="TextBox 26">
            <a:extLst>
              <a:ext uri="{FF2B5EF4-FFF2-40B4-BE49-F238E27FC236}">
                <a16:creationId xmlns:a16="http://schemas.microsoft.com/office/drawing/2014/main" id="{77617206-98EB-A43D-74DE-ABFD46155AD7}"/>
              </a:ext>
            </a:extLst>
          </p:cNvPr>
          <p:cNvSpPr txBox="1"/>
          <p:nvPr/>
        </p:nvSpPr>
        <p:spPr>
          <a:xfrm>
            <a:off x="63500" y="5047953"/>
            <a:ext cx="10724589" cy="1785104"/>
          </a:xfrm>
          <a:prstGeom prst="rect">
            <a:avLst/>
          </a:prstGeom>
          <a:noFill/>
        </p:spPr>
        <p:txBody>
          <a:bodyPr wrap="square">
            <a:spAutoFit/>
          </a:bodyPr>
          <a:lstStyle/>
          <a:p>
            <a:pPr algn="just"/>
            <a:r>
              <a:rPr lang="en-US" sz="1100" dirty="0"/>
              <a:t>This work uses IMS data for three different test cases:</a:t>
            </a:r>
          </a:p>
          <a:p>
            <a:pPr marL="228600" indent="-228600" algn="just">
              <a:buFont typeface="+mj-lt"/>
              <a:buAutoNum type="arabicPeriod"/>
            </a:pPr>
            <a:r>
              <a:rPr lang="en-US" sz="1100" dirty="0"/>
              <a:t>For the eruptions of Puyehue-Cordón Caulle, 2011 (Chile) and Calbuco, 2015 (Chile), we used data from the nearest eight stations (IS02, IS08, IS09, IS13, IS14, IS27, IS41, and IS49) considering a time window of about 10 days that starts one day before each eruption [1].</a:t>
            </a:r>
          </a:p>
          <a:p>
            <a:pPr marL="228600" indent="-228600" algn="just">
              <a:buFont typeface="+mj-lt"/>
              <a:buAutoNum type="arabicPeriod"/>
            </a:pPr>
            <a:r>
              <a:rPr lang="en-US" sz="1100" dirty="0"/>
              <a:t>For Mount Michael (Saunders Island, South Sandwich Islands), we considered the available data from 2003 to 2020 of the stations IS02, IS49 and IS27, to later only use IS27 as it was the only station with apparent volcanic detections from Mount Michael [5].</a:t>
            </a:r>
          </a:p>
          <a:p>
            <a:pPr marL="228600" indent="-228600" algn="just">
              <a:buFont typeface="+mj-lt"/>
              <a:buAutoNum type="arabicPeriod"/>
            </a:pPr>
            <a:r>
              <a:rPr lang="en-US" sz="1100" dirty="0"/>
              <a:t>For the Vanuatu archipelago volcanoes, we have considered the available data from IS22 only (2003-2023).</a:t>
            </a:r>
          </a:p>
          <a:p>
            <a:pPr algn="just"/>
            <a:r>
              <a:rPr lang="en-US" sz="1100" dirty="0"/>
              <a:t>For each study case, we used our methodology to suit our needs:</a:t>
            </a:r>
          </a:p>
          <a:p>
            <a:pPr marL="228600" indent="-228600" algn="just">
              <a:buFont typeface="+mj-lt"/>
              <a:buAutoNum type="arabicPeriod"/>
            </a:pPr>
            <a:r>
              <a:rPr lang="en-US" sz="1100" dirty="0"/>
              <a:t>For Puyehue and Calbuco cases, we modeled the expected azimuths of the arrivals for the day of the start of each eruption from all stations.</a:t>
            </a:r>
          </a:p>
          <a:p>
            <a:pPr marL="228600" indent="-228600" algn="just">
              <a:buFont typeface="+mj-lt"/>
              <a:buAutoNum type="arabicPeriod"/>
            </a:pPr>
            <a:r>
              <a:rPr lang="en-US" sz="1100" dirty="0"/>
              <a:t>For Mount Michael, we modeled a year-long set of predictions arriving at IS27 from the theoretical location of the volcano.</a:t>
            </a:r>
          </a:p>
          <a:p>
            <a:pPr marL="228600" indent="-228600" algn="just">
              <a:buFont typeface="+mj-lt"/>
              <a:buAutoNum type="arabicPeriod"/>
            </a:pPr>
            <a:r>
              <a:rPr lang="en-US" sz="1100" dirty="0"/>
              <a:t>For Vanuatu, we modeled year-long predictions for IS22 coming from Yasur and Lopevi/Ambrym directions.</a:t>
            </a:r>
          </a:p>
        </p:txBody>
      </p:sp>
      <p:sp>
        <p:nvSpPr>
          <p:cNvPr id="28" name="CustomShape 17">
            <a:extLst>
              <a:ext uri="{FF2B5EF4-FFF2-40B4-BE49-F238E27FC236}">
                <a16:creationId xmlns:a16="http://schemas.microsoft.com/office/drawing/2014/main" id="{56E6E95F-F5B6-BEBD-2CC6-FD8B470560AD}"/>
              </a:ext>
            </a:extLst>
          </p:cNvPr>
          <p:cNvSpPr/>
          <p:nvPr/>
        </p:nvSpPr>
        <p:spPr>
          <a:xfrm>
            <a:off x="63500" y="4783874"/>
            <a:ext cx="201186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en-US" sz="1400" b="1" strike="noStrike" spc="-1" dirty="0">
                <a:solidFill>
                  <a:srgbClr val="000000"/>
                </a:solidFill>
                <a:latin typeface="Arial"/>
              </a:rPr>
              <a:t>Data</a:t>
            </a:r>
            <a:endParaRPr lang="en-US" sz="1400" b="1" strike="noStrike" spc="-1" dirty="0">
              <a:latin typeface="Arial"/>
            </a:endParaRP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P1.1-808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descr="A picture containing text, diagram, screenshot, map&#10;&#10;Description automatically generated">
            <a:extLst>
              <a:ext uri="{FF2B5EF4-FFF2-40B4-BE49-F238E27FC236}">
                <a16:creationId xmlns:a16="http://schemas.microsoft.com/office/drawing/2014/main" id="{F237BC1C-EBAF-49A5-F6D4-DAC59793C969}"/>
              </a:ext>
            </a:extLst>
          </p:cNvPr>
          <p:cNvPicPr>
            <a:picLocks noChangeAspect="1"/>
          </p:cNvPicPr>
          <p:nvPr/>
        </p:nvPicPr>
        <p:blipFill>
          <a:blip r:embed="rId2"/>
          <a:stretch>
            <a:fillRect/>
          </a:stretch>
        </p:blipFill>
        <p:spPr>
          <a:xfrm>
            <a:off x="145948" y="1163596"/>
            <a:ext cx="2364585" cy="2319402"/>
          </a:xfrm>
          <a:prstGeom prst="rect">
            <a:avLst/>
          </a:prstGeom>
        </p:spPr>
      </p:pic>
      <p:pic>
        <p:nvPicPr>
          <p:cNvPr id="8" name="Picture 7">
            <a:extLst>
              <a:ext uri="{FF2B5EF4-FFF2-40B4-BE49-F238E27FC236}">
                <a16:creationId xmlns:a16="http://schemas.microsoft.com/office/drawing/2014/main" id="{157E7251-92B8-154D-D070-E004FD8450A6}"/>
              </a:ext>
            </a:extLst>
          </p:cNvPr>
          <p:cNvPicPr>
            <a:picLocks noChangeAspect="1"/>
          </p:cNvPicPr>
          <p:nvPr/>
        </p:nvPicPr>
        <p:blipFill rotWithShape="1">
          <a:blip r:embed="rId3"/>
          <a:srcRect b="517"/>
          <a:stretch/>
        </p:blipFill>
        <p:spPr>
          <a:xfrm>
            <a:off x="137459" y="4072324"/>
            <a:ext cx="2379557" cy="1552299"/>
          </a:xfrm>
          <a:prstGeom prst="rect">
            <a:avLst/>
          </a:prstGeom>
        </p:spPr>
      </p:pic>
      <p:pic>
        <p:nvPicPr>
          <p:cNvPr id="10" name="Picture 9" descr="A picture containing text, screenshot, diagram, map&#10;&#10;Description automatically generated">
            <a:extLst>
              <a:ext uri="{FF2B5EF4-FFF2-40B4-BE49-F238E27FC236}">
                <a16:creationId xmlns:a16="http://schemas.microsoft.com/office/drawing/2014/main" id="{962675FC-412E-18D9-AE94-A0C8D4211C84}"/>
              </a:ext>
            </a:extLst>
          </p:cNvPr>
          <p:cNvPicPr>
            <a:picLocks noChangeAspect="1"/>
          </p:cNvPicPr>
          <p:nvPr/>
        </p:nvPicPr>
        <p:blipFill>
          <a:blip r:embed="rId4"/>
          <a:stretch>
            <a:fillRect/>
          </a:stretch>
        </p:blipFill>
        <p:spPr>
          <a:xfrm>
            <a:off x="2913728" y="1197503"/>
            <a:ext cx="2608405" cy="1428907"/>
          </a:xfrm>
          <a:prstGeom prst="rect">
            <a:avLst/>
          </a:prstGeom>
        </p:spPr>
      </p:pic>
      <p:pic>
        <p:nvPicPr>
          <p:cNvPr id="12" name="Picture 11" descr="A picture containing text, screenshot, diagram, plot&#10;&#10;Description automatically generated">
            <a:extLst>
              <a:ext uri="{FF2B5EF4-FFF2-40B4-BE49-F238E27FC236}">
                <a16:creationId xmlns:a16="http://schemas.microsoft.com/office/drawing/2014/main" id="{4D1FEED4-0C50-974E-B16E-8C9BF66E4C6D}"/>
              </a:ext>
            </a:extLst>
          </p:cNvPr>
          <p:cNvPicPr>
            <a:picLocks noChangeAspect="1"/>
          </p:cNvPicPr>
          <p:nvPr/>
        </p:nvPicPr>
        <p:blipFill>
          <a:blip r:embed="rId5"/>
          <a:stretch>
            <a:fillRect/>
          </a:stretch>
        </p:blipFill>
        <p:spPr>
          <a:xfrm>
            <a:off x="2901965" y="3161408"/>
            <a:ext cx="2594302" cy="1428907"/>
          </a:xfrm>
          <a:prstGeom prst="rect">
            <a:avLst/>
          </a:prstGeom>
        </p:spPr>
      </p:pic>
      <p:pic>
        <p:nvPicPr>
          <p:cNvPr id="14" name="Picture 13" descr="A picture containing text, map, screenshot&#10;&#10;Description automatically generated">
            <a:extLst>
              <a:ext uri="{FF2B5EF4-FFF2-40B4-BE49-F238E27FC236}">
                <a16:creationId xmlns:a16="http://schemas.microsoft.com/office/drawing/2014/main" id="{0196BC72-483E-F2FD-CAC8-B78774A00547}"/>
              </a:ext>
            </a:extLst>
          </p:cNvPr>
          <p:cNvPicPr>
            <a:picLocks noChangeAspect="1"/>
          </p:cNvPicPr>
          <p:nvPr/>
        </p:nvPicPr>
        <p:blipFill>
          <a:blip r:embed="rId6"/>
          <a:stretch>
            <a:fillRect/>
          </a:stretch>
        </p:blipFill>
        <p:spPr>
          <a:xfrm>
            <a:off x="2901965" y="4913118"/>
            <a:ext cx="1732005" cy="1734461"/>
          </a:xfrm>
          <a:prstGeom prst="rect">
            <a:avLst/>
          </a:prstGeom>
        </p:spPr>
      </p:pic>
      <p:pic>
        <p:nvPicPr>
          <p:cNvPr id="16" name="Picture 15" descr="A picture containing text, screenshot, map, world&#10;&#10;Description automatically generated">
            <a:extLst>
              <a:ext uri="{FF2B5EF4-FFF2-40B4-BE49-F238E27FC236}">
                <a16:creationId xmlns:a16="http://schemas.microsoft.com/office/drawing/2014/main" id="{C90CEA4E-7ADB-9DF8-9B43-5B3CAD531418}"/>
              </a:ext>
            </a:extLst>
          </p:cNvPr>
          <p:cNvPicPr>
            <a:picLocks noChangeAspect="1"/>
          </p:cNvPicPr>
          <p:nvPr/>
        </p:nvPicPr>
        <p:blipFill>
          <a:blip r:embed="rId7"/>
          <a:stretch>
            <a:fillRect/>
          </a:stretch>
        </p:blipFill>
        <p:spPr>
          <a:xfrm>
            <a:off x="5925329" y="1312530"/>
            <a:ext cx="898106" cy="1303348"/>
          </a:xfrm>
          <a:prstGeom prst="rect">
            <a:avLst/>
          </a:prstGeom>
        </p:spPr>
      </p:pic>
      <p:pic>
        <p:nvPicPr>
          <p:cNvPr id="20" name="Picture 19" descr="A picture containing text, line, diagram, number&#10;&#10;Description automatically generated">
            <a:extLst>
              <a:ext uri="{FF2B5EF4-FFF2-40B4-BE49-F238E27FC236}">
                <a16:creationId xmlns:a16="http://schemas.microsoft.com/office/drawing/2014/main" id="{BFA3F9FD-FA09-4A2E-1430-A439755D957C}"/>
              </a:ext>
            </a:extLst>
          </p:cNvPr>
          <p:cNvPicPr>
            <a:picLocks noChangeAspect="1"/>
          </p:cNvPicPr>
          <p:nvPr/>
        </p:nvPicPr>
        <p:blipFill>
          <a:blip r:embed="rId8"/>
          <a:stretch>
            <a:fillRect/>
          </a:stretch>
        </p:blipFill>
        <p:spPr>
          <a:xfrm>
            <a:off x="6950718" y="1305823"/>
            <a:ext cx="1986210" cy="1986210"/>
          </a:xfrm>
          <a:prstGeom prst="rect">
            <a:avLst/>
          </a:prstGeom>
        </p:spPr>
      </p:pic>
      <p:sp>
        <p:nvSpPr>
          <p:cNvPr id="4" name="TextBox 3">
            <a:extLst>
              <a:ext uri="{FF2B5EF4-FFF2-40B4-BE49-F238E27FC236}">
                <a16:creationId xmlns:a16="http://schemas.microsoft.com/office/drawing/2014/main" id="{5FE3B549-F286-6669-EE34-FEA54B3E50D9}"/>
              </a:ext>
            </a:extLst>
          </p:cNvPr>
          <p:cNvSpPr txBox="1"/>
          <p:nvPr/>
        </p:nvSpPr>
        <p:spPr>
          <a:xfrm>
            <a:off x="0" y="3518326"/>
            <a:ext cx="2679404" cy="461665"/>
          </a:xfrm>
          <a:prstGeom prst="rect">
            <a:avLst/>
          </a:prstGeom>
          <a:noFill/>
        </p:spPr>
        <p:txBody>
          <a:bodyPr wrap="square" rtlCol="0">
            <a:spAutoFit/>
          </a:bodyPr>
          <a:lstStyle/>
          <a:p>
            <a:r>
              <a:rPr lang="en-US" sz="600" b="1" dirty="0"/>
              <a:t>Figure 8. a: </a:t>
            </a:r>
            <a:r>
              <a:rPr lang="en-US" sz="600" dirty="0"/>
              <a:t>Mount Michael and nearest three IMS stations </a:t>
            </a:r>
            <a:r>
              <a:rPr lang="en-US" sz="600" b="1" dirty="0"/>
              <a:t>(Modified from [5])</a:t>
            </a:r>
            <a:r>
              <a:rPr lang="en-US" sz="600" dirty="0"/>
              <a:t>. b: Location of Saunders island relative to South Sandwich Islands. c: Satellite imagery of Mount Michael (Saunders Island). d: Station IS27 sensors (L1 to L9) configuration. e: Photograph of one of the sensors in Antarctica.</a:t>
            </a:r>
          </a:p>
        </p:txBody>
      </p:sp>
      <p:sp>
        <p:nvSpPr>
          <p:cNvPr id="7" name="TextBox 6">
            <a:extLst>
              <a:ext uri="{FF2B5EF4-FFF2-40B4-BE49-F238E27FC236}">
                <a16:creationId xmlns:a16="http://schemas.microsoft.com/office/drawing/2014/main" id="{1851C382-22D8-016E-9787-8E5D061B5029}"/>
              </a:ext>
            </a:extLst>
          </p:cNvPr>
          <p:cNvSpPr txBox="1"/>
          <p:nvPr/>
        </p:nvSpPr>
        <p:spPr>
          <a:xfrm>
            <a:off x="-32593" y="5668017"/>
            <a:ext cx="2679404" cy="553998"/>
          </a:xfrm>
          <a:prstGeom prst="rect">
            <a:avLst/>
          </a:prstGeom>
          <a:noFill/>
        </p:spPr>
        <p:txBody>
          <a:bodyPr wrap="square" rtlCol="0">
            <a:spAutoFit/>
          </a:bodyPr>
          <a:lstStyle/>
          <a:p>
            <a:r>
              <a:rPr lang="en-US" sz="600" b="1" dirty="0"/>
              <a:t>Figure 9: </a:t>
            </a:r>
            <a:r>
              <a:rPr lang="en-US" sz="600" dirty="0"/>
              <a:t>IS27 detections and modeled detections </a:t>
            </a:r>
            <a:r>
              <a:rPr lang="en-US" sz="600" b="1" dirty="0"/>
              <a:t>(Modified from [5])</a:t>
            </a:r>
            <a:r>
              <a:rPr lang="en-US" sz="600" dirty="0"/>
              <a:t>. </a:t>
            </a:r>
            <a:r>
              <a:rPr lang="en-US" sz="600" b="1" dirty="0"/>
              <a:t>a</a:t>
            </a:r>
            <a:r>
              <a:rPr lang="en-US" sz="600" dirty="0"/>
              <a:t>: Comparison of all filtered detections by day of year from 2003 to 2020 with modeled detections for Mount Michael (pink line). </a:t>
            </a:r>
            <a:r>
              <a:rPr lang="en-US" sz="600" b="1" dirty="0"/>
              <a:t>b</a:t>
            </a:r>
            <a:r>
              <a:rPr lang="en-US" sz="600" dirty="0"/>
              <a:t>: Close up in boxed region of a. </a:t>
            </a:r>
            <a:r>
              <a:rPr lang="en-US" sz="600" b="1" dirty="0"/>
              <a:t>c</a:t>
            </a:r>
            <a:r>
              <a:rPr lang="en-US" sz="600" dirty="0"/>
              <a:t>: Modeled stratospheric and thermospheric transmission loss (TL) compared with theoretical spherical and cylindrical. </a:t>
            </a:r>
          </a:p>
        </p:txBody>
      </p:sp>
      <p:sp>
        <p:nvSpPr>
          <p:cNvPr id="9" name="TextBox 8">
            <a:extLst>
              <a:ext uri="{FF2B5EF4-FFF2-40B4-BE49-F238E27FC236}">
                <a16:creationId xmlns:a16="http://schemas.microsoft.com/office/drawing/2014/main" id="{A0FDB549-A97D-A4DE-B7D6-568D45CC1C5B}"/>
              </a:ext>
            </a:extLst>
          </p:cNvPr>
          <p:cNvSpPr txBox="1"/>
          <p:nvPr/>
        </p:nvSpPr>
        <p:spPr>
          <a:xfrm>
            <a:off x="2816863" y="2679116"/>
            <a:ext cx="2679404" cy="461665"/>
          </a:xfrm>
          <a:prstGeom prst="rect">
            <a:avLst/>
          </a:prstGeom>
          <a:noFill/>
        </p:spPr>
        <p:txBody>
          <a:bodyPr wrap="square" rtlCol="0">
            <a:spAutoFit/>
          </a:bodyPr>
          <a:lstStyle/>
          <a:p>
            <a:r>
              <a:rPr lang="en-US" sz="600" b="1" dirty="0"/>
              <a:t>Figure 10. </a:t>
            </a:r>
            <a:r>
              <a:rPr lang="en-US" sz="600" dirty="0"/>
              <a:t>Considered IMS stations and relative position of Puyehue-Cordón Caulle (CC) and Calbuco volcanoes </a:t>
            </a:r>
            <a:r>
              <a:rPr lang="en-US" sz="600" b="1" dirty="0"/>
              <a:t>(Modified from [1])</a:t>
            </a:r>
            <a:r>
              <a:rPr lang="en-US" sz="600" dirty="0"/>
              <a:t>. </a:t>
            </a:r>
            <a:r>
              <a:rPr lang="en-US" sz="600" b="1" dirty="0"/>
              <a:t>a: </a:t>
            </a:r>
            <a:r>
              <a:rPr lang="en-US" sz="600" dirty="0"/>
              <a:t>Nearest eight stations to CC and Calbuco, from ~700 up to 5000 km. </a:t>
            </a:r>
            <a:r>
              <a:rPr lang="en-US" sz="600" b="1" dirty="0"/>
              <a:t>b: </a:t>
            </a:r>
            <a:r>
              <a:rPr lang="en-US" sz="600" dirty="0"/>
              <a:t>Close up around CC and Calbuco. </a:t>
            </a:r>
          </a:p>
        </p:txBody>
      </p:sp>
      <p:sp>
        <p:nvSpPr>
          <p:cNvPr id="11" name="TextBox 10">
            <a:extLst>
              <a:ext uri="{FF2B5EF4-FFF2-40B4-BE49-F238E27FC236}">
                <a16:creationId xmlns:a16="http://schemas.microsoft.com/office/drawing/2014/main" id="{CCED3527-5BF5-EAD4-C899-BABF8B89ECC9}"/>
              </a:ext>
            </a:extLst>
          </p:cNvPr>
          <p:cNvSpPr txBox="1"/>
          <p:nvPr/>
        </p:nvSpPr>
        <p:spPr>
          <a:xfrm>
            <a:off x="2848520" y="4616051"/>
            <a:ext cx="2679404" cy="276999"/>
          </a:xfrm>
          <a:prstGeom prst="rect">
            <a:avLst/>
          </a:prstGeom>
          <a:noFill/>
        </p:spPr>
        <p:txBody>
          <a:bodyPr wrap="square" rtlCol="0">
            <a:spAutoFit/>
          </a:bodyPr>
          <a:lstStyle/>
          <a:p>
            <a:r>
              <a:rPr lang="en-US" sz="600" b="1" dirty="0"/>
              <a:t>Figure 11.  </a:t>
            </a:r>
            <a:r>
              <a:rPr lang="en-US" sz="600" dirty="0"/>
              <a:t>Summary of source location misfits for both volcanoes </a:t>
            </a:r>
            <a:r>
              <a:rPr lang="en-US" sz="600" b="1" dirty="0"/>
              <a:t>(Modified from [1])</a:t>
            </a:r>
            <a:r>
              <a:rPr lang="en-US" sz="600" dirty="0"/>
              <a:t>. </a:t>
            </a:r>
          </a:p>
        </p:txBody>
      </p:sp>
      <p:sp>
        <p:nvSpPr>
          <p:cNvPr id="15" name="TextBox 14">
            <a:extLst>
              <a:ext uri="{FF2B5EF4-FFF2-40B4-BE49-F238E27FC236}">
                <a16:creationId xmlns:a16="http://schemas.microsoft.com/office/drawing/2014/main" id="{A933F443-15E4-F44A-B2A7-556367483512}"/>
              </a:ext>
            </a:extLst>
          </p:cNvPr>
          <p:cNvSpPr txBox="1"/>
          <p:nvPr/>
        </p:nvSpPr>
        <p:spPr>
          <a:xfrm>
            <a:off x="4632672" y="4997093"/>
            <a:ext cx="863596" cy="1200329"/>
          </a:xfrm>
          <a:prstGeom prst="rect">
            <a:avLst/>
          </a:prstGeom>
          <a:noFill/>
        </p:spPr>
        <p:txBody>
          <a:bodyPr wrap="square" rtlCol="0">
            <a:spAutoFit/>
          </a:bodyPr>
          <a:lstStyle/>
          <a:p>
            <a:r>
              <a:rPr lang="en-US" sz="600" b="1" dirty="0"/>
              <a:t>Figure 12.  </a:t>
            </a:r>
            <a:r>
              <a:rPr lang="en-US" sz="600" dirty="0"/>
              <a:t>Comparison of “uncorrected” and best cases with IMS_vASC </a:t>
            </a:r>
            <a:r>
              <a:rPr lang="en-US" sz="600" b="1" dirty="0"/>
              <a:t>(Modified from [1])</a:t>
            </a:r>
            <a:r>
              <a:rPr lang="en-US" sz="600" dirty="0"/>
              <a:t>. </a:t>
            </a:r>
            <a:r>
              <a:rPr lang="en-US" sz="600" b="1" dirty="0"/>
              <a:t>a</a:t>
            </a:r>
            <a:r>
              <a:rPr lang="en-US" sz="600" dirty="0"/>
              <a:t> and </a:t>
            </a:r>
            <a:r>
              <a:rPr lang="en-US" sz="600" b="1" dirty="0"/>
              <a:t>b</a:t>
            </a:r>
            <a:r>
              <a:rPr lang="en-US" sz="600" dirty="0"/>
              <a:t>: </a:t>
            </a:r>
            <a:r>
              <a:rPr lang="en-US" sz="600" dirty="0" err="1"/>
              <a:t>Cordón</a:t>
            </a:r>
            <a:r>
              <a:rPr lang="en-US" sz="600" dirty="0"/>
              <a:t> Caulle uncorrected (left) and corrected (right). </a:t>
            </a:r>
            <a:r>
              <a:rPr lang="en-US" sz="600" b="1" dirty="0"/>
              <a:t>c</a:t>
            </a:r>
            <a:r>
              <a:rPr lang="en-US" sz="600" dirty="0"/>
              <a:t> and </a:t>
            </a:r>
            <a:r>
              <a:rPr lang="en-US" sz="600" b="1" dirty="0"/>
              <a:t>d</a:t>
            </a:r>
            <a:r>
              <a:rPr lang="en-US" sz="600" dirty="0"/>
              <a:t>: Calbuco uncorrected (left) and corrected (right). </a:t>
            </a:r>
          </a:p>
        </p:txBody>
      </p:sp>
      <p:sp>
        <p:nvSpPr>
          <p:cNvPr id="17" name="TextBox 16">
            <a:extLst>
              <a:ext uri="{FF2B5EF4-FFF2-40B4-BE49-F238E27FC236}">
                <a16:creationId xmlns:a16="http://schemas.microsoft.com/office/drawing/2014/main" id="{D7EA71BC-EE7E-CAB9-A078-385BD2917765}"/>
              </a:ext>
            </a:extLst>
          </p:cNvPr>
          <p:cNvSpPr txBox="1"/>
          <p:nvPr/>
        </p:nvSpPr>
        <p:spPr>
          <a:xfrm>
            <a:off x="5925328" y="2615878"/>
            <a:ext cx="999524" cy="646331"/>
          </a:xfrm>
          <a:prstGeom prst="rect">
            <a:avLst/>
          </a:prstGeom>
          <a:noFill/>
        </p:spPr>
        <p:txBody>
          <a:bodyPr wrap="square" rtlCol="0">
            <a:spAutoFit/>
          </a:bodyPr>
          <a:lstStyle/>
          <a:p>
            <a:r>
              <a:rPr lang="en-US" sz="600" b="1" dirty="0"/>
              <a:t>Figure 13. </a:t>
            </a:r>
            <a:r>
              <a:rPr lang="en-US" sz="600" dirty="0"/>
              <a:t>Location of IS22 (New Caledonia) and the potentially observed volcanoes </a:t>
            </a:r>
            <a:r>
              <a:rPr lang="en-US" sz="600" b="1" dirty="0"/>
              <a:t>(Modified from in-submission paper of De Negri et al., 2023)</a:t>
            </a:r>
            <a:r>
              <a:rPr lang="en-US" sz="600" dirty="0"/>
              <a:t>. </a:t>
            </a:r>
            <a:endParaRPr lang="en-US" sz="600" b="1" dirty="0"/>
          </a:p>
        </p:txBody>
      </p:sp>
      <p:pic>
        <p:nvPicPr>
          <p:cNvPr id="21" name="Picture 20" descr="A picture containing text, plot, diagram, line&#10;&#10;Description automatically generated">
            <a:extLst>
              <a:ext uri="{FF2B5EF4-FFF2-40B4-BE49-F238E27FC236}">
                <a16:creationId xmlns:a16="http://schemas.microsoft.com/office/drawing/2014/main" id="{A93BF2EF-E199-5C60-DC52-BDE34F53FFE3}"/>
              </a:ext>
            </a:extLst>
          </p:cNvPr>
          <p:cNvPicPr>
            <a:picLocks noChangeAspect="1"/>
          </p:cNvPicPr>
          <p:nvPr/>
        </p:nvPicPr>
        <p:blipFill>
          <a:blip r:embed="rId9"/>
          <a:stretch>
            <a:fillRect/>
          </a:stretch>
        </p:blipFill>
        <p:spPr>
          <a:xfrm>
            <a:off x="9064211" y="1340771"/>
            <a:ext cx="1672931" cy="1338345"/>
          </a:xfrm>
          <a:prstGeom prst="rect">
            <a:avLst/>
          </a:prstGeom>
        </p:spPr>
      </p:pic>
      <p:sp>
        <p:nvSpPr>
          <p:cNvPr id="22" name="TextBox 21">
            <a:extLst>
              <a:ext uri="{FF2B5EF4-FFF2-40B4-BE49-F238E27FC236}">
                <a16:creationId xmlns:a16="http://schemas.microsoft.com/office/drawing/2014/main" id="{4D2A63C1-C934-FBDD-F867-5A0A430DC30A}"/>
              </a:ext>
            </a:extLst>
          </p:cNvPr>
          <p:cNvSpPr txBox="1"/>
          <p:nvPr/>
        </p:nvSpPr>
        <p:spPr>
          <a:xfrm>
            <a:off x="6823434" y="3292033"/>
            <a:ext cx="2113494" cy="646331"/>
          </a:xfrm>
          <a:prstGeom prst="rect">
            <a:avLst/>
          </a:prstGeom>
          <a:noFill/>
        </p:spPr>
        <p:txBody>
          <a:bodyPr wrap="square" rtlCol="0">
            <a:spAutoFit/>
          </a:bodyPr>
          <a:lstStyle/>
          <a:p>
            <a:r>
              <a:rPr lang="en-US" sz="600" b="1" dirty="0"/>
              <a:t>Figure 14. </a:t>
            </a:r>
            <a:r>
              <a:rPr lang="en-US" sz="600" dirty="0"/>
              <a:t>IMS detections from IS22. (a) Chronological data in 2D histograms, with azimuths of Yasur and Ambrym/Lopevi indicated with arrows. (b) Same dataset as (a) but sorted by day of year. (c) Same as (b), but zoomed around azimuths of interest. </a:t>
            </a:r>
            <a:r>
              <a:rPr lang="en-US" sz="600" b="1" dirty="0"/>
              <a:t>(Modified from in-submission paper of De Negri et al., 2023)</a:t>
            </a:r>
          </a:p>
        </p:txBody>
      </p:sp>
      <p:sp>
        <p:nvSpPr>
          <p:cNvPr id="23" name="TextBox 22">
            <a:extLst>
              <a:ext uri="{FF2B5EF4-FFF2-40B4-BE49-F238E27FC236}">
                <a16:creationId xmlns:a16="http://schemas.microsoft.com/office/drawing/2014/main" id="{9B158312-2297-F97C-0877-D0E6C8206A74}"/>
              </a:ext>
            </a:extLst>
          </p:cNvPr>
          <p:cNvSpPr txBox="1"/>
          <p:nvPr/>
        </p:nvSpPr>
        <p:spPr>
          <a:xfrm>
            <a:off x="8931289" y="2782669"/>
            <a:ext cx="1953133" cy="646331"/>
          </a:xfrm>
          <a:prstGeom prst="rect">
            <a:avLst/>
          </a:prstGeom>
          <a:noFill/>
        </p:spPr>
        <p:txBody>
          <a:bodyPr wrap="square" rtlCol="0">
            <a:spAutoFit/>
          </a:bodyPr>
          <a:lstStyle/>
          <a:p>
            <a:r>
              <a:rPr lang="en-US" sz="600" b="1" dirty="0"/>
              <a:t>Figure 15. </a:t>
            </a:r>
            <a:r>
              <a:rPr lang="en-US" sz="600" dirty="0"/>
              <a:t>Example of modeled year-long azimuth deviations for Ambrym. Top: Azimuth deviations colored by time of day and turning height (see legend). Bottom: average azimuth deviation by time of day and interpolated curve. </a:t>
            </a:r>
            <a:r>
              <a:rPr lang="en-US" sz="600" b="1" dirty="0"/>
              <a:t>(Modified from in-submission paper of De Negri et al., 2023)</a:t>
            </a:r>
          </a:p>
        </p:txBody>
      </p:sp>
      <p:sp>
        <p:nvSpPr>
          <p:cNvPr id="24" name="TextBox 23">
            <a:extLst>
              <a:ext uri="{FF2B5EF4-FFF2-40B4-BE49-F238E27FC236}">
                <a16:creationId xmlns:a16="http://schemas.microsoft.com/office/drawing/2014/main" id="{5238F5F0-A7F9-95BB-AFE8-76D4B3633ED4}"/>
              </a:ext>
            </a:extLst>
          </p:cNvPr>
          <p:cNvSpPr txBox="1"/>
          <p:nvPr/>
        </p:nvSpPr>
        <p:spPr>
          <a:xfrm>
            <a:off x="5859428" y="4006486"/>
            <a:ext cx="4612072"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With the help of year-long azimuth deviation predictions, it’s possible to associate previously hidden volcanic infrasound from Mount Michael (Figures 8 and 9).</a:t>
            </a:r>
          </a:p>
          <a:p>
            <a:pPr marL="285750" indent="-285750">
              <a:buFont typeface="Arial" panose="020B0604020202020204" pitchFamily="34" charset="0"/>
              <a:buChar char="•"/>
            </a:pPr>
            <a:r>
              <a:rPr lang="en-US" sz="1400" dirty="0"/>
              <a:t>The source mislocation of Puyehue-Cordón Caulle 2011 and Calbuco 2015 eruptions can be reduced from 242 km to 36.7 km, and 366.4 km to 90.7 km, respectively. (Figures 10, 11, and 12).</a:t>
            </a:r>
          </a:p>
          <a:p>
            <a:pPr marL="285750" indent="-285750">
              <a:buFont typeface="Arial" panose="020B0604020202020204" pitchFamily="34" charset="0"/>
              <a:buChar char="•"/>
            </a:pPr>
            <a:r>
              <a:rPr lang="en-US" sz="1400" dirty="0"/>
              <a:t>Multi-year data can be represented at first-order with year-long models for different times of the day (Figures 13, 14, and 15)</a:t>
            </a:r>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P1.1-808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F8E0A69-444F-F295-026B-B3C6954F6B6C}"/>
              </a:ext>
            </a:extLst>
          </p:cNvPr>
          <p:cNvSpPr txBox="1"/>
          <p:nvPr/>
        </p:nvSpPr>
        <p:spPr>
          <a:xfrm>
            <a:off x="152400" y="1279649"/>
            <a:ext cx="10574215" cy="4253537"/>
          </a:xfrm>
          <a:prstGeom prst="rect">
            <a:avLst/>
          </a:prstGeom>
          <a:noFill/>
        </p:spPr>
        <p:txBody>
          <a:bodyPr wrap="square" anchor="ctr">
            <a:normAutofit/>
          </a:bodyPr>
          <a:lstStyle/>
          <a:p>
            <a:pPr marL="171450" indent="-1714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We developed a method to estimate the expected azimuth deviation that infrasound commonly presents at long distances (ARCADE; https://</a:t>
            </a:r>
            <a:r>
              <a:rPr lang="en-US" sz="1400" dirty="0" err="1">
                <a:latin typeface="Arial" panose="020B0604020202020204" pitchFamily="34" charset="0"/>
                <a:cs typeface="Arial" panose="020B0604020202020204" pitchFamily="34" charset="0"/>
              </a:rPr>
              <a:t>github.com</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rodrum</a:t>
            </a:r>
            <a:r>
              <a:rPr lang="en-US" sz="1400" dirty="0">
                <a:latin typeface="Arial" panose="020B0604020202020204" pitchFamily="34" charset="0"/>
                <a:cs typeface="Arial" panose="020B0604020202020204" pitchFamily="34" charset="0"/>
              </a:rPr>
              <a:t>/arcade). This method allows calculating rapid first-order estimates for multiple sources, receivers (stations), and date times, which we store into a look-up table that could be used in near-real time source location scenarios.</a:t>
            </a:r>
          </a:p>
          <a:p>
            <a:pPr marL="171450" indent="-1714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For previous short-time eruption test cases (several days) like Puyehue-Cordón Caulle eruption, 2011 and Calbuco eruption, 2015, we have been able to improve the source location of energetic volcanic eruptions from 66% to 89% when providing IMS_vASC with a set of expected deviation values [1].</a:t>
            </a:r>
          </a:p>
          <a:p>
            <a:pPr marL="171450" indent="-1714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This method has been useful in helping discern volcanic infrasound that was previously </a:t>
            </a:r>
            <a:r>
              <a:rPr lang="en-US" sz="1400" i="1" dirty="0">
                <a:latin typeface="Arial" panose="020B0604020202020204" pitchFamily="34" charset="0"/>
                <a:cs typeface="Arial" panose="020B0604020202020204" pitchFamily="34" charset="0"/>
              </a:rPr>
              <a:t>hidden </a:t>
            </a:r>
            <a:r>
              <a:rPr lang="en-US" sz="1400" dirty="0">
                <a:latin typeface="Arial" panose="020B0604020202020204" pitchFamily="34" charset="0"/>
                <a:cs typeface="Arial" panose="020B0604020202020204" pitchFamily="34" charset="0"/>
              </a:rPr>
              <a:t>for the remote volcanic activity of Mount Michael from 2003 to 2020 [5].</a:t>
            </a:r>
          </a:p>
          <a:p>
            <a:pPr marL="171450" indent="-1714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We are assessing our methodology with year-long set of predictions for station IS22 (New Caledonia) from Ambrym, Lopevi, and Yasur volcanoes.  Our preliminary results seem to be in good agreement with multi-decadal PMCC detections (2003-2023).</a:t>
            </a:r>
          </a:p>
        </p:txBody>
      </p:sp>
    </p:spTree>
    <p:extLst>
      <p:ext uri="{BB962C8B-B14F-4D97-AF65-F5344CB8AC3E}">
        <p14:creationId xmlns:p14="http://schemas.microsoft.com/office/powerpoint/2010/main" val="285200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P1.1-808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30C0E9C-415A-F450-1A75-C593B440BE13}"/>
              </a:ext>
            </a:extLst>
          </p:cNvPr>
          <p:cNvSpPr txBox="1"/>
          <p:nvPr/>
        </p:nvSpPr>
        <p:spPr>
          <a:xfrm>
            <a:off x="248728" y="1195754"/>
            <a:ext cx="10313764" cy="476707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200" dirty="0">
                <a:effectLst/>
                <a:latin typeface="Arial" panose="020B0604020202020204" pitchFamily="34" charset="0"/>
                <a:cs typeface="Arial" panose="020B0604020202020204" pitchFamily="34" charset="0"/>
              </a:rPr>
              <a:t>[0] Matoza, R. S., Green, D. N., Le Pichon, A., Shearer, P. M., Fee, D., </a:t>
            </a:r>
            <a:r>
              <a:rPr lang="en-US" sz="1200" dirty="0" err="1">
                <a:effectLst/>
                <a:latin typeface="Arial" panose="020B0604020202020204" pitchFamily="34" charset="0"/>
                <a:cs typeface="Arial" panose="020B0604020202020204" pitchFamily="34" charset="0"/>
              </a:rPr>
              <a:t>Mialle</a:t>
            </a:r>
            <a:r>
              <a:rPr lang="en-US" sz="1200" dirty="0">
                <a:effectLst/>
                <a:latin typeface="Arial" panose="020B0604020202020204" pitchFamily="34" charset="0"/>
                <a:cs typeface="Arial" panose="020B0604020202020204" pitchFamily="34" charset="0"/>
              </a:rPr>
              <a:t>, P., &amp; Ceranna, L. (2017). Automated detection and cataloging of global explosive volcanism using the International Monitoring System infrasound network. </a:t>
            </a:r>
            <a:r>
              <a:rPr lang="en-US" sz="1200" i="1" dirty="0">
                <a:effectLst/>
                <a:latin typeface="Arial" panose="020B0604020202020204" pitchFamily="34" charset="0"/>
                <a:cs typeface="Arial" panose="020B0604020202020204" pitchFamily="34" charset="0"/>
              </a:rPr>
              <a:t>Journal of Geophysical Research: Solid Earth</a:t>
            </a:r>
            <a:r>
              <a:rPr lang="en-US" sz="1200" dirty="0">
                <a:effectLst/>
                <a:latin typeface="Arial" panose="020B0604020202020204" pitchFamily="34" charset="0"/>
                <a:cs typeface="Arial" panose="020B0604020202020204" pitchFamily="34" charset="0"/>
              </a:rPr>
              <a:t>, </a:t>
            </a:r>
            <a:r>
              <a:rPr lang="en-US" sz="1200" i="1" dirty="0">
                <a:effectLst/>
                <a:latin typeface="Arial" panose="020B0604020202020204" pitchFamily="34" charset="0"/>
                <a:cs typeface="Arial" panose="020B0604020202020204" pitchFamily="34" charset="0"/>
              </a:rPr>
              <a:t>122</a:t>
            </a:r>
            <a:r>
              <a:rPr lang="en-US" sz="1200" dirty="0">
                <a:effectLst/>
                <a:latin typeface="Arial" panose="020B0604020202020204" pitchFamily="34" charset="0"/>
                <a:cs typeface="Arial" panose="020B0604020202020204" pitchFamily="34" charset="0"/>
              </a:rPr>
              <a:t>(4), 2946–2971. </a:t>
            </a:r>
            <a:r>
              <a:rPr lang="en-US" sz="1200" dirty="0">
                <a:effectLst/>
                <a:latin typeface="Arial" panose="020B0604020202020204" pitchFamily="34" charset="0"/>
                <a:cs typeface="Arial" panose="020B0604020202020204" pitchFamily="34" charset="0"/>
                <a:hlinkClick r:id="rId2"/>
              </a:rPr>
              <a:t>https://doi.org/10.1002/2016JB013356</a:t>
            </a:r>
            <a:endParaRPr lang="en-US"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[1] De Negri, R., &amp; Matoza, R. S. (2023). Rapid location of remote volcanic infrasound using 3D ray tracing and empirical climatologies: Application to the 2011 </a:t>
            </a:r>
            <a:r>
              <a:rPr lang="en-US" sz="1200" dirty="0" err="1">
                <a:latin typeface="Arial" panose="020B0604020202020204" pitchFamily="34" charset="0"/>
                <a:cs typeface="Arial" panose="020B0604020202020204" pitchFamily="34" charset="0"/>
              </a:rPr>
              <a:t>Cordón</a:t>
            </a:r>
            <a:r>
              <a:rPr lang="en-US" sz="1200" dirty="0">
                <a:latin typeface="Arial" panose="020B0604020202020204" pitchFamily="34" charset="0"/>
                <a:cs typeface="Arial" panose="020B0604020202020204" pitchFamily="34" charset="0"/>
              </a:rPr>
              <a:t> Caulle and 2015 Calbuco eruptions, Chile. Journal of Geophysical Research: Solid Earth, 128, e2022JB025735. https://</a:t>
            </a:r>
            <a:r>
              <a:rPr lang="en-US" sz="1200" dirty="0" err="1">
                <a:latin typeface="Arial" panose="020B0604020202020204" pitchFamily="34" charset="0"/>
                <a:cs typeface="Arial" panose="020B0604020202020204" pitchFamily="34" charset="0"/>
              </a:rPr>
              <a:t>doi</a:t>
            </a:r>
            <a:r>
              <a:rPr lang="en-US" sz="1200" dirty="0">
                <a:latin typeface="Arial" panose="020B0604020202020204" pitchFamily="34" charset="0"/>
                <a:cs typeface="Arial" panose="020B0604020202020204" pitchFamily="34" charset="0"/>
              </a:rPr>
              <a:t>. org/10.1029/2022JB025735 </a:t>
            </a:r>
          </a:p>
          <a:p>
            <a:pPr marL="285750" indent="-285750">
              <a:lnSpc>
                <a:spcPct val="150000"/>
              </a:lnSpc>
              <a:buFont typeface="Arial" panose="020B0604020202020204" pitchFamily="34" charset="0"/>
              <a:buChar char="•"/>
            </a:pPr>
            <a:r>
              <a:rPr lang="en-US" sz="1200" dirty="0">
                <a:effectLst/>
                <a:latin typeface="Arial" panose="020B0604020202020204" pitchFamily="34" charset="0"/>
                <a:cs typeface="Arial" panose="020B0604020202020204" pitchFamily="34" charset="0"/>
              </a:rPr>
              <a:t>[2] </a:t>
            </a:r>
            <a:r>
              <a:rPr lang="en-US" sz="1200" dirty="0" err="1">
                <a:effectLst/>
                <a:latin typeface="Arial" panose="020B0604020202020204" pitchFamily="34" charset="0"/>
                <a:cs typeface="Arial" panose="020B0604020202020204" pitchFamily="34" charset="0"/>
              </a:rPr>
              <a:t>Drob</a:t>
            </a:r>
            <a:r>
              <a:rPr lang="en-US" sz="1200" dirty="0">
                <a:effectLst/>
                <a:latin typeface="Arial" panose="020B0604020202020204" pitchFamily="34" charset="0"/>
                <a:cs typeface="Arial" panose="020B0604020202020204" pitchFamily="34" charset="0"/>
              </a:rPr>
              <a:t>, D. P., Emmert, J. T., Meriwether, J. W., </a:t>
            </a:r>
            <a:r>
              <a:rPr lang="en-US" sz="1200" dirty="0" err="1">
                <a:effectLst/>
                <a:latin typeface="Arial" panose="020B0604020202020204" pitchFamily="34" charset="0"/>
                <a:cs typeface="Arial" panose="020B0604020202020204" pitchFamily="34" charset="0"/>
              </a:rPr>
              <a:t>Makela</a:t>
            </a:r>
            <a:r>
              <a:rPr lang="en-US" sz="1200" dirty="0">
                <a:effectLst/>
                <a:latin typeface="Arial" panose="020B0604020202020204" pitchFamily="34" charset="0"/>
                <a:cs typeface="Arial" panose="020B0604020202020204" pitchFamily="34" charset="0"/>
              </a:rPr>
              <a:t>, J. J., </a:t>
            </a:r>
            <a:r>
              <a:rPr lang="en-US" sz="1200" dirty="0" err="1">
                <a:effectLst/>
                <a:latin typeface="Arial" panose="020B0604020202020204" pitchFamily="34" charset="0"/>
                <a:cs typeface="Arial" panose="020B0604020202020204" pitchFamily="34" charset="0"/>
              </a:rPr>
              <a:t>Doornbos</a:t>
            </a:r>
            <a:r>
              <a:rPr lang="en-US" sz="1200" dirty="0">
                <a:effectLst/>
                <a:latin typeface="Arial" panose="020B0604020202020204" pitchFamily="34" charset="0"/>
                <a:cs typeface="Arial" panose="020B0604020202020204" pitchFamily="34" charset="0"/>
              </a:rPr>
              <a:t>, E., Conde, M., … </a:t>
            </a:r>
            <a:r>
              <a:rPr lang="en-US" sz="1200" dirty="0" err="1">
                <a:effectLst/>
                <a:latin typeface="Arial" panose="020B0604020202020204" pitchFamily="34" charset="0"/>
                <a:cs typeface="Arial" panose="020B0604020202020204" pitchFamily="34" charset="0"/>
              </a:rPr>
              <a:t>Klenzing</a:t>
            </a:r>
            <a:r>
              <a:rPr lang="en-US" sz="1200" dirty="0">
                <a:effectLst/>
                <a:latin typeface="Arial" panose="020B0604020202020204" pitchFamily="34" charset="0"/>
                <a:cs typeface="Arial" panose="020B0604020202020204" pitchFamily="34" charset="0"/>
              </a:rPr>
              <a:t>, J. H. (2015). An update to the Horizontal Wind Model (HWM): The quiet time thermosphere. </a:t>
            </a:r>
            <a:r>
              <a:rPr lang="en-US" sz="1200" i="1" dirty="0">
                <a:effectLst/>
                <a:latin typeface="Arial" panose="020B0604020202020204" pitchFamily="34" charset="0"/>
                <a:cs typeface="Arial" panose="020B0604020202020204" pitchFamily="34" charset="0"/>
              </a:rPr>
              <a:t>Earth and Space Science</a:t>
            </a:r>
            <a:r>
              <a:rPr lang="en-US" sz="1200" dirty="0">
                <a:effectLst/>
                <a:latin typeface="Arial" panose="020B0604020202020204" pitchFamily="34" charset="0"/>
                <a:cs typeface="Arial" panose="020B0604020202020204" pitchFamily="34" charset="0"/>
              </a:rPr>
              <a:t>, </a:t>
            </a:r>
            <a:r>
              <a:rPr lang="en-US" sz="1200" i="1"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(7), 301–319. </a:t>
            </a:r>
            <a:r>
              <a:rPr lang="en-US" sz="1200" dirty="0">
                <a:effectLst/>
                <a:latin typeface="Arial" panose="020B0604020202020204" pitchFamily="34" charset="0"/>
                <a:cs typeface="Arial" panose="020B0604020202020204" pitchFamily="34" charset="0"/>
                <a:hlinkClick r:id="rId3"/>
              </a:rPr>
              <a:t>https://doi.org/10.1002/2014EA000089</a:t>
            </a:r>
            <a:endParaRPr lang="en-US"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200" dirty="0">
                <a:effectLst/>
                <a:latin typeface="Arial" panose="020B0604020202020204" pitchFamily="34" charset="0"/>
                <a:cs typeface="Arial" panose="020B0604020202020204" pitchFamily="34" charset="0"/>
              </a:rPr>
              <a:t>[3] Emmert, J. T., </a:t>
            </a:r>
            <a:r>
              <a:rPr lang="en-US" sz="1200" dirty="0" err="1">
                <a:effectLst/>
                <a:latin typeface="Arial" panose="020B0604020202020204" pitchFamily="34" charset="0"/>
                <a:cs typeface="Arial" panose="020B0604020202020204" pitchFamily="34" charset="0"/>
              </a:rPr>
              <a:t>Drob</a:t>
            </a:r>
            <a:r>
              <a:rPr lang="en-US" sz="1200" dirty="0">
                <a:effectLst/>
                <a:latin typeface="Arial" panose="020B0604020202020204" pitchFamily="34" charset="0"/>
                <a:cs typeface="Arial" panose="020B0604020202020204" pitchFamily="34" charset="0"/>
              </a:rPr>
              <a:t>, D. P., </a:t>
            </a:r>
            <a:r>
              <a:rPr lang="en-US" sz="1200" dirty="0" err="1">
                <a:effectLst/>
                <a:latin typeface="Arial" panose="020B0604020202020204" pitchFamily="34" charset="0"/>
                <a:cs typeface="Arial" panose="020B0604020202020204" pitchFamily="34" charset="0"/>
              </a:rPr>
              <a:t>Picone</a:t>
            </a:r>
            <a:r>
              <a:rPr lang="en-US" sz="1200" dirty="0">
                <a:effectLst/>
                <a:latin typeface="Arial" panose="020B0604020202020204" pitchFamily="34" charset="0"/>
                <a:cs typeface="Arial" panose="020B0604020202020204" pitchFamily="34" charset="0"/>
              </a:rPr>
              <a:t>, J. M., </a:t>
            </a:r>
            <a:r>
              <a:rPr lang="en-US" sz="1200" dirty="0" err="1">
                <a:effectLst/>
                <a:latin typeface="Arial" panose="020B0604020202020204" pitchFamily="34" charset="0"/>
                <a:cs typeface="Arial" panose="020B0604020202020204" pitchFamily="34" charset="0"/>
              </a:rPr>
              <a:t>Siskind</a:t>
            </a:r>
            <a:r>
              <a:rPr lang="en-US" sz="1200" dirty="0">
                <a:effectLst/>
                <a:latin typeface="Arial" panose="020B0604020202020204" pitchFamily="34" charset="0"/>
                <a:cs typeface="Arial" panose="020B0604020202020204" pitchFamily="34" charset="0"/>
              </a:rPr>
              <a:t>, D. E., Jones, M. Jr., </a:t>
            </a:r>
            <a:r>
              <a:rPr lang="en-US" sz="1200" dirty="0" err="1">
                <a:effectLst/>
                <a:latin typeface="Arial" panose="020B0604020202020204" pitchFamily="34" charset="0"/>
                <a:cs typeface="Arial" panose="020B0604020202020204" pitchFamily="34" charset="0"/>
              </a:rPr>
              <a:t>Mlynczak</a:t>
            </a:r>
            <a:r>
              <a:rPr lang="en-US" sz="1200" dirty="0">
                <a:effectLst/>
                <a:latin typeface="Arial" panose="020B0604020202020204" pitchFamily="34" charset="0"/>
                <a:cs typeface="Arial" panose="020B0604020202020204" pitchFamily="34" charset="0"/>
              </a:rPr>
              <a:t>, M. G., et al. (2020). NRLMSIS 2.0: A whole‐atmosphere empirical model of temperature and neutral species densities. Earth and Space Science, 7, e2020EA001321. https://</a:t>
            </a:r>
            <a:r>
              <a:rPr lang="en-US" sz="1200" dirty="0" err="1">
                <a:effectLst/>
                <a:latin typeface="Arial" panose="020B0604020202020204" pitchFamily="34" charset="0"/>
                <a:cs typeface="Arial" panose="020B0604020202020204" pitchFamily="34" charset="0"/>
              </a:rPr>
              <a:t>doi.org</a:t>
            </a:r>
            <a:r>
              <a:rPr lang="en-US" sz="1200" dirty="0">
                <a:effectLst/>
                <a:latin typeface="Arial" panose="020B0604020202020204" pitchFamily="34" charset="0"/>
                <a:cs typeface="Arial" panose="020B0604020202020204" pitchFamily="34" charset="0"/>
              </a:rPr>
              <a:t>/ 10.1029/2020EA001321</a:t>
            </a: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[4] </a:t>
            </a:r>
            <a:r>
              <a:rPr lang="en-US" sz="1200" dirty="0">
                <a:effectLst/>
                <a:latin typeface="Arial" panose="020B0604020202020204" pitchFamily="34" charset="0"/>
                <a:cs typeface="Arial" panose="020B0604020202020204" pitchFamily="34" charset="0"/>
              </a:rPr>
              <a:t>Blom, P., &amp; Waxler, R. (2021) “Characteristics of thermospheric infrasound predicted using ray tracing</a:t>
            </a:r>
            <a:br>
              <a:rPr lang="en-US" sz="1200" dirty="0">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and weakly non-linear waveform analyses.” J. </a:t>
            </a:r>
            <a:r>
              <a:rPr lang="en-US" sz="1200" dirty="0" err="1">
                <a:effectLst/>
                <a:latin typeface="Arial" panose="020B0604020202020204" pitchFamily="34" charset="0"/>
                <a:cs typeface="Arial" panose="020B0604020202020204" pitchFamily="34" charset="0"/>
              </a:rPr>
              <a:t>Acoust</a:t>
            </a:r>
            <a:r>
              <a:rPr lang="en-US" sz="1200" dirty="0">
                <a:effectLst/>
                <a:latin typeface="Arial" panose="020B0604020202020204" pitchFamily="34" charset="0"/>
                <a:cs typeface="Arial" panose="020B0604020202020204" pitchFamily="34" charset="0"/>
              </a:rPr>
              <a:t>. Soc. Am. 149(5): 3174–3188.</a:t>
            </a:r>
          </a:p>
          <a:p>
            <a:pPr marL="285750" indent="-285750">
              <a:lnSpc>
                <a:spcPct val="150000"/>
              </a:lnSpc>
              <a:buFont typeface="Arial" panose="020B0604020202020204" pitchFamily="34" charset="0"/>
              <a:buChar char="•"/>
            </a:pPr>
            <a:r>
              <a:rPr lang="en-US" sz="1200" dirty="0">
                <a:effectLst/>
                <a:latin typeface="Arial" panose="020B0604020202020204" pitchFamily="34" charset="0"/>
                <a:cs typeface="Arial" panose="020B0604020202020204" pitchFamily="34" charset="0"/>
              </a:rPr>
              <a:t>[5] De Negri, R. S., Rose, K. M., Matoza, R. S., Hupe, P., &amp; Ceranna, L. (2022). Long-range multi-year infrasonic detection of eruptive activity at Mount Michael volcano, South Sandwich Islands. Geophysical Research Letters, 49, e2021GL096061. https://</a:t>
            </a:r>
            <a:r>
              <a:rPr lang="en-US" sz="1200" dirty="0" err="1">
                <a:effectLst/>
                <a:latin typeface="Arial" panose="020B0604020202020204" pitchFamily="34" charset="0"/>
                <a:cs typeface="Arial" panose="020B0604020202020204" pitchFamily="34" charset="0"/>
              </a:rPr>
              <a:t>doi</a:t>
            </a:r>
            <a:r>
              <a:rPr lang="en-US" sz="1200" dirty="0">
                <a:effectLst/>
                <a:latin typeface="Arial" panose="020B0604020202020204" pitchFamily="34" charset="0"/>
                <a:cs typeface="Arial" panose="020B0604020202020204" pitchFamily="34" charset="0"/>
              </a:rPr>
              <a:t>. org/10.1029/2021GL096061</a:t>
            </a: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[6] </a:t>
            </a:r>
            <a:r>
              <a:rPr lang="en-US" sz="1200" dirty="0" err="1">
                <a:latin typeface="Arial" panose="020B0604020202020204" pitchFamily="34" charset="0"/>
                <a:cs typeface="Arial" panose="020B0604020202020204" pitchFamily="34" charset="0"/>
              </a:rPr>
              <a:t>Cansi</a:t>
            </a:r>
            <a:r>
              <a:rPr lang="en-US" sz="1200" dirty="0">
                <a:latin typeface="Arial" panose="020B0604020202020204" pitchFamily="34" charset="0"/>
                <a:cs typeface="Arial" panose="020B0604020202020204" pitchFamily="34" charset="0"/>
              </a:rPr>
              <a:t>, Y. (1995). An automatic seismic event processing for detection and location: The PMCC method. Geophysical research letters, 22(9), 1021-1024.</a:t>
            </a:r>
            <a:endParaRPr lang="en-US"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7288</TotalTime>
  <Words>2826</Words>
  <Application>Microsoft Macintosh PowerPoint</Application>
  <PresentationFormat>Widescreen</PresentationFormat>
  <Paragraphs>107</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Andale Mono</vt: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Rodrigo De Negri</cp:lastModifiedBy>
  <cp:revision>34</cp:revision>
  <dcterms:created xsi:type="dcterms:W3CDTF">2023-04-18T13:25:54Z</dcterms:created>
  <dcterms:modified xsi:type="dcterms:W3CDTF">2023-06-09T05:45:38Z</dcterms:modified>
</cp:coreProperties>
</file>