
<file path=[Content_Types].xml><?xml version="1.0" encoding="utf-8"?>
<Types xmlns="http://schemas.openxmlformats.org/package/2006/content-types">
  <Override PartName="/ppt/slideMasters/slideMaster2.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Default Extension="emf" ContentType="image/x-emf"/>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48" r:id="rId2"/>
  </p:sldMasterIdLst>
  <p:sldIdLst>
    <p:sldId id="261" r:id="rId3"/>
    <p:sldId id="256" r:id="rId4"/>
    <p:sldId id="262" r:id="rId5"/>
    <p:sldId id="267" r:id="rId6"/>
    <p:sldId id="263" r:id="rId7"/>
    <p:sldId id="264" r:id="rId8"/>
    <p:sldId id="265" r:id="rId9"/>
    <p:sldId id="266" r:id="rId10"/>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 xmlns:p14="http://schemas.microsoft.com/office/powerpoint/2010/main">
        <p14:section name="Opening/Cover Slide" id="{3F57730A-5715-AC46-A105-BB04A9144E5D}">
          <p14:sldIdLst>
            <p14:sldId id="261"/>
          </p14:sldIdLst>
        </p14:section>
        <p14:section name="Presentation Template" id="{D3474E28-4AA6-E748-B496-81F08868819A}">
          <p14:sldIdLst>
            <p14:sldId id="256"/>
            <p14:sldId id="262"/>
            <p14:sldId id="263"/>
            <p14:sldId id="264"/>
            <p14:sldId id="265"/>
            <p14:sldId id="266"/>
          </p14:sldIdLst>
        </p14:section>
      </p14:sectionLst>
    </p:ex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5556" autoAdjust="0"/>
    <p:restoredTop sz="94685" autoAdjust="0"/>
  </p:normalViewPr>
  <p:slideViewPr>
    <p:cSldViewPr snapToGrid="0">
      <p:cViewPr>
        <p:scale>
          <a:sx n="100" d="100"/>
          <a:sy n="100" d="100"/>
        </p:scale>
        <p:origin x="-437" y="6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grpSp>
        <p:nvGrpSpPr>
          <p:cNvPr id="3" name="Group 4">
            <a:extLst>
              <a:ext uri="{FF2B5EF4-FFF2-40B4-BE49-F238E27FC236}">
                <a16:creationId xmlns="" xmlns:a16="http://schemas.microsoft.com/office/drawing/2014/main" id="{215ECF44-0FCA-1717-6177-766F13B9527F}"/>
              </a:ext>
            </a:extLst>
          </p:cNvPr>
          <p:cNvGrpSpPr>
            <a:grpSpLocks noChangeAspect="1"/>
          </p:cNvGrpSpPr>
          <p:nvPr userDrawn="1"/>
        </p:nvGrpSpPr>
        <p:grpSpPr bwMode="auto">
          <a:xfrm>
            <a:off x="11020425" y="5397498"/>
            <a:ext cx="1003300" cy="1219199"/>
            <a:chOff x="6942" y="3400"/>
            <a:chExt cx="632" cy="768"/>
          </a:xfrm>
        </p:grpSpPr>
        <p:sp>
          <p:nvSpPr>
            <p:cNvPr id="4" name="AutoShape 3">
              <a:extLst>
                <a:ext uri="{FF2B5EF4-FFF2-40B4-BE49-F238E27FC236}">
                  <a16:creationId xmlns="" xmlns:a16="http://schemas.microsoft.com/office/drawing/2014/main" id="{B873EFF3-4F89-4731-E9E8-AAA21F372914}"/>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7">
              <a:extLst>
                <a:ext uri="{FF2B5EF4-FFF2-40B4-BE49-F238E27FC236}">
                  <a16:creationId xmlns="" xmlns:a16="http://schemas.microsoft.com/office/drawing/2014/main" id="{0E69EBC7-81FB-27CC-1DC9-21F0101A3D92}"/>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 name="Freeform 8">
              <a:extLst>
                <a:ext uri="{FF2B5EF4-FFF2-40B4-BE49-F238E27FC236}">
                  <a16:creationId xmlns="" xmlns:a16="http://schemas.microsoft.com/office/drawing/2014/main" id="{00CD6128-75A1-A75A-7386-9074387193A4}"/>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 xmlns:p14="http://schemas.microsoft.com/office/powerpoint/2010/main" val="2314241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EBDAC0-3989-9DEA-56D2-D9110E277C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x-none"/>
          </a:p>
        </p:txBody>
      </p:sp>
      <p:sp>
        <p:nvSpPr>
          <p:cNvPr id="3" name="Picture Placeholder 2">
            <a:extLst>
              <a:ext uri="{FF2B5EF4-FFF2-40B4-BE49-F238E27FC236}">
                <a16:creationId xmlns="" xmlns:a16="http://schemas.microsoft.com/office/drawing/2014/main" id="{EDEEB673-96C5-9150-93A9-B8A68419558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 xmlns:a16="http://schemas.microsoft.com/office/drawing/2014/main" id="{EB45DBFF-1905-96EA-F117-F7109DA88E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 xmlns:a16="http://schemas.microsoft.com/office/drawing/2014/main" id="{6B250AEF-CCD9-BDA4-BC61-04C3F1EBE42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10.06.2023</a:t>
            </a:fld>
            <a:endParaRPr lang="x-none"/>
          </a:p>
        </p:txBody>
      </p:sp>
      <p:sp>
        <p:nvSpPr>
          <p:cNvPr id="6" name="Footer Placeholder 5">
            <a:extLst>
              <a:ext uri="{FF2B5EF4-FFF2-40B4-BE49-F238E27FC236}">
                <a16:creationId xmlns="" xmlns:a16="http://schemas.microsoft.com/office/drawing/2014/main" id="{80B65F7D-AB3F-4B10-493C-818831748A90}"/>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 xmlns:a16="http://schemas.microsoft.com/office/drawing/2014/main" id="{24DBF558-90B7-EDC0-41D8-A7E587B8429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a:t>
            </a:fld>
            <a:endParaRPr lang="x-none"/>
          </a:p>
        </p:txBody>
      </p:sp>
    </p:spTree>
    <p:extLst>
      <p:ext uri="{BB962C8B-B14F-4D97-AF65-F5344CB8AC3E}">
        <p14:creationId xmlns="" xmlns:p14="http://schemas.microsoft.com/office/powerpoint/2010/main" val="3054567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57DBD55-D949-603C-D4B0-76BF5A6F6E0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Vertical Text Placeholder 2">
            <a:extLst>
              <a:ext uri="{FF2B5EF4-FFF2-40B4-BE49-F238E27FC236}">
                <a16:creationId xmlns="" xmlns:a16="http://schemas.microsoft.com/office/drawing/2014/main" id="{99DA7AB6-60A3-C781-0F6C-EE05C02F7270}"/>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 xmlns:a16="http://schemas.microsoft.com/office/drawing/2014/main" id="{6952BB46-382F-D2E7-AE45-6658D0BB5E0F}"/>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10.06.2023</a:t>
            </a:fld>
            <a:endParaRPr lang="x-none"/>
          </a:p>
        </p:txBody>
      </p:sp>
      <p:sp>
        <p:nvSpPr>
          <p:cNvPr id="5" name="Footer Placeholder 4">
            <a:extLst>
              <a:ext uri="{FF2B5EF4-FFF2-40B4-BE49-F238E27FC236}">
                <a16:creationId xmlns="" xmlns:a16="http://schemas.microsoft.com/office/drawing/2014/main" id="{6B38399F-CEA1-5E34-629D-5B852C64E342}"/>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 xmlns:a16="http://schemas.microsoft.com/office/drawing/2014/main" id="{BC3A48BB-D79A-C07C-2705-F0BB4F5BE686}"/>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a:t>
            </a:fld>
            <a:endParaRPr lang="x-none"/>
          </a:p>
        </p:txBody>
      </p:sp>
    </p:spTree>
    <p:extLst>
      <p:ext uri="{BB962C8B-B14F-4D97-AF65-F5344CB8AC3E}">
        <p14:creationId xmlns="" xmlns:p14="http://schemas.microsoft.com/office/powerpoint/2010/main" val="15995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89559DF0-843B-0123-336F-436CBCFB8631}"/>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x-none"/>
          </a:p>
        </p:txBody>
      </p:sp>
      <p:sp>
        <p:nvSpPr>
          <p:cNvPr id="3" name="Vertical Text Placeholder 2">
            <a:extLst>
              <a:ext uri="{FF2B5EF4-FFF2-40B4-BE49-F238E27FC236}">
                <a16:creationId xmlns="" xmlns:a16="http://schemas.microsoft.com/office/drawing/2014/main" id="{7AF89A11-648F-F280-73CE-7BB16BDE2FC4}"/>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 xmlns:a16="http://schemas.microsoft.com/office/drawing/2014/main" id="{E091215F-8C03-13FA-7CA9-97C1ED8D67B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10.06.2023</a:t>
            </a:fld>
            <a:endParaRPr lang="x-none"/>
          </a:p>
        </p:txBody>
      </p:sp>
      <p:sp>
        <p:nvSpPr>
          <p:cNvPr id="5" name="Footer Placeholder 4">
            <a:extLst>
              <a:ext uri="{FF2B5EF4-FFF2-40B4-BE49-F238E27FC236}">
                <a16:creationId xmlns="" xmlns:a16="http://schemas.microsoft.com/office/drawing/2014/main" id="{8491B1AC-07AB-6379-312C-13CB86C4249C}"/>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 xmlns:a16="http://schemas.microsoft.com/office/drawing/2014/main" id="{3AB01CC9-1660-AC5F-55AF-2E2C09C74EC0}"/>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a:t>
            </a:fld>
            <a:endParaRPr lang="x-none"/>
          </a:p>
        </p:txBody>
      </p:sp>
    </p:spTree>
    <p:extLst>
      <p:ext uri="{BB962C8B-B14F-4D97-AF65-F5344CB8AC3E}">
        <p14:creationId xmlns="" xmlns:p14="http://schemas.microsoft.com/office/powerpoint/2010/main" val="73028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3B960F-DD99-15C9-0B8B-8812FA65F7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x-none"/>
          </a:p>
        </p:txBody>
      </p:sp>
      <p:sp>
        <p:nvSpPr>
          <p:cNvPr id="3" name="Subtitle 2">
            <a:extLst>
              <a:ext uri="{FF2B5EF4-FFF2-40B4-BE49-F238E27FC236}">
                <a16:creationId xmlns="" xmlns:a16="http://schemas.microsoft.com/office/drawing/2014/main" id="{EC772C69-3FA2-7471-7D20-0193338A6E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x-none"/>
          </a:p>
        </p:txBody>
      </p:sp>
      <p:sp>
        <p:nvSpPr>
          <p:cNvPr id="4" name="Date Placeholder 3">
            <a:extLst>
              <a:ext uri="{FF2B5EF4-FFF2-40B4-BE49-F238E27FC236}">
                <a16:creationId xmlns="" xmlns:a16="http://schemas.microsoft.com/office/drawing/2014/main" id="{8E6BD510-9EB7-352F-4299-E72E569B8D1C}"/>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10.06.2023</a:t>
            </a:fld>
            <a:endParaRPr lang="x-none"/>
          </a:p>
        </p:txBody>
      </p:sp>
      <p:sp>
        <p:nvSpPr>
          <p:cNvPr id="5" name="Footer Placeholder 4">
            <a:extLst>
              <a:ext uri="{FF2B5EF4-FFF2-40B4-BE49-F238E27FC236}">
                <a16:creationId xmlns="" xmlns:a16="http://schemas.microsoft.com/office/drawing/2014/main" id="{DBBE651C-E995-6D0C-69DF-B08DA91D3154}"/>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 xmlns:a16="http://schemas.microsoft.com/office/drawing/2014/main" id="{8F312567-4417-4398-7043-025006E25EC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a:t>
            </a:fld>
            <a:endParaRPr lang="x-none"/>
          </a:p>
        </p:txBody>
      </p:sp>
    </p:spTree>
    <p:extLst>
      <p:ext uri="{BB962C8B-B14F-4D97-AF65-F5344CB8AC3E}">
        <p14:creationId xmlns="" xmlns:p14="http://schemas.microsoft.com/office/powerpoint/2010/main" val="2026471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D3FEE6D-2A0A-67BB-C604-40C5BDFAEB4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Content Placeholder 2">
            <a:extLst>
              <a:ext uri="{FF2B5EF4-FFF2-40B4-BE49-F238E27FC236}">
                <a16:creationId xmlns="" xmlns:a16="http://schemas.microsoft.com/office/drawing/2014/main" id="{3FCEE5B6-B354-536E-532A-A02EB76E3D6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 xmlns:a16="http://schemas.microsoft.com/office/drawing/2014/main" id="{8CCE5EE6-4C68-A431-0DCB-255BEAF04A8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10.06.2023</a:t>
            </a:fld>
            <a:endParaRPr lang="x-none"/>
          </a:p>
        </p:txBody>
      </p:sp>
      <p:sp>
        <p:nvSpPr>
          <p:cNvPr id="5" name="Footer Placeholder 4">
            <a:extLst>
              <a:ext uri="{FF2B5EF4-FFF2-40B4-BE49-F238E27FC236}">
                <a16:creationId xmlns="" xmlns:a16="http://schemas.microsoft.com/office/drawing/2014/main" id="{EBDF841C-77A5-A0A1-BF7C-9C573C101E4E}"/>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 xmlns:a16="http://schemas.microsoft.com/office/drawing/2014/main" id="{19CAC301-62EA-06A8-25F1-AE7C9612CBB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a:t>
            </a:fld>
            <a:endParaRPr lang="x-none"/>
          </a:p>
        </p:txBody>
      </p:sp>
    </p:spTree>
    <p:extLst>
      <p:ext uri="{BB962C8B-B14F-4D97-AF65-F5344CB8AC3E}">
        <p14:creationId xmlns="" xmlns:p14="http://schemas.microsoft.com/office/powerpoint/2010/main" val="1333895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85C434D-4BF7-DFF4-0CE1-4BF305023A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x-none"/>
          </a:p>
        </p:txBody>
      </p:sp>
      <p:sp>
        <p:nvSpPr>
          <p:cNvPr id="3" name="Text Placeholder 2">
            <a:extLst>
              <a:ext uri="{FF2B5EF4-FFF2-40B4-BE49-F238E27FC236}">
                <a16:creationId xmlns="" xmlns:a16="http://schemas.microsoft.com/office/drawing/2014/main" id="{533B80C5-078D-F5AF-1E84-F25F16AE7A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 xmlns:a16="http://schemas.microsoft.com/office/drawing/2014/main" id="{A5DC8A51-08E0-4D03-D419-13857F9F69BD}"/>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10.06.2023</a:t>
            </a:fld>
            <a:endParaRPr lang="x-none"/>
          </a:p>
        </p:txBody>
      </p:sp>
      <p:sp>
        <p:nvSpPr>
          <p:cNvPr id="5" name="Footer Placeholder 4">
            <a:extLst>
              <a:ext uri="{FF2B5EF4-FFF2-40B4-BE49-F238E27FC236}">
                <a16:creationId xmlns="" xmlns:a16="http://schemas.microsoft.com/office/drawing/2014/main" id="{BA815623-FFB6-DEBB-B2B7-25A8598B2D8D}"/>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 xmlns:a16="http://schemas.microsoft.com/office/drawing/2014/main" id="{C521D2B2-9B4B-1000-F7A1-B1293AC1F527}"/>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a:t>
            </a:fld>
            <a:endParaRPr lang="x-none"/>
          </a:p>
        </p:txBody>
      </p:sp>
    </p:spTree>
    <p:extLst>
      <p:ext uri="{BB962C8B-B14F-4D97-AF65-F5344CB8AC3E}">
        <p14:creationId xmlns="" xmlns:p14="http://schemas.microsoft.com/office/powerpoint/2010/main" val="4058015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A5EF931-A94C-211D-4C16-E834A5996B3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Content Placeholder 2">
            <a:extLst>
              <a:ext uri="{FF2B5EF4-FFF2-40B4-BE49-F238E27FC236}">
                <a16:creationId xmlns="" xmlns:a16="http://schemas.microsoft.com/office/drawing/2014/main" id="{CF320A0E-285F-5530-02FF-F66B1777B81B}"/>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Content Placeholder 3">
            <a:extLst>
              <a:ext uri="{FF2B5EF4-FFF2-40B4-BE49-F238E27FC236}">
                <a16:creationId xmlns="" xmlns:a16="http://schemas.microsoft.com/office/drawing/2014/main" id="{EC072D30-F2E3-0B3A-B30C-A5343C3BF523}"/>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Date Placeholder 4">
            <a:extLst>
              <a:ext uri="{FF2B5EF4-FFF2-40B4-BE49-F238E27FC236}">
                <a16:creationId xmlns="" xmlns:a16="http://schemas.microsoft.com/office/drawing/2014/main" id="{0B15F759-D83B-28DD-81FE-FB28B905A23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10.06.2023</a:t>
            </a:fld>
            <a:endParaRPr lang="x-none"/>
          </a:p>
        </p:txBody>
      </p:sp>
      <p:sp>
        <p:nvSpPr>
          <p:cNvPr id="6" name="Footer Placeholder 5">
            <a:extLst>
              <a:ext uri="{FF2B5EF4-FFF2-40B4-BE49-F238E27FC236}">
                <a16:creationId xmlns="" xmlns:a16="http://schemas.microsoft.com/office/drawing/2014/main" id="{2554AA6C-AC4A-254A-4ED5-382239E88EDC}"/>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 xmlns:a16="http://schemas.microsoft.com/office/drawing/2014/main" id="{7DE390A8-0B27-AD23-4D78-8B67D1F644A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a:t>
            </a:fld>
            <a:endParaRPr lang="x-none"/>
          </a:p>
        </p:txBody>
      </p:sp>
    </p:spTree>
    <p:extLst>
      <p:ext uri="{BB962C8B-B14F-4D97-AF65-F5344CB8AC3E}">
        <p14:creationId xmlns="" xmlns:p14="http://schemas.microsoft.com/office/powerpoint/2010/main" val="66363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BA98552-CBBF-D10C-2851-CE5F323BE08F}"/>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x-none"/>
          </a:p>
        </p:txBody>
      </p:sp>
      <p:sp>
        <p:nvSpPr>
          <p:cNvPr id="3" name="Text Placeholder 2">
            <a:extLst>
              <a:ext uri="{FF2B5EF4-FFF2-40B4-BE49-F238E27FC236}">
                <a16:creationId xmlns="" xmlns:a16="http://schemas.microsoft.com/office/drawing/2014/main" id="{FFFE88C3-615B-816B-C041-1B014F77F8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 xmlns:a16="http://schemas.microsoft.com/office/drawing/2014/main" id="{0A50F503-4249-0855-96AC-008B469A4FAF}"/>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Text Placeholder 4">
            <a:extLst>
              <a:ext uri="{FF2B5EF4-FFF2-40B4-BE49-F238E27FC236}">
                <a16:creationId xmlns="" xmlns:a16="http://schemas.microsoft.com/office/drawing/2014/main" id="{25998227-D465-AE51-360B-A84D6E6A8C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 xmlns:a16="http://schemas.microsoft.com/office/drawing/2014/main" id="{8F1D8803-B841-D379-DA13-54B34C514063}"/>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7" name="Date Placeholder 6">
            <a:extLst>
              <a:ext uri="{FF2B5EF4-FFF2-40B4-BE49-F238E27FC236}">
                <a16:creationId xmlns="" xmlns:a16="http://schemas.microsoft.com/office/drawing/2014/main" id="{FA03BFB6-C264-EC78-DE85-31ED77A746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10.06.2023</a:t>
            </a:fld>
            <a:endParaRPr lang="x-none"/>
          </a:p>
        </p:txBody>
      </p:sp>
      <p:sp>
        <p:nvSpPr>
          <p:cNvPr id="8" name="Footer Placeholder 7">
            <a:extLst>
              <a:ext uri="{FF2B5EF4-FFF2-40B4-BE49-F238E27FC236}">
                <a16:creationId xmlns="" xmlns:a16="http://schemas.microsoft.com/office/drawing/2014/main" id="{00ADCE47-0D8A-89FC-52C2-D482F134EBB2}"/>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9" name="Slide Number Placeholder 8">
            <a:extLst>
              <a:ext uri="{FF2B5EF4-FFF2-40B4-BE49-F238E27FC236}">
                <a16:creationId xmlns="" xmlns:a16="http://schemas.microsoft.com/office/drawing/2014/main" id="{9A8CD5A7-1626-07AA-D2F2-7D9D7D8D6C12}"/>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a:t>
            </a:fld>
            <a:endParaRPr lang="x-none"/>
          </a:p>
        </p:txBody>
      </p:sp>
    </p:spTree>
    <p:extLst>
      <p:ext uri="{BB962C8B-B14F-4D97-AF65-F5344CB8AC3E}">
        <p14:creationId xmlns="" xmlns:p14="http://schemas.microsoft.com/office/powerpoint/2010/main" val="295980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813FC91-6701-22B3-F986-D2DE7F9935EC}"/>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Date Placeholder 2">
            <a:extLst>
              <a:ext uri="{FF2B5EF4-FFF2-40B4-BE49-F238E27FC236}">
                <a16:creationId xmlns="" xmlns:a16="http://schemas.microsoft.com/office/drawing/2014/main" id="{8865FC91-E1CF-B33B-4316-5F030AB3405E}"/>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10.06.2023</a:t>
            </a:fld>
            <a:endParaRPr lang="x-none"/>
          </a:p>
        </p:txBody>
      </p:sp>
      <p:sp>
        <p:nvSpPr>
          <p:cNvPr id="4" name="Footer Placeholder 3">
            <a:extLst>
              <a:ext uri="{FF2B5EF4-FFF2-40B4-BE49-F238E27FC236}">
                <a16:creationId xmlns="" xmlns:a16="http://schemas.microsoft.com/office/drawing/2014/main" id="{B713C2CC-BC4A-E4DF-8494-EC235D70283A}"/>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5" name="Slide Number Placeholder 4">
            <a:extLst>
              <a:ext uri="{FF2B5EF4-FFF2-40B4-BE49-F238E27FC236}">
                <a16:creationId xmlns="" xmlns:a16="http://schemas.microsoft.com/office/drawing/2014/main" id="{B66A15BA-FEE4-7386-6712-A96CDE521629}"/>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a:t>
            </a:fld>
            <a:endParaRPr lang="x-none"/>
          </a:p>
        </p:txBody>
      </p:sp>
    </p:spTree>
    <p:extLst>
      <p:ext uri="{BB962C8B-B14F-4D97-AF65-F5344CB8AC3E}">
        <p14:creationId xmlns="" xmlns:p14="http://schemas.microsoft.com/office/powerpoint/2010/main" val="3855353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2A740188-5A5C-FAF9-2521-642030BDA5D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10.06.2023</a:t>
            </a:fld>
            <a:endParaRPr lang="x-none"/>
          </a:p>
        </p:txBody>
      </p:sp>
      <p:sp>
        <p:nvSpPr>
          <p:cNvPr id="3" name="Footer Placeholder 2">
            <a:extLst>
              <a:ext uri="{FF2B5EF4-FFF2-40B4-BE49-F238E27FC236}">
                <a16:creationId xmlns="" xmlns:a16="http://schemas.microsoft.com/office/drawing/2014/main" id="{08FDEB4D-A45C-1453-8190-7209781C688E}"/>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4" name="Slide Number Placeholder 3">
            <a:extLst>
              <a:ext uri="{FF2B5EF4-FFF2-40B4-BE49-F238E27FC236}">
                <a16:creationId xmlns="" xmlns:a16="http://schemas.microsoft.com/office/drawing/2014/main" id="{E398E109-5B87-E4B1-ADC1-030218708371}"/>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a:t>
            </a:fld>
            <a:endParaRPr lang="x-none"/>
          </a:p>
        </p:txBody>
      </p:sp>
    </p:spTree>
    <p:extLst>
      <p:ext uri="{BB962C8B-B14F-4D97-AF65-F5344CB8AC3E}">
        <p14:creationId xmlns="" xmlns:p14="http://schemas.microsoft.com/office/powerpoint/2010/main" val="1428433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1D0AA26-4BB6-1D1A-037D-ACBAE49B0B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x-none"/>
          </a:p>
        </p:txBody>
      </p:sp>
      <p:sp>
        <p:nvSpPr>
          <p:cNvPr id="3" name="Content Placeholder 2">
            <a:extLst>
              <a:ext uri="{FF2B5EF4-FFF2-40B4-BE49-F238E27FC236}">
                <a16:creationId xmlns="" xmlns:a16="http://schemas.microsoft.com/office/drawing/2014/main" id="{77456E84-B974-7F35-3C70-8E3E07AB25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Text Placeholder 3">
            <a:extLst>
              <a:ext uri="{FF2B5EF4-FFF2-40B4-BE49-F238E27FC236}">
                <a16:creationId xmlns="" xmlns:a16="http://schemas.microsoft.com/office/drawing/2014/main" id="{F0A2D2F7-ABF5-8F11-2584-17C841342F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 xmlns:a16="http://schemas.microsoft.com/office/drawing/2014/main" id="{C5971083-6C28-83C7-1AC1-F475C8F45B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10.06.2023</a:t>
            </a:fld>
            <a:endParaRPr lang="x-none"/>
          </a:p>
        </p:txBody>
      </p:sp>
      <p:sp>
        <p:nvSpPr>
          <p:cNvPr id="6" name="Footer Placeholder 5">
            <a:extLst>
              <a:ext uri="{FF2B5EF4-FFF2-40B4-BE49-F238E27FC236}">
                <a16:creationId xmlns="" xmlns:a16="http://schemas.microsoft.com/office/drawing/2014/main" id="{3B3CCEC8-BA30-1F91-FADA-069CB64C2EDE}"/>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 xmlns:a16="http://schemas.microsoft.com/office/drawing/2014/main" id="{50E1819F-0494-7C02-1117-13ABFA5AED2E}"/>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a:t>
            </a:fld>
            <a:endParaRPr lang="x-none"/>
          </a:p>
        </p:txBody>
      </p:sp>
    </p:spTree>
    <p:extLst>
      <p:ext uri="{BB962C8B-B14F-4D97-AF65-F5344CB8AC3E}">
        <p14:creationId xmlns="" xmlns:p14="http://schemas.microsoft.com/office/powerpoint/2010/main" val="2866319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image" Target="../media/image7.emf"/><Relationship Id="rId3" Type="http://schemas.openxmlformats.org/officeDocument/2006/relationships/image" Target="../media/image1.jpeg"/><Relationship Id="rId7" Type="http://schemas.openxmlformats.org/officeDocument/2006/relationships/slide" Target="../slides/slide5.xml"/><Relationship Id="rId12" Type="http://schemas.openxmlformats.org/officeDocument/2006/relationships/image" Target="../media/image6.emf"/><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emf"/><Relationship Id="rId11" Type="http://schemas.openxmlformats.org/officeDocument/2006/relationships/slide" Target="../slides/slide7.xml"/><Relationship Id="rId5" Type="http://schemas.openxmlformats.org/officeDocument/2006/relationships/slide" Target="../slides/slide2.xml"/><Relationship Id="rId10" Type="http://schemas.openxmlformats.org/officeDocument/2006/relationships/image" Target="../media/image5.emf"/><Relationship Id="rId4" Type="http://schemas.openxmlformats.org/officeDocument/2006/relationships/image" Target="../media/image2.emf"/><Relationship Id="rId9" Type="http://schemas.openxmlformats.org/officeDocument/2006/relationships/slide" Target="../slides/slide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8.png"/><Relationship Id="rId18" Type="http://schemas.openxmlformats.org/officeDocument/2006/relationships/image" Target="../media/image12.emf"/><Relationship Id="rId26" Type="http://schemas.openxmlformats.org/officeDocument/2006/relationships/image" Target="../media/image16.emf"/><Relationship Id="rId3" Type="http://schemas.openxmlformats.org/officeDocument/2006/relationships/slideLayout" Target="../slideLayouts/slideLayout4.xml"/><Relationship Id="rId21" Type="http://schemas.openxmlformats.org/officeDocument/2006/relationships/slide" Target="../slides/slide5.xml"/><Relationship Id="rId7" Type="http://schemas.openxmlformats.org/officeDocument/2006/relationships/slideLayout" Target="../slideLayouts/slideLayout8.xml"/><Relationship Id="rId12" Type="http://schemas.openxmlformats.org/officeDocument/2006/relationships/theme" Target="../theme/theme2.xml"/><Relationship Id="rId17" Type="http://schemas.openxmlformats.org/officeDocument/2006/relationships/slide" Target="../slides/slide2.xml"/><Relationship Id="rId25" Type="http://schemas.openxmlformats.org/officeDocument/2006/relationships/slide" Target="../slides/slide7.xml"/><Relationship Id="rId2" Type="http://schemas.openxmlformats.org/officeDocument/2006/relationships/slideLayout" Target="../slideLayouts/slideLayout3.xml"/><Relationship Id="rId16" Type="http://schemas.openxmlformats.org/officeDocument/2006/relationships/image" Target="../media/image11.emf"/><Relationship Id="rId20" Type="http://schemas.openxmlformats.org/officeDocument/2006/relationships/image" Target="../media/image13.emf"/><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image" Target="../media/image15.emf"/><Relationship Id="rId5" Type="http://schemas.openxmlformats.org/officeDocument/2006/relationships/slideLayout" Target="../slideLayouts/slideLayout6.xml"/><Relationship Id="rId15" Type="http://schemas.openxmlformats.org/officeDocument/2006/relationships/image" Target="../media/image10.emf"/><Relationship Id="rId23" Type="http://schemas.openxmlformats.org/officeDocument/2006/relationships/slide" Target="../slides/slide6.xml"/><Relationship Id="rId10" Type="http://schemas.openxmlformats.org/officeDocument/2006/relationships/slideLayout" Target="../slideLayouts/slideLayout11.xml"/><Relationship Id="rId19" Type="http://schemas.openxmlformats.org/officeDocument/2006/relationships/slide" Target="../slides/slide3.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9.emf"/><Relationship Id="rId22" Type="http://schemas.openxmlformats.org/officeDocument/2006/relationships/image" Target="../media/image14.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 xmlns:a16="http://schemas.microsoft.com/office/drawing/2014/main" id="{4538A48F-A32D-1367-E754-FD1441CC128B}"/>
              </a:ext>
            </a:extLst>
          </p:cNvPr>
          <p:cNvPicPr>
            <a:picLocks noChangeAspect="1"/>
          </p:cNvPicPr>
          <p:nvPr userDrawn="1"/>
        </p:nvPicPr>
        <p:blipFill>
          <a:blip r:embed="rId4"/>
          <a:stretch>
            <a:fillRect/>
          </a:stretch>
        </p:blipFill>
        <p:spPr>
          <a:xfrm>
            <a:off x="197124" y="400850"/>
            <a:ext cx="2039389" cy="1019695"/>
          </a:xfrm>
          <a:prstGeom prst="rect">
            <a:avLst/>
          </a:prstGeom>
        </p:spPr>
      </p:pic>
      <p:pic>
        <p:nvPicPr>
          <p:cNvPr id="14" name="Picture 13">
            <a:hlinkClick r:id="rId5" action="ppaction://hlinksldjump"/>
            <a:extLst>
              <a:ext uri="{FF2B5EF4-FFF2-40B4-BE49-F238E27FC236}">
                <a16:creationId xmlns="" xmlns:a16="http://schemas.microsoft.com/office/drawing/2014/main" id="{180DFF96-CBFD-BE49-06A1-72B2C840F2F3}"/>
              </a:ext>
            </a:extLst>
          </p:cNvPr>
          <p:cNvPicPr>
            <a:picLocks noChangeAspect="1"/>
          </p:cNvPicPr>
          <p:nvPr userDrawn="1"/>
        </p:nvPicPr>
        <p:blipFill>
          <a:blip r:embed="rId6"/>
          <a:stretch>
            <a:fillRect/>
          </a:stretch>
        </p:blipFill>
        <p:spPr>
          <a:xfrm>
            <a:off x="315118" y="1927567"/>
            <a:ext cx="1803400" cy="723900"/>
          </a:xfrm>
          <a:prstGeom prst="rect">
            <a:avLst/>
          </a:prstGeom>
        </p:spPr>
      </p:pic>
      <p:pic>
        <p:nvPicPr>
          <p:cNvPr id="17" name="Picture 16">
            <a:hlinkClick r:id="rId7" action="ppaction://hlinksldjump"/>
            <a:extLst>
              <a:ext uri="{FF2B5EF4-FFF2-40B4-BE49-F238E27FC236}">
                <a16:creationId xmlns="" xmlns:a16="http://schemas.microsoft.com/office/drawing/2014/main" id="{8A824A85-4E9D-4703-1A33-A7316C088964}"/>
              </a:ext>
            </a:extLst>
          </p:cNvPr>
          <p:cNvPicPr>
            <a:picLocks noChangeAspect="1"/>
          </p:cNvPicPr>
          <p:nvPr userDrawn="1"/>
        </p:nvPicPr>
        <p:blipFill>
          <a:blip r:embed="rId8"/>
          <a:stretch>
            <a:fillRect/>
          </a:stretch>
        </p:blipFill>
        <p:spPr>
          <a:xfrm>
            <a:off x="2819167" y="1927567"/>
            <a:ext cx="1803400" cy="723900"/>
          </a:xfrm>
          <a:prstGeom prst="rect">
            <a:avLst/>
          </a:prstGeom>
        </p:spPr>
      </p:pic>
      <p:pic>
        <p:nvPicPr>
          <p:cNvPr id="19" name="Picture 18">
            <a:hlinkClick r:id="rId9" action="ppaction://hlinksldjump"/>
            <a:extLst>
              <a:ext uri="{FF2B5EF4-FFF2-40B4-BE49-F238E27FC236}">
                <a16:creationId xmlns="" xmlns:a16="http://schemas.microsoft.com/office/drawing/2014/main" id="{C7F0C88D-B6B0-C38F-4C5B-39A96B625EA8}"/>
              </a:ext>
            </a:extLst>
          </p:cNvPr>
          <p:cNvPicPr>
            <a:picLocks noChangeAspect="1"/>
          </p:cNvPicPr>
          <p:nvPr userDrawn="1"/>
        </p:nvPicPr>
        <p:blipFill>
          <a:blip r:embed="rId10"/>
          <a:stretch>
            <a:fillRect/>
          </a:stretch>
        </p:blipFill>
        <p:spPr>
          <a:xfrm>
            <a:off x="7569433" y="1927567"/>
            <a:ext cx="1803400" cy="723900"/>
          </a:xfrm>
          <a:prstGeom prst="rect">
            <a:avLst/>
          </a:prstGeom>
        </p:spPr>
      </p:pic>
      <p:pic>
        <p:nvPicPr>
          <p:cNvPr id="20" name="Picture 19">
            <a:hlinkClick r:id="rId11" action="ppaction://hlinksldjump"/>
            <a:extLst>
              <a:ext uri="{FF2B5EF4-FFF2-40B4-BE49-F238E27FC236}">
                <a16:creationId xmlns="" xmlns:a16="http://schemas.microsoft.com/office/drawing/2014/main" id="{8ECB7A75-0964-BEB3-0070-79F92D4D6FB1}"/>
              </a:ext>
            </a:extLst>
          </p:cNvPr>
          <p:cNvPicPr>
            <a:picLocks noChangeAspect="1"/>
          </p:cNvPicPr>
          <p:nvPr userDrawn="1"/>
        </p:nvPicPr>
        <p:blipFill>
          <a:blip r:embed="rId12"/>
          <a:stretch>
            <a:fillRect/>
          </a:stretch>
        </p:blipFill>
        <p:spPr>
          <a:xfrm>
            <a:off x="10073482" y="1927567"/>
            <a:ext cx="1803400" cy="723900"/>
          </a:xfrm>
          <a:prstGeom prst="rect">
            <a:avLst/>
          </a:prstGeom>
        </p:spPr>
      </p:pic>
      <p:pic>
        <p:nvPicPr>
          <p:cNvPr id="25" name="Picture 24">
            <a:hlinkClick r:id="" action="ppaction://hlinkshowjump?jump=nextslide"/>
            <a:extLst>
              <a:ext uri="{FF2B5EF4-FFF2-40B4-BE49-F238E27FC236}">
                <a16:creationId xmlns="" xmlns:a16="http://schemas.microsoft.com/office/drawing/2014/main" id="{77F864E7-E11A-601B-0EAF-441012483A61}"/>
              </a:ext>
            </a:extLst>
          </p:cNvPr>
          <p:cNvPicPr>
            <a:picLocks noChangeAspect="1"/>
          </p:cNvPicPr>
          <p:nvPr userDrawn="1"/>
        </p:nvPicPr>
        <p:blipFill>
          <a:blip r:embed="rId13"/>
          <a:stretch>
            <a:fillRect/>
          </a:stretch>
        </p:blipFill>
        <p:spPr>
          <a:xfrm>
            <a:off x="5379720" y="3624775"/>
            <a:ext cx="1432560" cy="396240"/>
          </a:xfrm>
          <a:prstGeom prst="rect">
            <a:avLst/>
          </a:prstGeom>
          <a:effectLst>
            <a:outerShdw blurRad="50800" dist="38100" dir="2700000" algn="tl" rotWithShape="0">
              <a:prstClr val="black">
                <a:alpha val="40000"/>
              </a:prstClr>
            </a:outerShdw>
          </a:effectLst>
        </p:spPr>
      </p:pic>
      <p:grpSp>
        <p:nvGrpSpPr>
          <p:cNvPr id="26" name="Group 11">
            <a:extLst>
              <a:ext uri="{FF2B5EF4-FFF2-40B4-BE49-F238E27FC236}">
                <a16:creationId xmlns="" xmlns:a16="http://schemas.microsoft.com/office/drawing/2014/main" id="{87BECB55-2370-A93A-504C-917D8AAAC01C}"/>
              </a:ext>
            </a:extLst>
          </p:cNvPr>
          <p:cNvGrpSpPr>
            <a:grpSpLocks noChangeAspect="1"/>
          </p:cNvGrpSpPr>
          <p:nvPr userDrawn="1"/>
        </p:nvGrpSpPr>
        <p:grpSpPr bwMode="auto">
          <a:xfrm>
            <a:off x="2640003" y="2912198"/>
            <a:ext cx="2161727" cy="2160000"/>
            <a:chOff x="1720" y="1835"/>
            <a:chExt cx="1253" cy="1252"/>
          </a:xfrm>
        </p:grpSpPr>
        <p:sp>
          <p:nvSpPr>
            <p:cNvPr id="27" name="AutoShape 10">
              <a:extLst>
                <a:ext uri="{FF2B5EF4-FFF2-40B4-BE49-F238E27FC236}">
                  <a16:creationId xmlns="" xmlns:a16="http://schemas.microsoft.com/office/drawing/2014/main" id="{0BF46A3D-AFD0-A49B-C2E9-1B2B73179EF1}"/>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12">
              <a:extLst>
                <a:ext uri="{FF2B5EF4-FFF2-40B4-BE49-F238E27FC236}">
                  <a16:creationId xmlns="" xmlns:a16="http://schemas.microsoft.com/office/drawing/2014/main" id="{8D737626-C88A-9461-D26D-7D37D49B48E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13">
              <a:extLst>
                <a:ext uri="{FF2B5EF4-FFF2-40B4-BE49-F238E27FC236}">
                  <a16:creationId xmlns="" xmlns:a16="http://schemas.microsoft.com/office/drawing/2014/main" id="{30B50F5E-56B1-5228-9769-5202FABA30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0" name="Group 11">
            <a:extLst>
              <a:ext uri="{FF2B5EF4-FFF2-40B4-BE49-F238E27FC236}">
                <a16:creationId xmlns="" xmlns:a16="http://schemas.microsoft.com/office/drawing/2014/main" id="{697910CC-4673-7714-0AAC-019E7ED7A60C}"/>
              </a:ext>
            </a:extLst>
          </p:cNvPr>
          <p:cNvGrpSpPr>
            <a:grpSpLocks noChangeAspect="1"/>
          </p:cNvGrpSpPr>
          <p:nvPr userDrawn="1"/>
        </p:nvGrpSpPr>
        <p:grpSpPr bwMode="auto">
          <a:xfrm>
            <a:off x="7390269" y="2932111"/>
            <a:ext cx="2161727" cy="2160000"/>
            <a:chOff x="1720" y="1835"/>
            <a:chExt cx="1253" cy="1252"/>
          </a:xfrm>
        </p:grpSpPr>
        <p:sp>
          <p:nvSpPr>
            <p:cNvPr id="31" name="AutoShape 10">
              <a:extLst>
                <a:ext uri="{FF2B5EF4-FFF2-40B4-BE49-F238E27FC236}">
                  <a16:creationId xmlns="" xmlns:a16="http://schemas.microsoft.com/office/drawing/2014/main" id="{38F824B9-9A90-6EAD-87E6-628E66C05A3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12">
              <a:extLst>
                <a:ext uri="{FF2B5EF4-FFF2-40B4-BE49-F238E27FC236}">
                  <a16:creationId xmlns="" xmlns:a16="http://schemas.microsoft.com/office/drawing/2014/main" id="{366E077A-5836-EBB2-0444-76188B27B94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13">
              <a:extLst>
                <a:ext uri="{FF2B5EF4-FFF2-40B4-BE49-F238E27FC236}">
                  <a16:creationId xmlns="" xmlns:a16="http://schemas.microsoft.com/office/drawing/2014/main" id="{79137E47-A439-04D3-7800-24C7697559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4" name="Group 11">
            <a:extLst>
              <a:ext uri="{FF2B5EF4-FFF2-40B4-BE49-F238E27FC236}">
                <a16:creationId xmlns="" xmlns:a16="http://schemas.microsoft.com/office/drawing/2014/main" id="{1D38449B-7C18-ABFD-7088-115319826A8D}"/>
              </a:ext>
            </a:extLst>
          </p:cNvPr>
          <p:cNvGrpSpPr>
            <a:grpSpLocks noChangeAspect="1"/>
          </p:cNvGrpSpPr>
          <p:nvPr userDrawn="1"/>
        </p:nvGrpSpPr>
        <p:grpSpPr bwMode="auto">
          <a:xfrm>
            <a:off x="9894318" y="2912198"/>
            <a:ext cx="2161727" cy="2160000"/>
            <a:chOff x="1720" y="1835"/>
            <a:chExt cx="1253" cy="1252"/>
          </a:xfrm>
        </p:grpSpPr>
        <p:sp>
          <p:nvSpPr>
            <p:cNvPr id="35" name="AutoShape 10">
              <a:extLst>
                <a:ext uri="{FF2B5EF4-FFF2-40B4-BE49-F238E27FC236}">
                  <a16:creationId xmlns="" xmlns:a16="http://schemas.microsoft.com/office/drawing/2014/main" id="{D5977EF8-B3CB-0B81-AC41-3C2BC0F80C32}"/>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12">
              <a:extLst>
                <a:ext uri="{FF2B5EF4-FFF2-40B4-BE49-F238E27FC236}">
                  <a16:creationId xmlns="" xmlns:a16="http://schemas.microsoft.com/office/drawing/2014/main" id="{F3924527-DFC7-2B7F-5519-6FC0B96C02C5}"/>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13">
              <a:extLst>
                <a:ext uri="{FF2B5EF4-FFF2-40B4-BE49-F238E27FC236}">
                  <a16:creationId xmlns="" xmlns:a16="http://schemas.microsoft.com/office/drawing/2014/main" id="{85040B19-2A7A-19CC-5A2F-0B28E79FA175}"/>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8" name="Group 11">
            <a:extLst>
              <a:ext uri="{FF2B5EF4-FFF2-40B4-BE49-F238E27FC236}">
                <a16:creationId xmlns="" xmlns:a16="http://schemas.microsoft.com/office/drawing/2014/main" id="{6AF918A3-7A8E-8548-961B-6CDF3C710F71}"/>
              </a:ext>
            </a:extLst>
          </p:cNvPr>
          <p:cNvGrpSpPr>
            <a:grpSpLocks noChangeAspect="1"/>
          </p:cNvGrpSpPr>
          <p:nvPr userDrawn="1"/>
        </p:nvGrpSpPr>
        <p:grpSpPr bwMode="auto">
          <a:xfrm>
            <a:off x="135955" y="2932111"/>
            <a:ext cx="2161727" cy="2160000"/>
            <a:chOff x="1720" y="1835"/>
            <a:chExt cx="1253" cy="1252"/>
          </a:xfrm>
        </p:grpSpPr>
        <p:sp>
          <p:nvSpPr>
            <p:cNvPr id="39" name="AutoShape 10">
              <a:extLst>
                <a:ext uri="{FF2B5EF4-FFF2-40B4-BE49-F238E27FC236}">
                  <a16:creationId xmlns="" xmlns:a16="http://schemas.microsoft.com/office/drawing/2014/main" id="{7B701403-7F66-93FD-8F50-A85E680EAC9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12">
              <a:extLst>
                <a:ext uri="{FF2B5EF4-FFF2-40B4-BE49-F238E27FC236}">
                  <a16:creationId xmlns="" xmlns:a16="http://schemas.microsoft.com/office/drawing/2014/main" id="{2C723704-3C24-092E-E0D7-DD5533DCE0F8}"/>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1" name="Freeform 13">
              <a:extLst>
                <a:ext uri="{FF2B5EF4-FFF2-40B4-BE49-F238E27FC236}">
                  <a16:creationId xmlns="" xmlns:a16="http://schemas.microsoft.com/office/drawing/2014/main" id="{E552E5E4-A131-E945-A2C6-724F991CB798}"/>
                </a:ext>
              </a:extLst>
            </p:cNvPr>
            <p:cNvSpPr>
              <a:spLocks noChangeAspect="1"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2" name="Group 4">
            <a:extLst>
              <a:ext uri="{FF2B5EF4-FFF2-40B4-BE49-F238E27FC236}">
                <a16:creationId xmlns="" xmlns:a16="http://schemas.microsoft.com/office/drawing/2014/main" id="{8360A02C-CB7E-D46E-5E90-D8CD446F431F}"/>
              </a:ext>
            </a:extLst>
          </p:cNvPr>
          <p:cNvGrpSpPr>
            <a:grpSpLocks noChangeAspect="1"/>
          </p:cNvGrpSpPr>
          <p:nvPr userDrawn="1"/>
        </p:nvGrpSpPr>
        <p:grpSpPr bwMode="auto">
          <a:xfrm>
            <a:off x="5162550" y="4986338"/>
            <a:ext cx="1866900" cy="1625600"/>
            <a:chOff x="3252" y="3141"/>
            <a:chExt cx="1176" cy="1024"/>
          </a:xfrm>
        </p:grpSpPr>
        <p:sp>
          <p:nvSpPr>
            <p:cNvPr id="3" name="AutoShape 3">
              <a:extLst>
                <a:ext uri="{FF2B5EF4-FFF2-40B4-BE49-F238E27FC236}">
                  <a16:creationId xmlns="" xmlns:a16="http://schemas.microsoft.com/office/drawing/2014/main" id="{3DEBD16A-D37B-E95C-21B4-FC855993F4CC}"/>
                </a:ext>
              </a:extLst>
            </p:cNvPr>
            <p:cNvSpPr>
              <a:spLocks noChangeAspect="1" noChangeArrowheads="1" noTextEdit="1"/>
            </p:cNvSpPr>
            <p:nvPr userDrawn="1"/>
          </p:nvSpPr>
          <p:spPr bwMode="auto">
            <a:xfrm>
              <a:off x="3252" y="3141"/>
              <a:ext cx="1176" cy="10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 name="Freeform 5">
              <a:extLst>
                <a:ext uri="{FF2B5EF4-FFF2-40B4-BE49-F238E27FC236}">
                  <a16:creationId xmlns="" xmlns:a16="http://schemas.microsoft.com/office/drawing/2014/main" id="{80130735-FEF1-6DC4-7B95-DFCE3EBC625E}"/>
                </a:ext>
              </a:extLst>
            </p:cNvPr>
            <p:cNvSpPr>
              <a:spLocks/>
            </p:cNvSpPr>
            <p:nvPr userDrawn="1"/>
          </p:nvSpPr>
          <p:spPr bwMode="auto">
            <a:xfrm>
              <a:off x="3389" y="4004"/>
              <a:ext cx="902" cy="149"/>
            </a:xfrm>
            <a:custGeom>
              <a:avLst/>
              <a:gdLst>
                <a:gd name="T0" fmla="*/ 83 w 1913"/>
                <a:gd name="T1" fmla="*/ 349 h 349"/>
                <a:gd name="T2" fmla="*/ 83 w 1913"/>
                <a:gd name="T3" fmla="*/ 349 h 349"/>
                <a:gd name="T4" fmla="*/ 0 w 1913"/>
                <a:gd name="T5" fmla="*/ 265 h 349"/>
                <a:gd name="T6" fmla="*/ 0 w 1913"/>
                <a:gd name="T7" fmla="*/ 83 h 349"/>
                <a:gd name="T8" fmla="*/ 83 w 1913"/>
                <a:gd name="T9" fmla="*/ 0 h 349"/>
                <a:gd name="T10" fmla="*/ 1829 w 1913"/>
                <a:gd name="T11" fmla="*/ 0 h 349"/>
                <a:gd name="T12" fmla="*/ 1913 w 1913"/>
                <a:gd name="T13" fmla="*/ 83 h 349"/>
                <a:gd name="T14" fmla="*/ 1913 w 1913"/>
                <a:gd name="T15" fmla="*/ 265 h 349"/>
                <a:gd name="T16" fmla="*/ 1829 w 1913"/>
                <a:gd name="T17" fmla="*/ 349 h 349"/>
                <a:gd name="T18" fmla="*/ 83 w 1913"/>
                <a:gd name="T19"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3" h="349">
                  <a:moveTo>
                    <a:pt x="83" y="349"/>
                  </a:moveTo>
                  <a:lnTo>
                    <a:pt x="83" y="349"/>
                  </a:lnTo>
                  <a:cubicBezTo>
                    <a:pt x="37" y="349"/>
                    <a:pt x="0" y="311"/>
                    <a:pt x="0" y="265"/>
                  </a:cubicBezTo>
                  <a:lnTo>
                    <a:pt x="0" y="83"/>
                  </a:lnTo>
                  <a:cubicBezTo>
                    <a:pt x="0" y="37"/>
                    <a:pt x="37" y="0"/>
                    <a:pt x="83" y="0"/>
                  </a:cubicBezTo>
                  <a:lnTo>
                    <a:pt x="1829" y="0"/>
                  </a:lnTo>
                  <a:cubicBezTo>
                    <a:pt x="1875" y="0"/>
                    <a:pt x="1913" y="37"/>
                    <a:pt x="1913" y="83"/>
                  </a:cubicBezTo>
                  <a:lnTo>
                    <a:pt x="1913" y="265"/>
                  </a:lnTo>
                  <a:cubicBezTo>
                    <a:pt x="1913" y="311"/>
                    <a:pt x="1875" y="349"/>
                    <a:pt x="1829" y="349"/>
                  </a:cubicBezTo>
                  <a:lnTo>
                    <a:pt x="83" y="349"/>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 name="Freeform 6">
              <a:extLst>
                <a:ext uri="{FF2B5EF4-FFF2-40B4-BE49-F238E27FC236}">
                  <a16:creationId xmlns="" xmlns:a16="http://schemas.microsoft.com/office/drawing/2014/main" id="{C2630D5B-8DBE-D04E-C2BB-3A7250FD01C2}"/>
                </a:ext>
              </a:extLst>
            </p:cNvPr>
            <p:cNvSpPr>
              <a:spLocks noEditPoints="1"/>
            </p:cNvSpPr>
            <p:nvPr userDrawn="1"/>
          </p:nvSpPr>
          <p:spPr bwMode="auto">
            <a:xfrm>
              <a:off x="3365" y="3987"/>
              <a:ext cx="959" cy="159"/>
            </a:xfrm>
            <a:custGeom>
              <a:avLst/>
              <a:gdLst>
                <a:gd name="T0" fmla="*/ 1849 w 1953"/>
                <a:gd name="T1" fmla="*/ 0 h 388"/>
                <a:gd name="T2" fmla="*/ 1849 w 1953"/>
                <a:gd name="T3" fmla="*/ 0 h 388"/>
                <a:gd name="T4" fmla="*/ 103 w 1953"/>
                <a:gd name="T5" fmla="*/ 0 h 388"/>
                <a:gd name="T6" fmla="*/ 0 w 1953"/>
                <a:gd name="T7" fmla="*/ 103 h 388"/>
                <a:gd name="T8" fmla="*/ 0 w 1953"/>
                <a:gd name="T9" fmla="*/ 285 h 388"/>
                <a:gd name="T10" fmla="*/ 103 w 1953"/>
                <a:gd name="T11" fmla="*/ 388 h 388"/>
                <a:gd name="T12" fmla="*/ 1849 w 1953"/>
                <a:gd name="T13" fmla="*/ 388 h 388"/>
                <a:gd name="T14" fmla="*/ 1953 w 1953"/>
                <a:gd name="T15" fmla="*/ 285 h 388"/>
                <a:gd name="T16" fmla="*/ 1953 w 1953"/>
                <a:gd name="T17" fmla="*/ 103 h 388"/>
                <a:gd name="T18" fmla="*/ 1849 w 1953"/>
                <a:gd name="T19" fmla="*/ 0 h 388"/>
                <a:gd name="T20" fmla="*/ 1849 w 1953"/>
                <a:gd name="T21" fmla="*/ 40 h 388"/>
                <a:gd name="T22" fmla="*/ 1849 w 1953"/>
                <a:gd name="T23" fmla="*/ 40 h 388"/>
                <a:gd name="T24" fmla="*/ 1913 w 1953"/>
                <a:gd name="T25" fmla="*/ 103 h 388"/>
                <a:gd name="T26" fmla="*/ 1913 w 1953"/>
                <a:gd name="T27" fmla="*/ 285 h 388"/>
                <a:gd name="T28" fmla="*/ 1849 w 1953"/>
                <a:gd name="T29" fmla="*/ 348 h 388"/>
                <a:gd name="T30" fmla="*/ 103 w 1953"/>
                <a:gd name="T31" fmla="*/ 348 h 388"/>
                <a:gd name="T32" fmla="*/ 39 w 1953"/>
                <a:gd name="T33" fmla="*/ 285 h 388"/>
                <a:gd name="T34" fmla="*/ 39 w 1953"/>
                <a:gd name="T35" fmla="*/ 103 h 388"/>
                <a:gd name="T36" fmla="*/ 103 w 1953"/>
                <a:gd name="T37" fmla="*/ 40 h 388"/>
                <a:gd name="T38" fmla="*/ 1849 w 1953"/>
                <a:gd name="T39" fmla="*/ 4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53" h="388">
                  <a:moveTo>
                    <a:pt x="1849" y="0"/>
                  </a:moveTo>
                  <a:lnTo>
                    <a:pt x="1849" y="0"/>
                  </a:lnTo>
                  <a:lnTo>
                    <a:pt x="103" y="0"/>
                  </a:lnTo>
                  <a:cubicBezTo>
                    <a:pt x="46" y="0"/>
                    <a:pt x="0" y="46"/>
                    <a:pt x="0" y="103"/>
                  </a:cubicBezTo>
                  <a:lnTo>
                    <a:pt x="0" y="285"/>
                  </a:lnTo>
                  <a:cubicBezTo>
                    <a:pt x="0" y="342"/>
                    <a:pt x="46" y="388"/>
                    <a:pt x="103" y="388"/>
                  </a:cubicBezTo>
                  <a:lnTo>
                    <a:pt x="1849" y="388"/>
                  </a:lnTo>
                  <a:cubicBezTo>
                    <a:pt x="1906" y="388"/>
                    <a:pt x="1953" y="342"/>
                    <a:pt x="1953" y="285"/>
                  </a:cubicBezTo>
                  <a:lnTo>
                    <a:pt x="1953" y="103"/>
                  </a:lnTo>
                  <a:cubicBezTo>
                    <a:pt x="1953" y="46"/>
                    <a:pt x="1906" y="0"/>
                    <a:pt x="1849" y="0"/>
                  </a:cubicBezTo>
                  <a:close/>
                  <a:moveTo>
                    <a:pt x="1849" y="40"/>
                  </a:moveTo>
                  <a:lnTo>
                    <a:pt x="1849" y="40"/>
                  </a:lnTo>
                  <a:cubicBezTo>
                    <a:pt x="1884" y="40"/>
                    <a:pt x="1913" y="68"/>
                    <a:pt x="1913" y="103"/>
                  </a:cubicBezTo>
                  <a:lnTo>
                    <a:pt x="1913" y="285"/>
                  </a:lnTo>
                  <a:cubicBezTo>
                    <a:pt x="1913" y="320"/>
                    <a:pt x="1884" y="348"/>
                    <a:pt x="1849" y="348"/>
                  </a:cubicBezTo>
                  <a:lnTo>
                    <a:pt x="103" y="348"/>
                  </a:lnTo>
                  <a:cubicBezTo>
                    <a:pt x="68" y="348"/>
                    <a:pt x="39" y="320"/>
                    <a:pt x="39" y="285"/>
                  </a:cubicBezTo>
                  <a:lnTo>
                    <a:pt x="39" y="103"/>
                  </a:lnTo>
                  <a:cubicBezTo>
                    <a:pt x="39" y="68"/>
                    <a:pt x="68" y="40"/>
                    <a:pt x="103" y="40"/>
                  </a:cubicBezTo>
                  <a:lnTo>
                    <a:pt x="1849" y="40"/>
                  </a:lnTo>
                  <a:close/>
                </a:path>
              </a:pathLst>
            </a:custGeom>
            <a:solidFill>
              <a:srgbClr val="C9BF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 xmlns:p14="http://schemas.microsoft.com/office/powerpoint/2010/main" val="27391692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5" name="Picture 4">
            <a:hlinkClick r:id="" action="ppaction://hlinkshowjump?jump=firstslide"/>
            <a:extLst>
              <a:ext uri="{FF2B5EF4-FFF2-40B4-BE49-F238E27FC236}">
                <a16:creationId xmlns="" xmlns:a16="http://schemas.microsoft.com/office/drawing/2014/main" id="{463ED861-2009-804A-DA63-25067E1265EF}"/>
              </a:ext>
            </a:extLst>
          </p:cNvPr>
          <p:cNvPicPr>
            <a:picLocks noChangeAspect="1"/>
          </p:cNvPicPr>
          <p:nvPr userDrawn="1"/>
        </p:nvPicPr>
        <p:blipFill>
          <a:blip r:embed="rId14"/>
          <a:stretch>
            <a:fillRect/>
          </a:stretch>
        </p:blipFill>
        <p:spPr>
          <a:xfrm>
            <a:off x="11416375" y="2263000"/>
            <a:ext cx="213360" cy="213360"/>
          </a:xfrm>
          <a:prstGeom prst="rect">
            <a:avLst/>
          </a:prstGeom>
        </p:spPr>
      </p:pic>
      <p:pic>
        <p:nvPicPr>
          <p:cNvPr id="16" name="Picture 15">
            <a:hlinkClick r:id="" action="ppaction://hlinkshowjump?jump=nextslide"/>
            <a:extLst>
              <a:ext uri="{FF2B5EF4-FFF2-40B4-BE49-F238E27FC236}">
                <a16:creationId xmlns="" xmlns:a16="http://schemas.microsoft.com/office/drawing/2014/main" id="{47858BCE-D687-37FC-2353-137131A1CA8F}"/>
              </a:ext>
            </a:extLst>
          </p:cNvPr>
          <p:cNvPicPr>
            <a:picLocks noChangeAspect="1"/>
          </p:cNvPicPr>
          <p:nvPr userDrawn="1"/>
        </p:nvPicPr>
        <p:blipFill>
          <a:blip r:embed="rId15"/>
          <a:stretch>
            <a:fillRect/>
          </a:stretch>
        </p:blipFill>
        <p:spPr>
          <a:xfrm>
            <a:off x="11629735" y="4211192"/>
            <a:ext cx="209550" cy="209550"/>
          </a:xfrm>
          <a:prstGeom prst="rect">
            <a:avLst/>
          </a:prstGeom>
        </p:spPr>
      </p:pic>
      <p:pic>
        <p:nvPicPr>
          <p:cNvPr id="17" name="Picture 16">
            <a:hlinkClick r:id="" action="ppaction://hlinkshowjump?jump=previousslide"/>
            <a:extLst>
              <a:ext uri="{FF2B5EF4-FFF2-40B4-BE49-F238E27FC236}">
                <a16:creationId xmlns="" xmlns:a16="http://schemas.microsoft.com/office/drawing/2014/main" id="{DED5D67C-73FB-63AA-8125-DF08EED1312D}"/>
              </a:ext>
            </a:extLst>
          </p:cNvPr>
          <p:cNvPicPr>
            <a:picLocks noChangeAspect="1"/>
          </p:cNvPicPr>
          <p:nvPr userDrawn="1"/>
        </p:nvPicPr>
        <p:blipFill>
          <a:blip r:embed="rId16"/>
          <a:stretch>
            <a:fillRect/>
          </a:stretch>
        </p:blipFill>
        <p:spPr>
          <a:xfrm>
            <a:off x="11206825" y="4216497"/>
            <a:ext cx="209550" cy="209550"/>
          </a:xfrm>
          <a:prstGeom prst="rect">
            <a:avLst/>
          </a:prstGeom>
        </p:spPr>
      </p:pic>
      <p:grpSp>
        <p:nvGrpSpPr>
          <p:cNvPr id="4" name="Group 4">
            <a:extLst>
              <a:ext uri="{FF2B5EF4-FFF2-40B4-BE49-F238E27FC236}">
                <a16:creationId xmlns="" xmlns:a16="http://schemas.microsoft.com/office/drawing/2014/main" id="{AF3CB3B6-1731-A92A-A437-14AAD8686074}"/>
              </a:ext>
            </a:extLst>
          </p:cNvPr>
          <p:cNvGrpSpPr>
            <a:grpSpLocks noChangeAspect="1"/>
          </p:cNvGrpSpPr>
          <p:nvPr userDrawn="1"/>
        </p:nvGrpSpPr>
        <p:grpSpPr bwMode="auto">
          <a:xfrm>
            <a:off x="11020425" y="5402263"/>
            <a:ext cx="1003300" cy="1214437"/>
            <a:chOff x="6942" y="3403"/>
            <a:chExt cx="632" cy="765"/>
          </a:xfrm>
        </p:grpSpPr>
        <p:sp>
          <p:nvSpPr>
            <p:cNvPr id="9" name="AutoShape 3">
              <a:extLst>
                <a:ext uri="{FF2B5EF4-FFF2-40B4-BE49-F238E27FC236}">
                  <a16:creationId xmlns="" xmlns:a16="http://schemas.microsoft.com/office/drawing/2014/main" id="{DCBF34F5-26D5-0C9F-4A67-C6C86967111A}"/>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5">
              <a:extLst>
                <a:ext uri="{FF2B5EF4-FFF2-40B4-BE49-F238E27FC236}">
                  <a16:creationId xmlns="" xmlns:a16="http://schemas.microsoft.com/office/drawing/2014/main" id="{A8D6E367-F762-73DB-6DE5-1113BEFE9116}"/>
                </a:ext>
              </a:extLst>
            </p:cNvPr>
            <p:cNvSpPr>
              <a:spLocks/>
            </p:cNvSpPr>
            <p:nvPr userDrawn="1"/>
          </p:nvSpPr>
          <p:spPr bwMode="auto">
            <a:xfrm>
              <a:off x="6949" y="4028"/>
              <a:ext cx="621" cy="133"/>
            </a:xfrm>
            <a:custGeom>
              <a:avLst/>
              <a:gdLst>
                <a:gd name="T0" fmla="*/ 83 w 1849"/>
                <a:gd name="T1" fmla="*/ 397 h 397"/>
                <a:gd name="T2" fmla="*/ 83 w 1849"/>
                <a:gd name="T3" fmla="*/ 397 h 397"/>
                <a:gd name="T4" fmla="*/ 0 w 1849"/>
                <a:gd name="T5" fmla="*/ 313 h 397"/>
                <a:gd name="T6" fmla="*/ 0 w 1849"/>
                <a:gd name="T7" fmla="*/ 83 h 397"/>
                <a:gd name="T8" fmla="*/ 83 w 1849"/>
                <a:gd name="T9" fmla="*/ 0 h 397"/>
                <a:gd name="T10" fmla="*/ 1766 w 1849"/>
                <a:gd name="T11" fmla="*/ 0 h 397"/>
                <a:gd name="T12" fmla="*/ 1849 w 1849"/>
                <a:gd name="T13" fmla="*/ 83 h 397"/>
                <a:gd name="T14" fmla="*/ 1849 w 1849"/>
                <a:gd name="T15" fmla="*/ 313 h 397"/>
                <a:gd name="T16" fmla="*/ 1766 w 1849"/>
                <a:gd name="T17" fmla="*/ 397 h 397"/>
                <a:gd name="T18" fmla="*/ 83 w 1849"/>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397">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6">
              <a:extLst>
                <a:ext uri="{FF2B5EF4-FFF2-40B4-BE49-F238E27FC236}">
                  <a16:creationId xmlns="" xmlns:a16="http://schemas.microsoft.com/office/drawing/2014/main" id="{20A87382-F3C6-C43A-60BB-A3CDE8623C03}"/>
                </a:ext>
              </a:extLst>
            </p:cNvPr>
            <p:cNvSpPr>
              <a:spLocks noEditPoints="1"/>
            </p:cNvSpPr>
            <p:nvPr userDrawn="1"/>
          </p:nvSpPr>
          <p:spPr bwMode="auto">
            <a:xfrm>
              <a:off x="6942" y="4022"/>
              <a:ext cx="635" cy="146"/>
            </a:xfrm>
            <a:custGeom>
              <a:avLst/>
              <a:gdLst>
                <a:gd name="T0" fmla="*/ 1786 w 1889"/>
                <a:gd name="T1" fmla="*/ 0 h 436"/>
                <a:gd name="T2" fmla="*/ 1786 w 1889"/>
                <a:gd name="T3" fmla="*/ 0 h 436"/>
                <a:gd name="T4" fmla="*/ 103 w 1889"/>
                <a:gd name="T5" fmla="*/ 0 h 436"/>
                <a:gd name="T6" fmla="*/ 0 w 1889"/>
                <a:gd name="T7" fmla="*/ 103 h 436"/>
                <a:gd name="T8" fmla="*/ 0 w 1889"/>
                <a:gd name="T9" fmla="*/ 333 h 436"/>
                <a:gd name="T10" fmla="*/ 103 w 1889"/>
                <a:gd name="T11" fmla="*/ 436 h 436"/>
                <a:gd name="T12" fmla="*/ 1786 w 1889"/>
                <a:gd name="T13" fmla="*/ 436 h 436"/>
                <a:gd name="T14" fmla="*/ 1889 w 1889"/>
                <a:gd name="T15" fmla="*/ 333 h 436"/>
                <a:gd name="T16" fmla="*/ 1889 w 1889"/>
                <a:gd name="T17" fmla="*/ 103 h 436"/>
                <a:gd name="T18" fmla="*/ 1786 w 1889"/>
                <a:gd name="T19" fmla="*/ 0 h 436"/>
                <a:gd name="T20" fmla="*/ 1786 w 1889"/>
                <a:gd name="T21" fmla="*/ 40 h 436"/>
                <a:gd name="T22" fmla="*/ 1786 w 1889"/>
                <a:gd name="T23" fmla="*/ 40 h 436"/>
                <a:gd name="T24" fmla="*/ 1849 w 1889"/>
                <a:gd name="T25" fmla="*/ 103 h 436"/>
                <a:gd name="T26" fmla="*/ 1849 w 1889"/>
                <a:gd name="T27" fmla="*/ 333 h 436"/>
                <a:gd name="T28" fmla="*/ 1786 w 1889"/>
                <a:gd name="T29" fmla="*/ 396 h 436"/>
                <a:gd name="T30" fmla="*/ 103 w 1889"/>
                <a:gd name="T31" fmla="*/ 396 h 436"/>
                <a:gd name="T32" fmla="*/ 39 w 1889"/>
                <a:gd name="T33" fmla="*/ 333 h 436"/>
                <a:gd name="T34" fmla="*/ 39 w 1889"/>
                <a:gd name="T35" fmla="*/ 103 h 436"/>
                <a:gd name="T36" fmla="*/ 103 w 1889"/>
                <a:gd name="T37" fmla="*/ 40 h 436"/>
                <a:gd name="T38" fmla="*/ 1786 w 1889"/>
                <a:gd name="T39" fmla="*/ 4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6">
                  <a:moveTo>
                    <a:pt x="1786" y="0"/>
                  </a:moveTo>
                  <a:lnTo>
                    <a:pt x="1786" y="0"/>
                  </a:lnTo>
                  <a:lnTo>
                    <a:pt x="103" y="0"/>
                  </a:lnTo>
                  <a:cubicBezTo>
                    <a:pt x="46" y="0"/>
                    <a:pt x="0" y="46"/>
                    <a:pt x="0" y="103"/>
                  </a:cubicBezTo>
                  <a:lnTo>
                    <a:pt x="0" y="333"/>
                  </a:lnTo>
                  <a:cubicBezTo>
                    <a:pt x="0" y="390"/>
                    <a:pt x="46" y="436"/>
                    <a:pt x="103" y="436"/>
                  </a:cubicBezTo>
                  <a:lnTo>
                    <a:pt x="1786" y="436"/>
                  </a:lnTo>
                  <a:cubicBezTo>
                    <a:pt x="1843" y="436"/>
                    <a:pt x="1889" y="390"/>
                    <a:pt x="1889" y="333"/>
                  </a:cubicBezTo>
                  <a:lnTo>
                    <a:pt x="1889" y="103"/>
                  </a:lnTo>
                  <a:cubicBezTo>
                    <a:pt x="1889" y="46"/>
                    <a:pt x="1843" y="0"/>
                    <a:pt x="1786" y="0"/>
                  </a:cubicBezTo>
                  <a:close/>
                  <a:moveTo>
                    <a:pt x="1786" y="40"/>
                  </a:moveTo>
                  <a:lnTo>
                    <a:pt x="1786" y="40"/>
                  </a:lnTo>
                  <a:cubicBezTo>
                    <a:pt x="1821" y="40"/>
                    <a:pt x="1849" y="68"/>
                    <a:pt x="1849" y="103"/>
                  </a:cubicBezTo>
                  <a:lnTo>
                    <a:pt x="1849" y="333"/>
                  </a:lnTo>
                  <a:cubicBezTo>
                    <a:pt x="1849" y="368"/>
                    <a:pt x="1821" y="396"/>
                    <a:pt x="1786" y="396"/>
                  </a:cubicBezTo>
                  <a:lnTo>
                    <a:pt x="103" y="396"/>
                  </a:lnTo>
                  <a:cubicBezTo>
                    <a:pt x="68" y="396"/>
                    <a:pt x="39" y="368"/>
                    <a:pt x="39" y="333"/>
                  </a:cubicBezTo>
                  <a:lnTo>
                    <a:pt x="39" y="103"/>
                  </a:lnTo>
                  <a:cubicBezTo>
                    <a:pt x="39" y="68"/>
                    <a:pt x="68" y="40"/>
                    <a:pt x="103" y="40"/>
                  </a:cubicBezTo>
                  <a:lnTo>
                    <a:pt x="1786" y="40"/>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7">
              <a:extLst>
                <a:ext uri="{FF2B5EF4-FFF2-40B4-BE49-F238E27FC236}">
                  <a16:creationId xmlns="" xmlns:a16="http://schemas.microsoft.com/office/drawing/2014/main" id="{E0703B6A-5FF7-015E-042D-8745E72315F5}"/>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8">
              <a:extLst>
                <a:ext uri="{FF2B5EF4-FFF2-40B4-BE49-F238E27FC236}">
                  <a16:creationId xmlns="" xmlns:a16="http://schemas.microsoft.com/office/drawing/2014/main" id="{3BE2A276-C0BA-CB2E-3892-CD4085802060}"/>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pic>
        <p:nvPicPr>
          <p:cNvPr id="3" name="Picture 2">
            <a:hlinkClick r:id="rId17" action="ppaction://hlinksldjump"/>
            <a:extLst>
              <a:ext uri="{FF2B5EF4-FFF2-40B4-BE49-F238E27FC236}">
                <a16:creationId xmlns="" xmlns:a16="http://schemas.microsoft.com/office/drawing/2014/main" id="{B1C84D55-A942-9070-D461-6FC27CA0883D}"/>
              </a:ext>
            </a:extLst>
          </p:cNvPr>
          <p:cNvPicPr>
            <a:picLocks noChangeAspect="1"/>
          </p:cNvPicPr>
          <p:nvPr userDrawn="1"/>
        </p:nvPicPr>
        <p:blipFill>
          <a:blip r:embed="rId18"/>
          <a:stretch>
            <a:fillRect/>
          </a:stretch>
        </p:blipFill>
        <p:spPr>
          <a:xfrm>
            <a:off x="11060217" y="2647996"/>
            <a:ext cx="933450" cy="184150"/>
          </a:xfrm>
          <a:prstGeom prst="rect">
            <a:avLst/>
          </a:prstGeom>
        </p:spPr>
      </p:pic>
      <p:pic>
        <p:nvPicPr>
          <p:cNvPr id="7" name="Picture 6">
            <a:hlinkClick r:id="rId19" action="ppaction://hlinksldjump"/>
            <a:extLst>
              <a:ext uri="{FF2B5EF4-FFF2-40B4-BE49-F238E27FC236}">
                <a16:creationId xmlns="" xmlns:a16="http://schemas.microsoft.com/office/drawing/2014/main" id="{1F6FBDA4-4013-5BEA-2835-95646E47ADD9}"/>
              </a:ext>
            </a:extLst>
          </p:cNvPr>
          <p:cNvPicPr>
            <a:picLocks noChangeAspect="1"/>
          </p:cNvPicPr>
          <p:nvPr userDrawn="1"/>
        </p:nvPicPr>
        <p:blipFill>
          <a:blip r:embed="rId20"/>
          <a:stretch>
            <a:fillRect/>
          </a:stretch>
        </p:blipFill>
        <p:spPr>
          <a:xfrm>
            <a:off x="11060217" y="2954826"/>
            <a:ext cx="933450" cy="184150"/>
          </a:xfrm>
          <a:prstGeom prst="rect">
            <a:avLst/>
          </a:prstGeom>
        </p:spPr>
      </p:pic>
      <p:pic>
        <p:nvPicPr>
          <p:cNvPr id="18" name="Picture 17">
            <a:hlinkClick r:id="rId21" action="ppaction://hlinksldjump"/>
            <a:extLst>
              <a:ext uri="{FF2B5EF4-FFF2-40B4-BE49-F238E27FC236}">
                <a16:creationId xmlns="" xmlns:a16="http://schemas.microsoft.com/office/drawing/2014/main" id="{B19F0FF6-70E5-6118-625F-D9C56736541B}"/>
              </a:ext>
            </a:extLst>
          </p:cNvPr>
          <p:cNvPicPr>
            <a:picLocks noChangeAspect="1"/>
          </p:cNvPicPr>
          <p:nvPr userDrawn="1"/>
        </p:nvPicPr>
        <p:blipFill>
          <a:blip r:embed="rId22"/>
          <a:stretch>
            <a:fillRect/>
          </a:stretch>
        </p:blipFill>
        <p:spPr>
          <a:xfrm>
            <a:off x="11060217" y="3261656"/>
            <a:ext cx="933450" cy="184150"/>
          </a:xfrm>
          <a:prstGeom prst="rect">
            <a:avLst/>
          </a:prstGeom>
        </p:spPr>
      </p:pic>
      <p:pic>
        <p:nvPicPr>
          <p:cNvPr id="19" name="Picture 18">
            <a:hlinkClick r:id="rId23" action="ppaction://hlinksldjump"/>
            <a:extLst>
              <a:ext uri="{FF2B5EF4-FFF2-40B4-BE49-F238E27FC236}">
                <a16:creationId xmlns="" xmlns:a16="http://schemas.microsoft.com/office/drawing/2014/main" id="{467F2B49-89D3-0193-0FF9-CFD8A85665CC}"/>
              </a:ext>
            </a:extLst>
          </p:cNvPr>
          <p:cNvPicPr>
            <a:picLocks noChangeAspect="1"/>
          </p:cNvPicPr>
          <p:nvPr userDrawn="1"/>
        </p:nvPicPr>
        <p:blipFill>
          <a:blip r:embed="rId24"/>
          <a:stretch>
            <a:fillRect/>
          </a:stretch>
        </p:blipFill>
        <p:spPr>
          <a:xfrm>
            <a:off x="11060217" y="3568486"/>
            <a:ext cx="933450" cy="184150"/>
          </a:xfrm>
          <a:prstGeom prst="rect">
            <a:avLst/>
          </a:prstGeom>
        </p:spPr>
      </p:pic>
      <p:pic>
        <p:nvPicPr>
          <p:cNvPr id="20" name="Picture 19">
            <a:hlinkClick r:id="rId25" action="ppaction://hlinksldjump"/>
            <a:extLst>
              <a:ext uri="{FF2B5EF4-FFF2-40B4-BE49-F238E27FC236}">
                <a16:creationId xmlns="" xmlns:a16="http://schemas.microsoft.com/office/drawing/2014/main" id="{2C7B1878-B62B-51CE-B862-063FE9E341AC}"/>
              </a:ext>
            </a:extLst>
          </p:cNvPr>
          <p:cNvPicPr>
            <a:picLocks noChangeAspect="1"/>
          </p:cNvPicPr>
          <p:nvPr userDrawn="1"/>
        </p:nvPicPr>
        <p:blipFill>
          <a:blip r:embed="rId26"/>
          <a:stretch>
            <a:fillRect/>
          </a:stretch>
        </p:blipFill>
        <p:spPr>
          <a:xfrm>
            <a:off x="11060217" y="3872988"/>
            <a:ext cx="933450" cy="184150"/>
          </a:xfrm>
          <a:prstGeom prst="rect">
            <a:avLst/>
          </a:prstGeom>
        </p:spPr>
      </p:pic>
    </p:spTree>
    <p:extLst>
      <p:ext uri="{BB962C8B-B14F-4D97-AF65-F5344CB8AC3E}">
        <p14:creationId xmlns="" xmlns:p14="http://schemas.microsoft.com/office/powerpoint/2010/main" val="979918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2.wetter3.de/Archiv/archiv_dwd.htm" TargetMode="External"/><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journals.ametsoc.org/view/journals/atsc/78/5/JAS-D-20-0253.1.xml" TargetMode="External"/><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hyperlink" Target="https://journals.ametsoc.org/view/journals/atsc/78/5/JAS-D-20-0253.1.xml"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journals.ametsoc.org/view/journals/atsc/78/5/JAS-D-20-0253.1.xml"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doi.org/10.1134/S0001433819020105"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1F0ECAE0-79BD-21CF-C96D-4DD448C0663E}"/>
              </a:ext>
            </a:extLst>
          </p:cNvPr>
          <p:cNvSpPr txBox="1"/>
          <p:nvPr/>
        </p:nvSpPr>
        <p:spPr>
          <a:xfrm>
            <a:off x="2682932" y="278272"/>
            <a:ext cx="6826135" cy="1800493"/>
          </a:xfrm>
          <a:prstGeom prst="rect">
            <a:avLst/>
          </a:prstGeom>
          <a:noFill/>
        </p:spPr>
        <p:txBody>
          <a:bodyPr wrap="square" rtlCol="0">
            <a:spAutoFit/>
          </a:bodyPr>
          <a:lstStyle/>
          <a:p>
            <a:pPr algn="ctr"/>
            <a:r>
              <a:rPr lang="en-US" b="1" dirty="0" smtClean="0">
                <a:solidFill>
                  <a:schemeClr val="bg1"/>
                </a:solidFill>
                <a:latin typeface="Arial" pitchFamily="34" charset="0"/>
                <a:cs typeface="Arial" pitchFamily="34" charset="0"/>
              </a:rPr>
              <a:t>Monitoring Acoustic Gravity Waves Generated by </a:t>
            </a:r>
          </a:p>
          <a:p>
            <a:pPr algn="ctr"/>
            <a:r>
              <a:rPr lang="en-US" b="1" dirty="0" smtClean="0">
                <a:solidFill>
                  <a:schemeClr val="bg1"/>
                </a:solidFill>
                <a:latin typeface="Arial" pitchFamily="34" charset="0"/>
                <a:cs typeface="Arial" pitchFamily="34" charset="0"/>
              </a:rPr>
              <a:t>the Atmospheric Storm</a:t>
            </a:r>
          </a:p>
          <a:p>
            <a:pPr algn="ctr"/>
            <a:endParaRPr lang="x-none" sz="1100" b="1" dirty="0">
              <a:solidFill>
                <a:schemeClr val="bg1"/>
              </a:solidFill>
              <a:latin typeface="Arial" pitchFamily="34" charset="0"/>
              <a:cs typeface="Arial" pitchFamily="34" charset="0"/>
            </a:endParaRPr>
          </a:p>
          <a:p>
            <a:pPr algn="ctr" defTabSz="13806488">
              <a:buClr>
                <a:schemeClr val="tx2"/>
              </a:buClr>
            </a:pPr>
            <a:r>
              <a:rPr lang="en-GB" altLang="ru-RU" dirty="0" smtClean="0">
                <a:solidFill>
                  <a:schemeClr val="bg1"/>
                </a:solidFill>
                <a:latin typeface="Arial" pitchFamily="34" charset="0"/>
                <a:cs typeface="Arial" pitchFamily="34" charset="0"/>
              </a:rPr>
              <a:t>Elena </a:t>
            </a:r>
            <a:r>
              <a:rPr lang="en-GB" altLang="ru-RU" dirty="0" err="1" smtClean="0">
                <a:solidFill>
                  <a:schemeClr val="bg1"/>
                </a:solidFill>
                <a:latin typeface="Arial" pitchFamily="34" charset="0"/>
                <a:cs typeface="Arial" pitchFamily="34" charset="0"/>
              </a:rPr>
              <a:t>Golikova</a:t>
            </a:r>
            <a:r>
              <a:rPr lang="en-GB" altLang="ru-RU" dirty="0" smtClean="0">
                <a:solidFill>
                  <a:schemeClr val="bg1"/>
                </a:solidFill>
                <a:latin typeface="Arial" pitchFamily="34" charset="0"/>
                <a:cs typeface="Arial" pitchFamily="34" charset="0"/>
              </a:rPr>
              <a:t>,</a:t>
            </a:r>
            <a:r>
              <a:rPr lang="en-US" altLang="ru-RU" dirty="0" smtClean="0">
                <a:solidFill>
                  <a:schemeClr val="bg1"/>
                </a:solidFill>
                <a:latin typeface="Arial" pitchFamily="34" charset="0"/>
                <a:cs typeface="Arial" pitchFamily="34" charset="0"/>
              </a:rPr>
              <a:t> Igor </a:t>
            </a:r>
            <a:r>
              <a:rPr lang="en-US" altLang="ru-RU" dirty="0" err="1" smtClean="0">
                <a:solidFill>
                  <a:schemeClr val="bg1"/>
                </a:solidFill>
                <a:latin typeface="Arial" pitchFamily="34" charset="0"/>
                <a:cs typeface="Arial" pitchFamily="34" charset="0"/>
              </a:rPr>
              <a:t>Chunchuzov</a:t>
            </a:r>
            <a:r>
              <a:rPr lang="en-US" altLang="ru-RU" dirty="0" smtClean="0">
                <a:solidFill>
                  <a:schemeClr val="bg1"/>
                </a:solidFill>
                <a:latin typeface="Arial" pitchFamily="34" charset="0"/>
                <a:cs typeface="Arial" pitchFamily="34" charset="0"/>
              </a:rPr>
              <a:t>, </a:t>
            </a:r>
            <a:r>
              <a:rPr lang="en-GB" altLang="ru-RU" dirty="0" smtClean="0">
                <a:solidFill>
                  <a:schemeClr val="bg1"/>
                </a:solidFill>
                <a:latin typeface="Arial" pitchFamily="34" charset="0"/>
                <a:cs typeface="Arial" pitchFamily="34" charset="0"/>
              </a:rPr>
              <a:t>Sergey </a:t>
            </a:r>
            <a:r>
              <a:rPr lang="en-GB" altLang="ru-RU" dirty="0" err="1" smtClean="0">
                <a:solidFill>
                  <a:schemeClr val="bg1"/>
                </a:solidFill>
                <a:latin typeface="Arial" pitchFamily="34" charset="0"/>
                <a:cs typeface="Arial" pitchFamily="34" charset="0"/>
              </a:rPr>
              <a:t>Kulichkov</a:t>
            </a:r>
            <a:r>
              <a:rPr lang="en-GB" altLang="ru-RU" dirty="0" smtClean="0">
                <a:solidFill>
                  <a:schemeClr val="bg1"/>
                </a:solidFill>
                <a:latin typeface="Arial" pitchFamily="34" charset="0"/>
                <a:cs typeface="Arial" pitchFamily="34" charset="0"/>
              </a:rPr>
              <a:t>,</a:t>
            </a:r>
            <a:endParaRPr lang="en-US" altLang="ru-RU" dirty="0" smtClean="0">
              <a:solidFill>
                <a:schemeClr val="bg1"/>
              </a:solidFill>
              <a:latin typeface="Arial" pitchFamily="34" charset="0"/>
              <a:cs typeface="Arial" pitchFamily="34" charset="0"/>
            </a:endParaRPr>
          </a:p>
          <a:p>
            <a:pPr algn="ctr" defTabSz="13806488">
              <a:buClr>
                <a:schemeClr val="tx2"/>
              </a:buClr>
            </a:pPr>
            <a:r>
              <a:rPr lang="en-US" altLang="ru-RU" dirty="0" err="1" smtClean="0">
                <a:solidFill>
                  <a:schemeClr val="bg1"/>
                </a:solidFill>
                <a:latin typeface="Arial" pitchFamily="34" charset="0"/>
                <a:cs typeface="Arial" pitchFamily="34" charset="0"/>
              </a:rPr>
              <a:t>Vitaliy</a:t>
            </a:r>
            <a:r>
              <a:rPr lang="en-US" altLang="ru-RU" dirty="0" smtClean="0">
                <a:solidFill>
                  <a:schemeClr val="bg1"/>
                </a:solidFill>
                <a:latin typeface="Arial" pitchFamily="34" charset="0"/>
                <a:cs typeface="Arial" pitchFamily="34" charset="0"/>
              </a:rPr>
              <a:t> </a:t>
            </a:r>
            <a:r>
              <a:rPr lang="en-US" altLang="ru-RU" dirty="0" err="1" smtClean="0">
                <a:solidFill>
                  <a:schemeClr val="bg1"/>
                </a:solidFill>
                <a:latin typeface="Arial" pitchFamily="34" charset="0"/>
                <a:cs typeface="Arial" pitchFamily="34" charset="0"/>
              </a:rPr>
              <a:t>Perepelkin</a:t>
            </a:r>
            <a:r>
              <a:rPr lang="en-US" altLang="ru-RU" dirty="0" smtClean="0">
                <a:solidFill>
                  <a:schemeClr val="bg1"/>
                </a:solidFill>
                <a:latin typeface="Arial" pitchFamily="34" charset="0"/>
                <a:cs typeface="Arial" pitchFamily="34" charset="0"/>
              </a:rPr>
              <a:t>, </a:t>
            </a:r>
            <a:r>
              <a:rPr lang="en-GB" altLang="ru-RU" dirty="0" smtClean="0">
                <a:solidFill>
                  <a:schemeClr val="bg1"/>
                </a:solidFill>
                <a:latin typeface="Arial" pitchFamily="34" charset="0"/>
                <a:cs typeface="Arial" pitchFamily="34" charset="0"/>
              </a:rPr>
              <a:t>Oleg Popov</a:t>
            </a:r>
            <a:endParaRPr lang="en-GB" altLang="ru-RU" baseline="30000" dirty="0" smtClean="0">
              <a:solidFill>
                <a:schemeClr val="bg1"/>
              </a:solidFill>
              <a:latin typeface="Arial" pitchFamily="34" charset="0"/>
              <a:cs typeface="Arial" pitchFamily="34" charset="0"/>
            </a:endParaRPr>
          </a:p>
          <a:p>
            <a:pPr algn="ctr" defTabSz="13806488">
              <a:buClr>
                <a:schemeClr val="tx2"/>
              </a:buClr>
            </a:pPr>
            <a:r>
              <a:rPr lang="en-GB" altLang="ru-RU" sz="1400" dirty="0" smtClean="0">
                <a:solidFill>
                  <a:schemeClr val="bg1"/>
                </a:solidFill>
                <a:latin typeface="Arial" pitchFamily="34" charset="0"/>
                <a:cs typeface="Arial" pitchFamily="34" charset="0"/>
              </a:rPr>
              <a:t>A.M. </a:t>
            </a:r>
            <a:r>
              <a:rPr lang="en-GB" altLang="ru-RU" sz="1400" dirty="0" err="1" smtClean="0">
                <a:solidFill>
                  <a:schemeClr val="bg1"/>
                </a:solidFill>
                <a:latin typeface="Arial" pitchFamily="34" charset="0"/>
                <a:cs typeface="Arial" pitchFamily="34" charset="0"/>
              </a:rPr>
              <a:t>Oboukhov</a:t>
            </a:r>
            <a:r>
              <a:rPr lang="en-GB" altLang="ru-RU" sz="1400" dirty="0" smtClean="0">
                <a:solidFill>
                  <a:schemeClr val="bg1"/>
                </a:solidFill>
                <a:latin typeface="Arial" pitchFamily="34" charset="0"/>
                <a:cs typeface="Arial" pitchFamily="34" charset="0"/>
              </a:rPr>
              <a:t> Institute of Atmospheric Physics RAS</a:t>
            </a:r>
          </a:p>
          <a:p>
            <a:pPr algn="ctr"/>
            <a:endParaRPr lang="en-US" sz="1400" dirty="0" smtClean="0">
              <a:solidFill>
                <a:schemeClr val="bg1"/>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 xmlns:a16="http://schemas.microsoft.com/office/drawing/2014/main" id="{6A554C68-8F60-5BAE-2899-01FF4F782708}"/>
              </a:ext>
            </a:extLst>
          </p:cNvPr>
          <p:cNvSpPr txBox="1">
            <a:spLocks/>
          </p:cNvSpPr>
          <p:nvPr/>
        </p:nvSpPr>
        <p:spPr>
          <a:xfrm>
            <a:off x="178629" y="2958859"/>
            <a:ext cx="2086776"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smtClean="0">
                <a:latin typeface="Arial" pitchFamily="34" charset="0"/>
                <a:cs typeface="Arial" pitchFamily="34" charset="0"/>
              </a:rPr>
              <a:t>The observations and coherent analysis of infrasound signals and internal gravity waves during the passages of warm and cold fronts through observational networks in the cities of </a:t>
            </a:r>
            <a:r>
              <a:rPr lang="en-US" sz="1200" dirty="0" err="1" smtClean="0">
                <a:latin typeface="Arial" pitchFamily="34" charset="0"/>
                <a:cs typeface="Arial" pitchFamily="34" charset="0"/>
              </a:rPr>
              <a:t>Dubna</a:t>
            </a:r>
            <a:r>
              <a:rPr lang="en-US" sz="1200" dirty="0" smtClean="0">
                <a:latin typeface="Arial" pitchFamily="34" charset="0"/>
                <a:cs typeface="Arial" pitchFamily="34" charset="0"/>
              </a:rPr>
              <a:t> and Moscow are described.</a:t>
            </a:r>
            <a:endParaRPr lang="en-US" sz="1200" dirty="0">
              <a:latin typeface="Arial" panose="020B0604020202020204" pitchFamily="34" charset="0"/>
              <a:cs typeface="Arial" panose="020B0604020202020204" pitchFamily="34" charset="0"/>
            </a:endParaRPr>
          </a:p>
        </p:txBody>
      </p:sp>
      <p:sp>
        <p:nvSpPr>
          <p:cNvPr id="3" name="Title 1">
            <a:extLst>
              <a:ext uri="{FF2B5EF4-FFF2-40B4-BE49-F238E27FC236}">
                <a16:creationId xmlns="" xmlns:a16="http://schemas.microsoft.com/office/drawing/2014/main" id="{9046321D-4DFA-7CD5-1C74-CE4A75C696CA}"/>
              </a:ext>
            </a:extLst>
          </p:cNvPr>
          <p:cNvSpPr txBox="1">
            <a:spLocks/>
          </p:cNvSpPr>
          <p:nvPr/>
        </p:nvSpPr>
        <p:spPr>
          <a:xfrm>
            <a:off x="5338029" y="6313980"/>
            <a:ext cx="1531435" cy="280529"/>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smtClean="0">
                <a:solidFill>
                  <a:schemeClr val="bg1"/>
                </a:solidFill>
                <a:latin typeface="Arial" panose="020B0604020202020204" pitchFamily="34" charset="0"/>
                <a:cs typeface="Arial" panose="020B0604020202020204" pitchFamily="34" charset="0"/>
              </a:rPr>
              <a:t>P1.1-405</a:t>
            </a:r>
            <a:endParaRPr lang="x-none" sz="12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 xmlns:a16="http://schemas.microsoft.com/office/drawing/2014/main" id="{78602C3A-EEB9-9EC8-F223-9D699EB1860B}"/>
              </a:ext>
            </a:extLst>
          </p:cNvPr>
          <p:cNvSpPr txBox="1">
            <a:spLocks/>
          </p:cNvSpPr>
          <p:nvPr/>
        </p:nvSpPr>
        <p:spPr>
          <a:xfrm>
            <a:off x="2682932" y="2958859"/>
            <a:ext cx="2086776"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smtClean="0">
                <a:latin typeface="Arial" pitchFamily="34" charset="0"/>
                <a:cs typeface="Arial" pitchFamily="34" charset="0"/>
              </a:rPr>
              <a:t>Observational networks on the maps.</a:t>
            </a:r>
          </a:p>
          <a:p>
            <a:endParaRPr lang="x-none" sz="1200" smtClean="0">
              <a:latin typeface="Arial" pitchFamily="34" charset="0"/>
              <a:cs typeface="Arial" pitchFamily="34" charset="0"/>
            </a:endParaRPr>
          </a:p>
          <a:p>
            <a:r>
              <a:rPr lang="en-US" sz="1200" dirty="0" smtClean="0">
                <a:latin typeface="Arial" pitchFamily="34" charset="0"/>
                <a:cs typeface="Arial" pitchFamily="34" charset="0"/>
              </a:rPr>
              <a:t>Properties of infrasound and gravity waves from the warm and cold </a:t>
            </a:r>
            <a:r>
              <a:rPr lang="en-US" sz="1200" dirty="0" smtClean="0">
                <a:latin typeface="Arial" pitchFamily="34" charset="0"/>
                <a:cs typeface="Arial" pitchFamily="34" charset="0"/>
              </a:rPr>
              <a:t>fronts.</a:t>
            </a:r>
            <a:endParaRPr lang="en-US" sz="1200" dirty="0">
              <a:latin typeface="Arial" pitchFamily="34" charset="0"/>
              <a:cs typeface="Arial" pitchFamily="34" charset="0"/>
            </a:endParaRPr>
          </a:p>
        </p:txBody>
      </p:sp>
      <p:sp>
        <p:nvSpPr>
          <p:cNvPr id="6" name="Title 1">
            <a:extLst>
              <a:ext uri="{FF2B5EF4-FFF2-40B4-BE49-F238E27FC236}">
                <a16:creationId xmlns="" xmlns:a16="http://schemas.microsoft.com/office/drawing/2014/main" id="{91788AB8-A468-C471-8A86-3C9F2FE8E750}"/>
              </a:ext>
            </a:extLst>
          </p:cNvPr>
          <p:cNvSpPr txBox="1">
            <a:spLocks/>
          </p:cNvSpPr>
          <p:nvPr/>
        </p:nvSpPr>
        <p:spPr>
          <a:xfrm>
            <a:off x="7422294" y="2958858"/>
            <a:ext cx="2086773"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smtClean="0">
                <a:latin typeface="Arial" panose="020B0604020202020204" pitchFamily="34" charset="0"/>
                <a:cs typeface="Arial" panose="020B0604020202020204" pitchFamily="34" charset="0"/>
              </a:rPr>
              <a:t>Investigating a jump in phase speeds when transiting from gravity waves </a:t>
            </a:r>
            <a:r>
              <a:rPr lang="en-US" sz="1200" smtClean="0">
                <a:latin typeface="Arial" panose="020B0604020202020204" pitchFamily="34" charset="0"/>
                <a:cs typeface="Arial" panose="020B0604020202020204" pitchFamily="34" charset="0"/>
              </a:rPr>
              <a:t>to </a:t>
            </a:r>
            <a:r>
              <a:rPr lang="en-US" sz="1200" smtClean="0">
                <a:latin typeface="Arial" panose="020B0604020202020204" pitchFamily="34" charset="0"/>
                <a:cs typeface="Arial" panose="020B0604020202020204" pitchFamily="34" charset="0"/>
              </a:rPr>
              <a:t>infrasound.</a:t>
            </a:r>
            <a:endParaRPr lang="en-US" sz="1200" dirty="0">
              <a:latin typeface="Arial" panose="020B0604020202020204" pitchFamily="34" charset="0"/>
              <a:cs typeface="Arial" panose="020B0604020202020204" pitchFamily="34" charset="0"/>
            </a:endParaRPr>
          </a:p>
        </p:txBody>
      </p:sp>
      <p:sp>
        <p:nvSpPr>
          <p:cNvPr id="7" name="Title 1">
            <a:extLst>
              <a:ext uri="{FF2B5EF4-FFF2-40B4-BE49-F238E27FC236}">
                <a16:creationId xmlns="" xmlns:a16="http://schemas.microsoft.com/office/drawing/2014/main" id="{CA1C2F89-F7C0-CB4E-A6DB-48E3F2C367AF}"/>
              </a:ext>
            </a:extLst>
          </p:cNvPr>
          <p:cNvSpPr txBox="1">
            <a:spLocks/>
          </p:cNvSpPr>
          <p:nvPr/>
        </p:nvSpPr>
        <p:spPr>
          <a:xfrm>
            <a:off x="9926597" y="2958859"/>
            <a:ext cx="2086773" cy="2066220"/>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smtClean="0">
                <a:latin typeface="Arial" panose="020B0604020202020204" pitchFamily="34" charset="0"/>
                <a:cs typeface="Arial" panose="020B0604020202020204" pitchFamily="34" charset="0"/>
              </a:rPr>
              <a:t>Significant differences were found in the patterns of time variation of amplitudes, grazing angles, and horizontal phase speeds of IS from warm and cold fronts, associated with the difference in the geometries of these fronts.</a:t>
            </a:r>
            <a:endParaRPr lang="en-US" sz="1200" dirty="0">
              <a:latin typeface="Arial" panose="020B0604020202020204" pitchFamily="34" charset="0"/>
              <a:cs typeface="Arial" panose="020B0604020202020204" pitchFamily="34" charset="0"/>
            </a:endParaRPr>
          </a:p>
        </p:txBody>
      </p:sp>
      <p:sp>
        <p:nvSpPr>
          <p:cNvPr id="9" name="Title 1">
            <a:extLst>
              <a:ext uri="{FF2B5EF4-FFF2-40B4-BE49-F238E27FC236}">
                <a16:creationId xmlns="" xmlns:a16="http://schemas.microsoft.com/office/drawing/2014/main" id="{864650A7-E68E-DCD4-2E1A-7212FE03F57F}"/>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pic>
        <p:nvPicPr>
          <p:cNvPr id="13" name="Picture 726" descr="IAP_logo"/>
          <p:cNvPicPr>
            <a:picLocks noChangeAspect="1" noChangeArrowheads="1"/>
          </p:cNvPicPr>
          <p:nvPr/>
        </p:nvPicPr>
        <p:blipFill>
          <a:blip r:embed="rId2"/>
          <a:srcRect/>
          <a:stretch>
            <a:fillRect/>
          </a:stretch>
        </p:blipFill>
        <p:spPr bwMode="auto">
          <a:xfrm>
            <a:off x="9992306" y="533810"/>
            <a:ext cx="1603178" cy="639382"/>
          </a:xfrm>
          <a:prstGeom prst="rect">
            <a:avLst/>
          </a:prstGeom>
          <a:noFill/>
          <a:ln w="9525">
            <a:noFill/>
            <a:miter lim="800000"/>
            <a:headEnd/>
            <a:tailEnd/>
          </a:ln>
        </p:spPr>
      </p:pic>
    </p:spTree>
    <p:extLst>
      <p:ext uri="{BB962C8B-B14F-4D97-AF65-F5344CB8AC3E}">
        <p14:creationId xmlns="" xmlns:p14="http://schemas.microsoft.com/office/powerpoint/2010/main" val="25367164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b="1" dirty="0" smtClean="0">
                <a:solidFill>
                  <a:schemeClr val="bg1"/>
                </a:solidFill>
                <a:latin typeface="Arial" panose="020B0604020202020204" pitchFamily="34" charset="0"/>
                <a:cs typeface="Arial" panose="020B0604020202020204" pitchFamily="34" charset="0"/>
              </a:rPr>
              <a:t>Introduction</a:t>
            </a:r>
            <a:endParaRPr lang="x-none" sz="2000" b="1" dirty="0">
              <a:solidFill>
                <a:schemeClr val="bg1"/>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 xmlns:a16="http://schemas.microsoft.com/office/drawing/2014/main" id="{49922F0B-1586-C5C9-5799-0BA2D9F3F16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smtClean="0">
                <a:solidFill>
                  <a:schemeClr val="bg1"/>
                </a:solidFill>
                <a:latin typeface="Arial" panose="020B0604020202020204" pitchFamily="34" charset="0"/>
                <a:cs typeface="Arial" panose="020B0604020202020204" pitchFamily="34" charset="0"/>
              </a:rPr>
              <a:t>P1.1-405</a:t>
            </a:r>
            <a:endParaRPr lang="x-none" sz="1000" b="1" dirty="0">
              <a:solidFill>
                <a:schemeClr val="bg1"/>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 xmlns:a16="http://schemas.microsoft.com/office/drawing/2014/main" id="{3D59F5DA-4A29-8EBC-DF1C-FF30611F5BAA}"/>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pic>
        <p:nvPicPr>
          <p:cNvPr id="6" name="Picture 726" descr="IAP_logo"/>
          <p:cNvPicPr>
            <a:picLocks noChangeAspect="1" noChangeArrowheads="1"/>
          </p:cNvPicPr>
          <p:nvPr/>
        </p:nvPicPr>
        <p:blipFill>
          <a:blip r:embed="rId2"/>
          <a:srcRect/>
          <a:stretch>
            <a:fillRect/>
          </a:stretch>
        </p:blipFill>
        <p:spPr bwMode="auto">
          <a:xfrm>
            <a:off x="10320109" y="223259"/>
            <a:ext cx="1603178" cy="639382"/>
          </a:xfrm>
          <a:prstGeom prst="rect">
            <a:avLst/>
          </a:prstGeom>
          <a:noFill/>
          <a:ln w="9525">
            <a:noFill/>
            <a:miter lim="800000"/>
            <a:headEnd/>
            <a:tailEnd/>
          </a:ln>
        </p:spPr>
      </p:pic>
      <p:sp>
        <p:nvSpPr>
          <p:cNvPr id="11" name="Прямоугольник 10"/>
          <p:cNvSpPr/>
          <p:nvPr/>
        </p:nvSpPr>
        <p:spPr>
          <a:xfrm>
            <a:off x="347959" y="1404317"/>
            <a:ext cx="10187872" cy="5016758"/>
          </a:xfrm>
          <a:prstGeom prst="rect">
            <a:avLst/>
          </a:prstGeom>
        </p:spPr>
        <p:txBody>
          <a:bodyPr wrap="square">
            <a:spAutoFit/>
          </a:bodyPr>
          <a:lstStyle/>
          <a:p>
            <a:pPr>
              <a:buFont typeface="Wingdings" pitchFamily="2" charset="2"/>
              <a:buChar char="Ø"/>
            </a:pPr>
            <a:r>
              <a:rPr lang="en-US" dirty="0" smtClean="0">
                <a:latin typeface="Arial" pitchFamily="34" charset="0"/>
                <a:cs typeface="Arial" pitchFamily="34" charset="0"/>
              </a:rPr>
              <a:t>The detection of infrasound signals from powerful convective storms (hurricanes, thunderstorms, tornadoes) and the study of temporal changes in the parameters of these signals (direction of arrival, phase speed, frequency spectrum and coherence) is of practical importance for early forecasting of such hazardous atmospheric phenomena. On the other hand, such studies are also necessary for understanding the mechanism of infrasound generation by storms and their influence on the statistical characteristics of atmospheric pressure and wind velocity fluctuations (variances, frequency spectra, coherence) in the frequency ranges typical for internal gravity waves (0.0001–0.003 Hz) and infrasound (0.0033–10 Hz).</a:t>
            </a:r>
          </a:p>
          <a:p>
            <a:pPr>
              <a:buFont typeface="Wingdings" pitchFamily="2" charset="2"/>
              <a:buChar char="Ø"/>
            </a:pPr>
            <a:endParaRPr lang="en-US" dirty="0" smtClean="0">
              <a:latin typeface="Arial" pitchFamily="34" charset="0"/>
              <a:cs typeface="Arial" pitchFamily="34" charset="0"/>
            </a:endParaRPr>
          </a:p>
          <a:p>
            <a:pPr>
              <a:buFont typeface="Wingdings" pitchFamily="2" charset="2"/>
              <a:buChar char="Ø"/>
            </a:pPr>
            <a:r>
              <a:rPr lang="en-US" dirty="0" smtClean="0">
                <a:latin typeface="Arial" pitchFamily="34" charset="0"/>
                <a:cs typeface="Arial" pitchFamily="34" charset="0"/>
              </a:rPr>
              <a:t>This work is devoted to the study of the temporal variations of the parameters of infrasound signals from meteorological fronts (amplitudes, coherences, grazing angles, azimuths, and horizontal phase speeds) to explain possible generation mechanism and the propagation features of these signals in the atmosphere.</a:t>
            </a:r>
          </a:p>
          <a:p>
            <a:pPr>
              <a:buFont typeface="Wingdings" pitchFamily="2" charset="2"/>
              <a:buChar char="Ø"/>
            </a:pPr>
            <a:endParaRPr lang="en-US" dirty="0" smtClean="0">
              <a:latin typeface="Arial" pitchFamily="34" charset="0"/>
              <a:cs typeface="Arial" pitchFamily="34" charset="0"/>
            </a:endParaRPr>
          </a:p>
          <a:p>
            <a:pPr>
              <a:buFont typeface="Wingdings" pitchFamily="2" charset="2"/>
              <a:buChar char="Ø"/>
            </a:pPr>
            <a:r>
              <a:rPr lang="en-US" dirty="0" smtClean="0">
                <a:latin typeface="Arial" pitchFamily="34" charset="0"/>
                <a:cs typeface="Arial" pitchFamily="34" charset="0"/>
              </a:rPr>
              <a:t>The significant differences observed in the temporal variations of the parameters of infrasound from warm and cold fronts are discussed. Such differences must be taken into account when detecting infrasound precursors of atmospheric storms.</a:t>
            </a:r>
          </a:p>
          <a:p>
            <a:endParaRPr lang="ru-RU" sz="1400" dirty="0">
              <a:latin typeface="Arial" pitchFamily="34" charset="0"/>
              <a:cs typeface="Arial" pitchFamily="34" charset="0"/>
            </a:endParaRPr>
          </a:p>
        </p:txBody>
      </p:sp>
    </p:spTree>
    <p:extLst>
      <p:ext uri="{BB962C8B-B14F-4D97-AF65-F5344CB8AC3E}">
        <p14:creationId xmlns="" xmlns:p14="http://schemas.microsoft.com/office/powerpoint/2010/main" val="6074536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smtClean="0">
                <a:solidFill>
                  <a:schemeClr val="bg1"/>
                </a:solidFill>
                <a:latin typeface="Arial" pitchFamily="34" charset="0"/>
                <a:cs typeface="Arial" pitchFamily="34" charset="0"/>
              </a:rPr>
              <a:t>Observational networks on the maps</a:t>
            </a:r>
          </a:p>
          <a:p>
            <a:r>
              <a:rPr lang="en-US" sz="2000" dirty="0" smtClean="0">
                <a:latin typeface="Arial" pitchFamily="34" charset="0"/>
                <a:cs typeface="Arial" pitchFamily="34" charset="0"/>
              </a:rPr>
              <a:t> </a:t>
            </a:r>
            <a:r>
              <a:rPr lang="en-US" sz="2000" dirty="0" smtClean="0">
                <a:solidFill>
                  <a:schemeClr val="bg1"/>
                </a:solidFill>
                <a:latin typeface="Arial" pitchFamily="34" charset="0"/>
                <a:cs typeface="Arial" pitchFamily="34" charset="0"/>
              </a:rPr>
              <a:t>Synoptic charts for 1 July 2019</a:t>
            </a:r>
            <a:endParaRPr lang="x-none" sz="2000" dirty="0">
              <a:solidFill>
                <a:schemeClr val="bg1"/>
              </a:solidFill>
              <a:latin typeface="Arial" pitchFamily="34" charset="0"/>
              <a:cs typeface="Arial" pitchFamily="34" charset="0"/>
            </a:endParaRPr>
          </a:p>
        </p:txBody>
      </p:sp>
      <p:sp>
        <p:nvSpPr>
          <p:cNvPr id="6" name="Title 1">
            <a:extLst>
              <a:ext uri="{FF2B5EF4-FFF2-40B4-BE49-F238E27FC236}">
                <a16:creationId xmlns="" xmlns:a16="http://schemas.microsoft.com/office/drawing/2014/main" id="{0EE6463D-C745-9B54-4D33-67949EA3BB46}"/>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smtClean="0">
                <a:solidFill>
                  <a:schemeClr val="bg1"/>
                </a:solidFill>
                <a:latin typeface="Arial" panose="020B0604020202020204" pitchFamily="34" charset="0"/>
                <a:cs typeface="Arial" panose="020B0604020202020204" pitchFamily="34" charset="0"/>
              </a:rPr>
              <a:t>P1.1-405</a:t>
            </a:r>
            <a:endParaRPr lang="x-none" sz="10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 xmlns:a16="http://schemas.microsoft.com/office/drawing/2014/main" id="{077B9D86-C489-FEF5-C84B-979ED609855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pic>
        <p:nvPicPr>
          <p:cNvPr id="7" name="Picture 726" descr="IAP_logo"/>
          <p:cNvPicPr>
            <a:picLocks noChangeAspect="1" noChangeArrowheads="1"/>
          </p:cNvPicPr>
          <p:nvPr/>
        </p:nvPicPr>
        <p:blipFill>
          <a:blip r:embed="rId2"/>
          <a:srcRect/>
          <a:stretch>
            <a:fillRect/>
          </a:stretch>
        </p:blipFill>
        <p:spPr bwMode="auto">
          <a:xfrm>
            <a:off x="10320110" y="240512"/>
            <a:ext cx="1603178" cy="639382"/>
          </a:xfrm>
          <a:prstGeom prst="rect">
            <a:avLst/>
          </a:prstGeom>
          <a:noFill/>
          <a:ln w="9525">
            <a:noFill/>
            <a:miter lim="800000"/>
            <a:headEnd/>
            <a:tailEnd/>
          </a:ln>
        </p:spPr>
      </p:pic>
      <p:sp>
        <p:nvSpPr>
          <p:cNvPr id="9" name="Объект 4"/>
          <p:cNvSpPr txBox="1">
            <a:spLocks/>
          </p:cNvSpPr>
          <p:nvPr/>
        </p:nvSpPr>
        <p:spPr>
          <a:xfrm>
            <a:off x="7289869" y="1620447"/>
            <a:ext cx="3271452" cy="4765114"/>
          </a:xfrm>
          <a:prstGeom prst="rect">
            <a:avLst/>
          </a:prstGeom>
        </p:spPr>
        <p:txBody>
          <a:bodyPr/>
          <a:lstStyle/>
          <a:p>
            <a:pPr marL="228600" lvl="0" indent="-228600">
              <a:lnSpc>
                <a:spcPct val="90000"/>
              </a:lnSpc>
              <a:spcBef>
                <a:spcPts val="1000"/>
              </a:spcBef>
              <a:buFont typeface="Arial" panose="020B0604020202020204" pitchFamily="34" charset="0"/>
              <a:buChar char="•"/>
              <a:defRPr/>
            </a:pPr>
            <a:r>
              <a:rPr kumimoji="0" lang="en-US" altLang="ru-RU" sz="1600" b="0" i="0" u="none" strike="noStrike" kern="1200" cap="none" spc="0" normalizeH="0" baseline="0" noProof="0" dirty="0" smtClean="0">
                <a:ln>
                  <a:noFill/>
                </a:ln>
                <a:solidFill>
                  <a:schemeClr val="tx1"/>
                </a:solidFill>
                <a:effectLst/>
                <a:uLnTx/>
                <a:uFillTx/>
                <a:latin typeface="Arial" pitchFamily="34" charset="0"/>
                <a:cs typeface="Arial" pitchFamily="34" charset="0"/>
              </a:rPr>
              <a:t>The measuring complex includes a network of four microbarographs to measure wave atmospheric-pressure disturbances within a frequency range of </a:t>
            </a:r>
            <a:r>
              <a:rPr kumimoji="0" lang="en-US" altLang="ru-RU" sz="16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infrasounds</a:t>
            </a:r>
            <a:r>
              <a:rPr kumimoji="0" lang="en-US" altLang="ru-RU" sz="1600" b="0" i="0" u="none" strike="noStrike" kern="1200" cap="none" spc="0" normalizeH="0" baseline="0" noProof="0" dirty="0" smtClean="0">
                <a:ln>
                  <a:noFill/>
                </a:ln>
                <a:solidFill>
                  <a:schemeClr val="tx1"/>
                </a:solidFill>
                <a:effectLst/>
                <a:uLnTx/>
                <a:uFillTx/>
                <a:latin typeface="Arial" pitchFamily="34" charset="0"/>
                <a:cs typeface="Arial" pitchFamily="34" charset="0"/>
              </a:rPr>
              <a:t> and IGWs (0.00</a:t>
            </a:r>
            <a:r>
              <a:rPr kumimoji="0" lang="ru-RU" altLang="ru-RU" sz="1600" b="0" i="0" u="none" strike="noStrike" kern="1200" cap="none" spc="0" normalizeH="0" baseline="0" noProof="0" dirty="0" smtClean="0">
                <a:ln>
                  <a:noFill/>
                </a:ln>
                <a:solidFill>
                  <a:schemeClr val="tx1"/>
                </a:solidFill>
                <a:effectLst/>
                <a:uLnTx/>
                <a:uFillTx/>
                <a:latin typeface="Arial" pitchFamily="34" charset="0"/>
                <a:cs typeface="Arial" pitchFamily="34" charset="0"/>
              </a:rPr>
              <a:t>0</a:t>
            </a:r>
            <a:r>
              <a:rPr kumimoji="0" lang="en-US" altLang="ru-RU" sz="1600" b="0" i="0" u="none" strike="noStrike" kern="1200" cap="none" spc="0" normalizeH="0" baseline="0" noProof="0" dirty="0" smtClean="0">
                <a:ln>
                  <a:noFill/>
                </a:ln>
                <a:solidFill>
                  <a:schemeClr val="tx1"/>
                </a:solidFill>
                <a:effectLst/>
                <a:uLnTx/>
                <a:uFillTx/>
                <a:latin typeface="Arial" pitchFamily="34" charset="0"/>
                <a:cs typeface="Arial" pitchFamily="34" charset="0"/>
              </a:rPr>
              <a:t>3–3 Hz)</a:t>
            </a:r>
            <a:r>
              <a:rPr lang="en-US" sz="1600" dirty="0" smtClean="0">
                <a:latin typeface="Arial" pitchFamily="34" charset="0"/>
                <a:cs typeface="Arial" pitchFamily="34" charset="0"/>
              </a:rPr>
              <a:t> in Moscow (c) and the receivers H1–H6 at the infrasound station IS43 in </a:t>
            </a:r>
            <a:r>
              <a:rPr lang="en-US" sz="1600" dirty="0" err="1" smtClean="0">
                <a:latin typeface="Arial" pitchFamily="34" charset="0"/>
                <a:cs typeface="Arial" pitchFamily="34" charset="0"/>
              </a:rPr>
              <a:t>Dubna</a:t>
            </a:r>
            <a:r>
              <a:rPr lang="en-US" sz="1600" dirty="0" smtClean="0">
                <a:latin typeface="Arial" pitchFamily="34" charset="0"/>
                <a:cs typeface="Arial" pitchFamily="34" charset="0"/>
              </a:rPr>
              <a:t> (b).</a:t>
            </a:r>
            <a:r>
              <a:rPr kumimoji="0" lang="en-US" altLang="ru-RU" sz="1600" b="0" i="0" u="none" strike="noStrike" kern="1200" cap="none" spc="0" normalizeH="0" baseline="0" noProof="0" dirty="0" smtClean="0">
                <a:ln>
                  <a:noFill/>
                </a:ln>
                <a:solidFill>
                  <a:schemeClr val="tx1"/>
                </a:solidFill>
                <a:effectLst/>
                <a:uLnTx/>
                <a:uFillTx/>
                <a:latin typeface="Arial" pitchFamily="34" charset="0"/>
                <a:cs typeface="Arial" pitchFamily="34" charset="0"/>
              </a:rPr>
              <a:t> </a:t>
            </a:r>
            <a:endParaRPr kumimoji="0" lang="ru-RU" altLang="ru-RU" sz="16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228600" indent="-228600">
              <a:lnSpc>
                <a:spcPct val="90000"/>
              </a:lnSpc>
              <a:spcBef>
                <a:spcPts val="1000"/>
              </a:spcBef>
              <a:buFont typeface="Arial" panose="020B0604020202020204" pitchFamily="34" charset="0"/>
              <a:buChar char="•"/>
              <a:defRPr/>
            </a:pPr>
            <a:r>
              <a:rPr lang="en-US" sz="1600" dirty="0" smtClean="0">
                <a:latin typeface="Arial" pitchFamily="34" charset="0"/>
                <a:cs typeface="Arial" pitchFamily="34" charset="0"/>
              </a:rPr>
              <a:t>Changes with time of the location of warm (WF) and cold (CF) fronts at 0600, 1200, and 1800 UTC 1 Jul 2019, passing through the cities </a:t>
            </a:r>
            <a:r>
              <a:rPr lang="en-US" sz="1600" dirty="0" err="1" smtClean="0">
                <a:latin typeface="Arial" pitchFamily="34" charset="0"/>
                <a:cs typeface="Arial" pitchFamily="34" charset="0"/>
              </a:rPr>
              <a:t>Dubna</a:t>
            </a:r>
            <a:r>
              <a:rPr lang="en-US" sz="1600" dirty="0" smtClean="0">
                <a:latin typeface="Arial" pitchFamily="34" charset="0"/>
                <a:cs typeface="Arial" pitchFamily="34" charset="0"/>
              </a:rPr>
              <a:t> (circle) and Moscow (square)(a). The synoptic charts are taken from the archive </a:t>
            </a:r>
            <a:r>
              <a:rPr lang="en-US" sz="1600" dirty="0" smtClean="0">
                <a:latin typeface="Arial" pitchFamily="34" charset="0"/>
                <a:cs typeface="Arial" pitchFamily="34" charset="0"/>
                <a:hlinkClick r:id="rId3"/>
              </a:rPr>
              <a:t>http://www2.wetter3.de/Archiv/archiv_dwd.htm</a:t>
            </a:r>
            <a:r>
              <a:rPr lang="en-US" sz="1600" dirty="0" smtClean="0">
                <a:latin typeface="Arial" pitchFamily="34" charset="0"/>
                <a:cs typeface="Arial" pitchFamily="34" charset="0"/>
              </a:rPr>
              <a:t>.</a:t>
            </a:r>
          </a:p>
          <a:p>
            <a:pPr marL="228600" lvl="0" indent="-228600">
              <a:lnSpc>
                <a:spcPct val="90000"/>
              </a:lnSpc>
              <a:spcBef>
                <a:spcPts val="1000"/>
              </a:spcBef>
              <a:buFont typeface="Arial" panose="020B0604020202020204" pitchFamily="34" charset="0"/>
              <a:buChar char="•"/>
              <a:defRPr/>
            </a:pPr>
            <a:endParaRPr kumimoji="0" lang="ru-RU" altLang="ru-RU" sz="1400" b="1" i="0" u="none" strike="noStrike" kern="1200" cap="none" spc="0" normalizeH="0" baseline="0" noProof="0" dirty="0" smtClean="0">
              <a:ln>
                <a:noFill/>
              </a:ln>
              <a:solidFill>
                <a:schemeClr val="tx1"/>
              </a:solidFill>
              <a:effectLst/>
              <a:uLnTx/>
              <a:uFillTx/>
              <a:latin typeface="Arial" pitchFamily="34" charset="0"/>
              <a:cs typeface="Arial" pitchFamily="34" charset="0"/>
            </a:endParaRPr>
          </a:p>
        </p:txBody>
      </p:sp>
      <p:pic>
        <p:nvPicPr>
          <p:cNvPr id="11" name="Рисунок 10" descr="full-JAS-D-20-0253.1-f1 (1).jpg"/>
          <p:cNvPicPr>
            <a:picLocks noChangeAspect="1"/>
          </p:cNvPicPr>
          <p:nvPr/>
        </p:nvPicPr>
        <p:blipFill>
          <a:blip r:embed="rId4"/>
          <a:stretch>
            <a:fillRect/>
          </a:stretch>
        </p:blipFill>
        <p:spPr>
          <a:xfrm>
            <a:off x="105197" y="1149086"/>
            <a:ext cx="7193819" cy="5708914"/>
          </a:xfrm>
          <a:prstGeom prst="rect">
            <a:avLst/>
          </a:prstGeom>
        </p:spPr>
      </p:pic>
    </p:spTree>
    <p:extLst>
      <p:ext uri="{BB962C8B-B14F-4D97-AF65-F5344CB8AC3E}">
        <p14:creationId xmlns="" xmlns:p14="http://schemas.microsoft.com/office/powerpoint/2010/main" val="22297055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b="1" dirty="0" smtClean="0">
                <a:solidFill>
                  <a:schemeClr val="bg1"/>
                </a:solidFill>
                <a:latin typeface="Arial" pitchFamily="34" charset="0"/>
                <a:cs typeface="Arial" pitchFamily="34" charset="0"/>
              </a:rPr>
              <a:t>Properties of infrasound and gravity waves </a:t>
            </a:r>
          </a:p>
          <a:p>
            <a:r>
              <a:rPr lang="en-US" sz="2000" b="1" dirty="0" smtClean="0">
                <a:solidFill>
                  <a:schemeClr val="bg1"/>
                </a:solidFill>
                <a:latin typeface="Arial" pitchFamily="34" charset="0"/>
                <a:cs typeface="Arial" pitchFamily="34" charset="0"/>
              </a:rPr>
              <a:t>from the warm and cold fronts</a:t>
            </a:r>
          </a:p>
        </p:txBody>
      </p:sp>
      <p:sp>
        <p:nvSpPr>
          <p:cNvPr id="6" name="Title 1">
            <a:extLst>
              <a:ext uri="{FF2B5EF4-FFF2-40B4-BE49-F238E27FC236}">
                <a16:creationId xmlns="" xmlns:a16="http://schemas.microsoft.com/office/drawing/2014/main" id="{0EE6463D-C745-9B54-4D33-67949EA3BB46}"/>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smtClean="0">
                <a:solidFill>
                  <a:schemeClr val="bg1"/>
                </a:solidFill>
                <a:latin typeface="Arial" panose="020B0604020202020204" pitchFamily="34" charset="0"/>
                <a:cs typeface="Arial" panose="020B0604020202020204" pitchFamily="34" charset="0"/>
              </a:rPr>
              <a:t>P1.1-405</a:t>
            </a:r>
            <a:endParaRPr lang="x-none" sz="10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 xmlns:a16="http://schemas.microsoft.com/office/drawing/2014/main" id="{077B9D86-C489-FEF5-C84B-979ED609855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pic>
        <p:nvPicPr>
          <p:cNvPr id="7" name="Picture 726" descr="IAP_logo"/>
          <p:cNvPicPr>
            <a:picLocks noChangeAspect="1" noChangeArrowheads="1"/>
          </p:cNvPicPr>
          <p:nvPr/>
        </p:nvPicPr>
        <p:blipFill>
          <a:blip r:embed="rId2"/>
          <a:srcRect/>
          <a:stretch>
            <a:fillRect/>
          </a:stretch>
        </p:blipFill>
        <p:spPr bwMode="auto">
          <a:xfrm>
            <a:off x="10320110" y="240512"/>
            <a:ext cx="1603178" cy="639382"/>
          </a:xfrm>
          <a:prstGeom prst="rect">
            <a:avLst/>
          </a:prstGeom>
          <a:noFill/>
          <a:ln w="9525">
            <a:noFill/>
            <a:miter lim="800000"/>
            <a:headEnd/>
            <a:tailEnd/>
          </a:ln>
        </p:spPr>
      </p:pic>
      <p:sp>
        <p:nvSpPr>
          <p:cNvPr id="9" name="Объект 4"/>
          <p:cNvSpPr txBox="1">
            <a:spLocks/>
          </p:cNvSpPr>
          <p:nvPr/>
        </p:nvSpPr>
        <p:spPr>
          <a:xfrm>
            <a:off x="6797309" y="1323386"/>
            <a:ext cx="3764011" cy="5328874"/>
          </a:xfrm>
          <a:prstGeom prst="rect">
            <a:avLst/>
          </a:prstGeom>
        </p:spPr>
        <p:txBody>
          <a:bodyPr/>
          <a:lstStyle/>
          <a:p>
            <a:pPr marL="228600" lvl="0" indent="-228600">
              <a:lnSpc>
                <a:spcPct val="90000"/>
              </a:lnSpc>
              <a:spcBef>
                <a:spcPts val="1000"/>
              </a:spcBef>
              <a:buFont typeface="Arial" panose="020B0604020202020204" pitchFamily="34" charset="0"/>
              <a:buChar char="•"/>
              <a:defRPr/>
            </a:pPr>
            <a:r>
              <a:rPr lang="en-US" sz="1400" dirty="0" smtClean="0">
                <a:latin typeface="Arial" pitchFamily="34" charset="0"/>
                <a:cs typeface="Arial" pitchFamily="34" charset="0"/>
              </a:rPr>
              <a:t>At 0600 UTC, a warm front (WF), namely, its near-ground part, approaches the infrasound station IS43 and a cold front (CF) approaches IS43 at about 1900 UTC.</a:t>
            </a:r>
            <a:endParaRPr kumimoji="0" lang="ru-RU" altLang="ru-RU" sz="14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228600" lvl="0" indent="-228600">
              <a:lnSpc>
                <a:spcPct val="90000"/>
              </a:lnSpc>
              <a:spcBef>
                <a:spcPts val="1000"/>
              </a:spcBef>
              <a:buFont typeface="Arial" panose="020B0604020202020204" pitchFamily="34" charset="0"/>
              <a:buChar char="•"/>
              <a:defRPr/>
            </a:pPr>
            <a:r>
              <a:rPr lang="en-US" sz="1400" dirty="0" smtClean="0">
                <a:latin typeface="Arial" pitchFamily="34" charset="0"/>
                <a:cs typeface="Arial" pitchFamily="34" charset="0"/>
              </a:rPr>
              <a:t>The maximum signal coherence (~0.8–1) in the infrasonic frequency range 0.05–1 Hz was observed both in the time interval 0000–0600 UTC and during the passage of the CF between 1700 and 2000 UTC. </a:t>
            </a:r>
            <a:endParaRPr lang="ru-RU" sz="1400" dirty="0" smtClean="0">
              <a:latin typeface="Arial" pitchFamily="34" charset="0"/>
              <a:cs typeface="Arial" pitchFamily="34" charset="0"/>
            </a:endParaRPr>
          </a:p>
          <a:p>
            <a:pPr marL="228600" lvl="0" indent="-228600">
              <a:lnSpc>
                <a:spcPct val="90000"/>
              </a:lnSpc>
              <a:spcBef>
                <a:spcPts val="1000"/>
              </a:spcBef>
              <a:buFont typeface="Arial" panose="020B0604020202020204" pitchFamily="34" charset="0"/>
              <a:buChar char="•"/>
              <a:defRPr/>
            </a:pPr>
            <a:r>
              <a:rPr lang="en-US" sz="1400" dirty="0" smtClean="0">
                <a:latin typeface="Arial" pitchFamily="34" charset="0"/>
                <a:cs typeface="Arial" pitchFamily="34" charset="0"/>
              </a:rPr>
              <a:t>The IS was continuously observed from the time when the “high” (at the </a:t>
            </a:r>
            <a:r>
              <a:rPr lang="en-US" sz="1400" dirty="0" err="1" smtClean="0">
                <a:latin typeface="Arial" pitchFamily="34" charset="0"/>
                <a:cs typeface="Arial" pitchFamily="34" charset="0"/>
              </a:rPr>
              <a:t>tropopause</a:t>
            </a:r>
            <a:r>
              <a:rPr lang="en-US" sz="1400" dirty="0" smtClean="0">
                <a:latin typeface="Arial" pitchFamily="34" charset="0"/>
                <a:cs typeface="Arial" pitchFamily="34" charset="0"/>
              </a:rPr>
              <a:t> altitudes 10–12 km) forward part of the WF has passed through the receiving network (at that time the horizontal distance from the receivers to the near-ground part of the front was about 300 km).</a:t>
            </a:r>
            <a:endParaRPr lang="ru-RU" sz="1400" dirty="0" smtClean="0">
              <a:latin typeface="Arial" pitchFamily="34" charset="0"/>
              <a:cs typeface="Arial" pitchFamily="34" charset="0"/>
            </a:endParaRPr>
          </a:p>
          <a:p>
            <a:pPr marL="228600" lvl="0" indent="-228600">
              <a:lnSpc>
                <a:spcPct val="90000"/>
              </a:lnSpc>
              <a:spcBef>
                <a:spcPts val="1000"/>
              </a:spcBef>
              <a:buFont typeface="Arial" panose="020B0604020202020204" pitchFamily="34" charset="0"/>
              <a:buChar char="•"/>
              <a:defRPr/>
            </a:pPr>
            <a:r>
              <a:rPr lang="en-US" sz="1400" dirty="0" smtClean="0">
                <a:latin typeface="Arial" pitchFamily="34" charset="0"/>
                <a:cs typeface="Arial" pitchFamily="34" charset="0"/>
              </a:rPr>
              <a:t>After the passage of the WF, the coherence of the signal in the frequency range 0.05–1 Hz drops sharply and remains low (less than 0.2) for a long period from 0600 to 1700 UTC. This is a period of intense convection and high amplitudes of the wind speed variations</a:t>
            </a:r>
            <a:r>
              <a:rPr lang="ru-RU" sz="1400" dirty="0" smtClean="0">
                <a:latin typeface="Arial" pitchFamily="34" charset="0"/>
                <a:cs typeface="Arial" pitchFamily="34" charset="0"/>
              </a:rPr>
              <a:t>.</a:t>
            </a:r>
          </a:p>
          <a:p>
            <a:pPr marL="228600" lvl="0" indent="-228600">
              <a:lnSpc>
                <a:spcPct val="90000"/>
              </a:lnSpc>
              <a:spcBef>
                <a:spcPts val="1000"/>
              </a:spcBef>
              <a:buFont typeface="Arial" panose="020B0604020202020204" pitchFamily="34" charset="0"/>
              <a:buChar char="•"/>
              <a:defRPr/>
            </a:pPr>
            <a:endParaRPr lang="ru-RU" sz="1400" dirty="0" smtClean="0">
              <a:latin typeface="Arial" pitchFamily="34" charset="0"/>
              <a:cs typeface="Arial" pitchFamily="34" charset="0"/>
            </a:endParaRPr>
          </a:p>
        </p:txBody>
      </p:sp>
      <p:pic>
        <p:nvPicPr>
          <p:cNvPr id="10" name="Рисунок 9" descr="full-JAS-D-20-0253.1-f2.jpg"/>
          <p:cNvPicPr>
            <a:picLocks noChangeAspect="1"/>
          </p:cNvPicPr>
          <p:nvPr/>
        </p:nvPicPr>
        <p:blipFill>
          <a:blip r:embed="rId3"/>
          <a:stretch>
            <a:fillRect/>
          </a:stretch>
        </p:blipFill>
        <p:spPr>
          <a:xfrm>
            <a:off x="113289" y="1197622"/>
            <a:ext cx="6716388" cy="4863314"/>
          </a:xfrm>
          <a:prstGeom prst="rect">
            <a:avLst/>
          </a:prstGeom>
        </p:spPr>
      </p:pic>
    </p:spTree>
    <p:extLst>
      <p:ext uri="{BB962C8B-B14F-4D97-AF65-F5344CB8AC3E}">
        <p14:creationId xmlns="" xmlns:p14="http://schemas.microsoft.com/office/powerpoint/2010/main" val="22297055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089E85-C1D4-F8EB-8947-E04EDEBE8A24}"/>
              </a:ext>
            </a:extLst>
          </p:cNvPr>
          <p:cNvSpPr txBox="1">
            <a:spLocks/>
          </p:cNvSpPr>
          <p:nvPr/>
        </p:nvSpPr>
        <p:spPr>
          <a:xfrm>
            <a:off x="2193009" y="226576"/>
            <a:ext cx="8021508" cy="599047"/>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b="1" dirty="0" smtClean="0">
                <a:solidFill>
                  <a:schemeClr val="bg1"/>
                </a:solidFill>
                <a:latin typeface="Arial" pitchFamily="34" charset="0"/>
                <a:cs typeface="Arial" pitchFamily="34" charset="0"/>
              </a:rPr>
              <a:t>Properties of infrasound and gravity waves </a:t>
            </a:r>
          </a:p>
          <a:p>
            <a:r>
              <a:rPr lang="en-US" sz="2000" b="1" dirty="0" smtClean="0">
                <a:solidFill>
                  <a:schemeClr val="bg1"/>
                </a:solidFill>
                <a:latin typeface="Arial" pitchFamily="34" charset="0"/>
                <a:cs typeface="Arial" pitchFamily="34" charset="0"/>
              </a:rPr>
              <a:t>from the warm and cold fronts</a:t>
            </a:r>
          </a:p>
        </p:txBody>
      </p:sp>
      <p:sp>
        <p:nvSpPr>
          <p:cNvPr id="3" name="Title 1">
            <a:extLst>
              <a:ext uri="{FF2B5EF4-FFF2-40B4-BE49-F238E27FC236}">
                <a16:creationId xmlns="" xmlns:a16="http://schemas.microsoft.com/office/drawing/2014/main" id="{A836A705-5EC9-3E1C-3CCC-FFA836C95CEA}"/>
              </a:ext>
            </a:extLst>
          </p:cNvPr>
          <p:cNvSpPr txBox="1">
            <a:spLocks/>
          </p:cNvSpPr>
          <p:nvPr/>
        </p:nvSpPr>
        <p:spPr>
          <a:xfrm>
            <a:off x="10296293" y="272465"/>
            <a:ext cx="1642946" cy="559293"/>
          </a:xfrm>
          <a:prstGeom prst="rect">
            <a:avLst/>
          </a:prstGeom>
          <a:ln>
            <a:solidFill>
              <a:srgbClr val="FF0000"/>
            </a:solidFill>
          </a:ln>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x-none" sz="1000" b="1" dirty="0">
              <a:solidFill>
                <a:srgbClr val="FF0000"/>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 xmlns:a16="http://schemas.microsoft.com/office/drawing/2014/main" id="{DBA6E9A0-04A9-1F29-F239-4E9CDDDE29A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smtClean="0">
                <a:solidFill>
                  <a:schemeClr val="bg1"/>
                </a:solidFill>
                <a:latin typeface="Arial" panose="020B0604020202020204" pitchFamily="34" charset="0"/>
                <a:cs typeface="Arial" panose="020B0604020202020204" pitchFamily="34" charset="0"/>
              </a:rPr>
              <a:t>P1.1-405</a:t>
            </a:r>
            <a:endParaRPr lang="x-none" sz="10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 xmlns:a16="http://schemas.microsoft.com/office/drawing/2014/main" id="{3364D2B1-4606-9726-8487-E03DE1731415}"/>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pic>
        <p:nvPicPr>
          <p:cNvPr id="7" name="Picture 726" descr="IAP_logo"/>
          <p:cNvPicPr>
            <a:picLocks noChangeAspect="1" noChangeArrowheads="1"/>
          </p:cNvPicPr>
          <p:nvPr/>
        </p:nvPicPr>
        <p:blipFill>
          <a:blip r:embed="rId2"/>
          <a:srcRect/>
          <a:stretch>
            <a:fillRect/>
          </a:stretch>
        </p:blipFill>
        <p:spPr bwMode="auto">
          <a:xfrm>
            <a:off x="10328737" y="240512"/>
            <a:ext cx="1603178" cy="639382"/>
          </a:xfrm>
          <a:prstGeom prst="rect">
            <a:avLst/>
          </a:prstGeom>
          <a:noFill/>
          <a:ln w="9525">
            <a:noFill/>
            <a:miter lim="800000"/>
            <a:headEnd/>
            <a:tailEnd/>
          </a:ln>
        </p:spPr>
      </p:pic>
      <p:sp>
        <p:nvSpPr>
          <p:cNvPr id="9" name="Объект 4"/>
          <p:cNvSpPr txBox="1">
            <a:spLocks/>
          </p:cNvSpPr>
          <p:nvPr/>
        </p:nvSpPr>
        <p:spPr>
          <a:xfrm>
            <a:off x="7399020" y="1541532"/>
            <a:ext cx="3307080" cy="4813547"/>
          </a:xfrm>
          <a:prstGeom prst="rect">
            <a:avLst/>
          </a:prstGeom>
        </p:spPr>
        <p:txBody>
          <a:bodyPr/>
          <a:lstStyle/>
          <a:p>
            <a:pPr marL="228600" lvl="0" indent="-228600">
              <a:lnSpc>
                <a:spcPct val="90000"/>
              </a:lnSpc>
              <a:spcBef>
                <a:spcPts val="1000"/>
              </a:spcBef>
              <a:buFont typeface="Arial" panose="020B0604020202020204" pitchFamily="34" charset="0"/>
              <a:buChar char="•"/>
              <a:defRPr/>
            </a:pPr>
            <a:r>
              <a:rPr lang="en-US" sz="1400" dirty="0" smtClean="0">
                <a:latin typeface="Arial" pitchFamily="34" charset="0"/>
                <a:cs typeface="Arial" pitchFamily="34" charset="0"/>
              </a:rPr>
              <a:t>The prior the arrival of WF and during its passage through a triangle MGU–IFA–ZNS in the time interval 0530–0700 UTC (this interval is designated by A), the IGWs with low frequencies, less than 0.0007 Hz (the corresponding periods are longer than 25 min) and horizontal phase speeds of 20–30 m s</a:t>
            </a:r>
            <a:r>
              <a:rPr lang="en-US" sz="1400" baseline="30000" dirty="0" smtClean="0">
                <a:latin typeface="Arial" pitchFamily="34" charset="0"/>
                <a:cs typeface="Arial" pitchFamily="34" charset="0"/>
              </a:rPr>
              <a:t>−1</a:t>
            </a:r>
            <a:r>
              <a:rPr lang="en-US" sz="1400" dirty="0" smtClean="0">
                <a:latin typeface="Arial" pitchFamily="34" charset="0"/>
                <a:cs typeface="Arial" pitchFamily="34" charset="0"/>
              </a:rPr>
              <a:t> (f) arrive to the Moscow network mainly from the west and northwest, in the azimuth range 300°–310°</a:t>
            </a:r>
            <a:r>
              <a:rPr lang="ru-RU" sz="1400" dirty="0" smtClean="0">
                <a:latin typeface="Arial" pitchFamily="34" charset="0"/>
                <a:cs typeface="Arial" pitchFamily="34" charset="0"/>
              </a:rPr>
              <a:t>(</a:t>
            </a:r>
            <a:r>
              <a:rPr lang="en-US" sz="1400" dirty="0" smtClean="0">
                <a:latin typeface="Arial" pitchFamily="34" charset="0"/>
                <a:cs typeface="Arial" pitchFamily="34" charset="0"/>
              </a:rPr>
              <a:t>e</a:t>
            </a:r>
            <a:r>
              <a:rPr lang="ru-RU" sz="1400" dirty="0" smtClean="0">
                <a:latin typeface="Arial" pitchFamily="34" charset="0"/>
                <a:cs typeface="Arial" pitchFamily="34" charset="0"/>
              </a:rPr>
              <a:t>)</a:t>
            </a:r>
            <a:r>
              <a:rPr lang="en-US" sz="1400" dirty="0" smtClean="0">
                <a:latin typeface="Arial" pitchFamily="34" charset="0"/>
                <a:cs typeface="Arial" pitchFamily="34" charset="0"/>
              </a:rPr>
              <a:t>.</a:t>
            </a:r>
            <a:endParaRPr kumimoji="0" lang="en-US" altLang="ru-RU" sz="14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228600" lvl="0" indent="-228600">
              <a:lnSpc>
                <a:spcPct val="90000"/>
              </a:lnSpc>
              <a:spcBef>
                <a:spcPts val="1000"/>
              </a:spcBef>
              <a:buFont typeface="Arial" panose="020B0604020202020204" pitchFamily="34" charset="0"/>
              <a:buChar char="•"/>
              <a:defRPr/>
            </a:pPr>
            <a:r>
              <a:rPr lang="en-US" sz="1400" dirty="0" smtClean="0">
                <a:latin typeface="Arial" pitchFamily="34" charset="0"/>
                <a:cs typeface="Arial" pitchFamily="34" charset="0"/>
              </a:rPr>
              <a:t> In this interval the coherence reaches maximum values 0.8–0.9 (b) and consistency becomes close to zero (less than 0.05,(d)).</a:t>
            </a:r>
          </a:p>
          <a:p>
            <a:pPr marL="228600" lvl="0" indent="-228600">
              <a:lnSpc>
                <a:spcPct val="90000"/>
              </a:lnSpc>
              <a:spcBef>
                <a:spcPts val="1000"/>
              </a:spcBef>
              <a:buFont typeface="Arial" panose="020B0604020202020204" pitchFamily="34" charset="0"/>
              <a:buChar char="•"/>
              <a:defRPr/>
            </a:pPr>
            <a:r>
              <a:rPr lang="en-US" sz="1400" dirty="0" smtClean="0">
                <a:latin typeface="Arial" pitchFamily="34" charset="0"/>
                <a:cs typeface="Arial" pitchFamily="34" charset="0"/>
              </a:rPr>
              <a:t>Between 1800 and 1900 UTC (the interval is shown by B) before the arrival of the CF, the low-frequency signal with frequencies less than 0.001 Hz arrives mainly from the northeast (0°–30°) and northwest (300°–310°).</a:t>
            </a:r>
            <a:endParaRPr kumimoji="0" lang="ru-RU" altLang="ru-RU" sz="14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ru-RU" altLang="ru-RU" sz="10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1" name="Прямоугольник 10"/>
          <p:cNvSpPr/>
          <p:nvPr/>
        </p:nvSpPr>
        <p:spPr>
          <a:xfrm>
            <a:off x="534071" y="4847131"/>
            <a:ext cx="6562643" cy="1384995"/>
          </a:xfrm>
          <a:prstGeom prst="rect">
            <a:avLst/>
          </a:prstGeom>
        </p:spPr>
        <p:txBody>
          <a:bodyPr wrap="square">
            <a:spAutoFit/>
          </a:bodyPr>
          <a:lstStyle/>
          <a:p>
            <a:r>
              <a:rPr lang="en-US" sz="1400" dirty="0" smtClean="0">
                <a:latin typeface="Arial" pitchFamily="34" charset="0"/>
                <a:cs typeface="Arial" pitchFamily="34" charset="0"/>
              </a:rPr>
              <a:t>(a) Signal (Pa), (b) correlation, (c) spectral amplitudes, (d) sum of the time delays of the arrival of the fluctuations between receivers (consistency), (e) azimuth of the arrival, and (f) horizontal phase speed of IGWs. The rectangles A, B, and C show the parameters of IGWs during different time intervals.</a:t>
            </a:r>
          </a:p>
          <a:p>
            <a:r>
              <a:rPr lang="en-US" sz="1400" dirty="0" smtClean="0">
                <a:latin typeface="Arial" pitchFamily="34" charset="0"/>
                <a:cs typeface="Arial" pitchFamily="34" charset="0"/>
              </a:rPr>
              <a:t>The correlation analysis are used a progressive multi-channel correlation (PMCC) method (</a:t>
            </a:r>
            <a:r>
              <a:rPr lang="en-US" sz="1400" dirty="0" smtClean="0">
                <a:latin typeface="Arial" pitchFamily="34" charset="0"/>
                <a:cs typeface="Arial" pitchFamily="34" charset="0"/>
                <a:hlinkClick r:id="rId3"/>
              </a:rPr>
              <a:t>Le </a:t>
            </a:r>
            <a:r>
              <a:rPr lang="en-US" sz="1400" dirty="0" err="1" smtClean="0">
                <a:latin typeface="Arial" pitchFamily="34" charset="0"/>
                <a:cs typeface="Arial" pitchFamily="34" charset="0"/>
                <a:hlinkClick r:id="rId3"/>
              </a:rPr>
              <a:t>Pichon</a:t>
            </a:r>
            <a:r>
              <a:rPr lang="en-US" sz="1400" dirty="0" smtClean="0">
                <a:latin typeface="Arial" pitchFamily="34" charset="0"/>
                <a:cs typeface="Arial" pitchFamily="34" charset="0"/>
                <a:hlinkClick r:id="rId3"/>
              </a:rPr>
              <a:t> and </a:t>
            </a:r>
            <a:r>
              <a:rPr lang="en-US" sz="1400" dirty="0" err="1" smtClean="0">
                <a:latin typeface="Arial" pitchFamily="34" charset="0"/>
                <a:cs typeface="Arial" pitchFamily="34" charset="0"/>
                <a:hlinkClick r:id="rId3"/>
              </a:rPr>
              <a:t>Cansi</a:t>
            </a:r>
            <a:r>
              <a:rPr lang="en-US" sz="1400" dirty="0" smtClean="0">
                <a:latin typeface="Arial" pitchFamily="34" charset="0"/>
                <a:cs typeface="Arial" pitchFamily="34" charset="0"/>
                <a:hlinkClick r:id="rId3"/>
              </a:rPr>
              <a:t> 2003</a:t>
            </a:r>
            <a:r>
              <a:rPr lang="en-US" sz="1400" dirty="0" smtClean="0">
                <a:latin typeface="Arial" pitchFamily="34" charset="0"/>
                <a:cs typeface="Arial" pitchFamily="34" charset="0"/>
              </a:rPr>
              <a:t>).</a:t>
            </a:r>
            <a:endParaRPr lang="ru-RU" sz="1400" dirty="0">
              <a:latin typeface="Arial" pitchFamily="34" charset="0"/>
              <a:cs typeface="Arial" pitchFamily="34" charset="0"/>
            </a:endParaRPr>
          </a:p>
        </p:txBody>
      </p:sp>
      <p:pic>
        <p:nvPicPr>
          <p:cNvPr id="12" name="Рисунок 11" descr="ris_3N_jet.jpg"/>
          <p:cNvPicPr>
            <a:picLocks noChangeAspect="1"/>
          </p:cNvPicPr>
          <p:nvPr/>
        </p:nvPicPr>
        <p:blipFill>
          <a:blip r:embed="rId4"/>
          <a:srcRect l="7051" r="7794"/>
          <a:stretch>
            <a:fillRect/>
          </a:stretch>
        </p:blipFill>
        <p:spPr>
          <a:xfrm>
            <a:off x="212878" y="1087806"/>
            <a:ext cx="7118507" cy="3751232"/>
          </a:xfrm>
          <a:prstGeom prst="rect">
            <a:avLst/>
          </a:prstGeom>
        </p:spPr>
      </p:pic>
      <p:sp>
        <p:nvSpPr>
          <p:cNvPr id="21" name="Прямоугольник 20"/>
          <p:cNvSpPr/>
          <p:nvPr/>
        </p:nvSpPr>
        <p:spPr>
          <a:xfrm>
            <a:off x="5445940" y="4167399"/>
            <a:ext cx="347957" cy="28322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Прямоугольник 21"/>
          <p:cNvSpPr/>
          <p:nvPr/>
        </p:nvSpPr>
        <p:spPr>
          <a:xfrm>
            <a:off x="5436501" y="3623884"/>
            <a:ext cx="325030" cy="3007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Прямоугольник 22"/>
          <p:cNvSpPr/>
          <p:nvPr/>
        </p:nvSpPr>
        <p:spPr>
          <a:xfrm>
            <a:off x="5428409" y="3089812"/>
            <a:ext cx="325030" cy="3007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Прямоугольник 25"/>
          <p:cNvSpPr/>
          <p:nvPr/>
        </p:nvSpPr>
        <p:spPr>
          <a:xfrm>
            <a:off x="2484256" y="4240227"/>
            <a:ext cx="362806" cy="22522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Прямоугольник 26"/>
          <p:cNvSpPr/>
          <p:nvPr/>
        </p:nvSpPr>
        <p:spPr>
          <a:xfrm>
            <a:off x="2491000" y="3696715"/>
            <a:ext cx="362806" cy="22522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Прямоугольник 28"/>
          <p:cNvSpPr/>
          <p:nvPr/>
        </p:nvSpPr>
        <p:spPr>
          <a:xfrm>
            <a:off x="2497744" y="3169387"/>
            <a:ext cx="362806" cy="22522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Прямоугольник 29"/>
          <p:cNvSpPr/>
          <p:nvPr/>
        </p:nvSpPr>
        <p:spPr>
          <a:xfrm>
            <a:off x="2504488" y="2633967"/>
            <a:ext cx="343908" cy="22252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Прямоугольник 34"/>
          <p:cNvSpPr/>
          <p:nvPr/>
        </p:nvSpPr>
        <p:spPr>
          <a:xfrm>
            <a:off x="2511232" y="2098547"/>
            <a:ext cx="343908" cy="22252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 name="TextBox 35"/>
          <p:cNvSpPr txBox="1"/>
          <p:nvPr/>
        </p:nvSpPr>
        <p:spPr>
          <a:xfrm>
            <a:off x="2492347" y="4418252"/>
            <a:ext cx="323681" cy="369332"/>
          </a:xfrm>
          <a:prstGeom prst="rect">
            <a:avLst/>
          </a:prstGeom>
          <a:noFill/>
        </p:spPr>
        <p:txBody>
          <a:bodyPr wrap="square" rtlCol="0">
            <a:spAutoFit/>
          </a:bodyPr>
          <a:lstStyle/>
          <a:p>
            <a:r>
              <a:rPr lang="en-US" dirty="0" smtClean="0"/>
              <a:t>A</a:t>
            </a:r>
            <a:endParaRPr lang="ru-RU" dirty="0"/>
          </a:p>
        </p:txBody>
      </p:sp>
      <p:sp>
        <p:nvSpPr>
          <p:cNvPr id="38" name="Прямоугольник 37"/>
          <p:cNvSpPr/>
          <p:nvPr/>
        </p:nvSpPr>
        <p:spPr>
          <a:xfrm>
            <a:off x="5451337" y="2546300"/>
            <a:ext cx="325030" cy="3007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Прямоугольник 38"/>
          <p:cNvSpPr/>
          <p:nvPr/>
        </p:nvSpPr>
        <p:spPr>
          <a:xfrm>
            <a:off x="5441897" y="2027064"/>
            <a:ext cx="325030" cy="3007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0" name="TextBox 39"/>
          <p:cNvSpPr txBox="1"/>
          <p:nvPr/>
        </p:nvSpPr>
        <p:spPr>
          <a:xfrm>
            <a:off x="5454033" y="4393976"/>
            <a:ext cx="309700" cy="369332"/>
          </a:xfrm>
          <a:prstGeom prst="rect">
            <a:avLst/>
          </a:prstGeom>
          <a:noFill/>
        </p:spPr>
        <p:txBody>
          <a:bodyPr wrap="none" rtlCol="0">
            <a:spAutoFit/>
          </a:bodyPr>
          <a:lstStyle/>
          <a:p>
            <a:r>
              <a:rPr lang="en-US" dirty="0" smtClean="0"/>
              <a:t>B</a:t>
            </a:r>
            <a:endParaRPr lang="ru-RU" dirty="0"/>
          </a:p>
        </p:txBody>
      </p:sp>
      <p:sp>
        <p:nvSpPr>
          <p:cNvPr id="42" name="Прямоугольник 41"/>
          <p:cNvSpPr/>
          <p:nvPr/>
        </p:nvSpPr>
        <p:spPr>
          <a:xfrm>
            <a:off x="1207066" y="4023099"/>
            <a:ext cx="298053" cy="1766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Прямоугольник 42"/>
          <p:cNvSpPr/>
          <p:nvPr/>
        </p:nvSpPr>
        <p:spPr>
          <a:xfrm>
            <a:off x="1205718" y="2419535"/>
            <a:ext cx="298053" cy="1766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4" name="Прямоугольник 43"/>
          <p:cNvSpPr/>
          <p:nvPr/>
        </p:nvSpPr>
        <p:spPr>
          <a:xfrm>
            <a:off x="1212462" y="2952259"/>
            <a:ext cx="298053" cy="1766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5" name="Прямоугольник 44"/>
          <p:cNvSpPr/>
          <p:nvPr/>
        </p:nvSpPr>
        <p:spPr>
          <a:xfrm>
            <a:off x="1203022" y="3484983"/>
            <a:ext cx="298053" cy="1766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6" name="Прямоугольник 45"/>
          <p:cNvSpPr/>
          <p:nvPr/>
        </p:nvSpPr>
        <p:spPr>
          <a:xfrm>
            <a:off x="1204370" y="1884115"/>
            <a:ext cx="298053" cy="1766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7" name="TextBox 46"/>
          <p:cNvSpPr txBox="1"/>
          <p:nvPr/>
        </p:nvSpPr>
        <p:spPr>
          <a:xfrm>
            <a:off x="1189530" y="4385884"/>
            <a:ext cx="308098" cy="369332"/>
          </a:xfrm>
          <a:prstGeom prst="rect">
            <a:avLst/>
          </a:prstGeom>
          <a:noFill/>
        </p:spPr>
        <p:txBody>
          <a:bodyPr wrap="none" rtlCol="0">
            <a:spAutoFit/>
          </a:bodyPr>
          <a:lstStyle/>
          <a:p>
            <a:r>
              <a:rPr lang="en-US" dirty="0" smtClean="0"/>
              <a:t>C</a:t>
            </a:r>
            <a:endParaRPr lang="ru-RU" dirty="0"/>
          </a:p>
        </p:txBody>
      </p:sp>
      <p:sp>
        <p:nvSpPr>
          <p:cNvPr id="48" name="TextBox 47"/>
          <p:cNvSpPr txBox="1"/>
          <p:nvPr/>
        </p:nvSpPr>
        <p:spPr>
          <a:xfrm>
            <a:off x="-40460" y="1359463"/>
            <a:ext cx="343364" cy="307777"/>
          </a:xfrm>
          <a:prstGeom prst="rect">
            <a:avLst/>
          </a:prstGeom>
          <a:noFill/>
        </p:spPr>
        <p:txBody>
          <a:bodyPr wrap="none" rtlCol="0">
            <a:spAutoFit/>
          </a:bodyPr>
          <a:lstStyle/>
          <a:p>
            <a:r>
              <a:rPr lang="en-US" sz="1400" dirty="0" smtClean="0">
                <a:latin typeface="Arial" pitchFamily="34" charset="0"/>
                <a:cs typeface="Arial" pitchFamily="34" charset="0"/>
              </a:rPr>
              <a:t>a)</a:t>
            </a:r>
            <a:endParaRPr lang="ru-RU" sz="1400" dirty="0">
              <a:latin typeface="Arial" pitchFamily="34" charset="0"/>
              <a:cs typeface="Arial" pitchFamily="34" charset="0"/>
            </a:endParaRPr>
          </a:p>
        </p:txBody>
      </p:sp>
      <p:sp>
        <p:nvSpPr>
          <p:cNvPr id="50" name="TextBox 49"/>
          <p:cNvSpPr txBox="1"/>
          <p:nvPr/>
        </p:nvSpPr>
        <p:spPr>
          <a:xfrm>
            <a:off x="-25624" y="1916463"/>
            <a:ext cx="343364" cy="307777"/>
          </a:xfrm>
          <a:prstGeom prst="rect">
            <a:avLst/>
          </a:prstGeom>
          <a:noFill/>
        </p:spPr>
        <p:txBody>
          <a:bodyPr wrap="none" rtlCol="0">
            <a:spAutoFit/>
          </a:bodyPr>
          <a:lstStyle/>
          <a:p>
            <a:r>
              <a:rPr lang="en-US" sz="1400" dirty="0" smtClean="0">
                <a:latin typeface="Arial" pitchFamily="34" charset="0"/>
                <a:cs typeface="Arial" pitchFamily="34" charset="0"/>
              </a:rPr>
              <a:t>b)</a:t>
            </a:r>
            <a:endParaRPr lang="ru-RU" sz="1400" dirty="0">
              <a:latin typeface="Arial" pitchFamily="34" charset="0"/>
              <a:cs typeface="Arial" pitchFamily="34" charset="0"/>
            </a:endParaRPr>
          </a:p>
        </p:txBody>
      </p:sp>
      <p:sp>
        <p:nvSpPr>
          <p:cNvPr id="51" name="TextBox 50"/>
          <p:cNvSpPr txBox="1"/>
          <p:nvPr/>
        </p:nvSpPr>
        <p:spPr>
          <a:xfrm>
            <a:off x="-43156" y="2449187"/>
            <a:ext cx="333746" cy="307777"/>
          </a:xfrm>
          <a:prstGeom prst="rect">
            <a:avLst/>
          </a:prstGeom>
          <a:noFill/>
        </p:spPr>
        <p:txBody>
          <a:bodyPr wrap="none" rtlCol="0">
            <a:spAutoFit/>
          </a:bodyPr>
          <a:lstStyle/>
          <a:p>
            <a:r>
              <a:rPr lang="en-US" sz="1400" dirty="0" smtClean="0">
                <a:latin typeface="Arial" pitchFamily="34" charset="0"/>
                <a:cs typeface="Arial" pitchFamily="34" charset="0"/>
              </a:rPr>
              <a:t>c)</a:t>
            </a:r>
            <a:endParaRPr lang="ru-RU" sz="1400" dirty="0">
              <a:latin typeface="Arial" pitchFamily="34" charset="0"/>
              <a:cs typeface="Arial" pitchFamily="34" charset="0"/>
            </a:endParaRPr>
          </a:p>
        </p:txBody>
      </p:sp>
      <p:sp>
        <p:nvSpPr>
          <p:cNvPr id="52" name="TextBox 51"/>
          <p:cNvSpPr txBox="1"/>
          <p:nvPr/>
        </p:nvSpPr>
        <p:spPr>
          <a:xfrm>
            <a:off x="-36412" y="2981911"/>
            <a:ext cx="343364" cy="307777"/>
          </a:xfrm>
          <a:prstGeom prst="rect">
            <a:avLst/>
          </a:prstGeom>
          <a:noFill/>
        </p:spPr>
        <p:txBody>
          <a:bodyPr wrap="none" rtlCol="0">
            <a:spAutoFit/>
          </a:bodyPr>
          <a:lstStyle/>
          <a:p>
            <a:r>
              <a:rPr lang="en-US" sz="1400" dirty="0" smtClean="0">
                <a:latin typeface="Arial" pitchFamily="34" charset="0"/>
                <a:cs typeface="Arial" pitchFamily="34" charset="0"/>
              </a:rPr>
              <a:t>d)</a:t>
            </a:r>
            <a:endParaRPr lang="ru-RU" sz="1400" dirty="0">
              <a:latin typeface="Arial" pitchFamily="34" charset="0"/>
              <a:cs typeface="Arial" pitchFamily="34" charset="0"/>
            </a:endParaRPr>
          </a:p>
        </p:txBody>
      </p:sp>
      <p:sp>
        <p:nvSpPr>
          <p:cNvPr id="53" name="TextBox 52"/>
          <p:cNvSpPr txBox="1"/>
          <p:nvPr/>
        </p:nvSpPr>
        <p:spPr>
          <a:xfrm>
            <a:off x="-29668" y="3514635"/>
            <a:ext cx="343364" cy="307777"/>
          </a:xfrm>
          <a:prstGeom prst="rect">
            <a:avLst/>
          </a:prstGeom>
          <a:noFill/>
        </p:spPr>
        <p:txBody>
          <a:bodyPr wrap="none" rtlCol="0">
            <a:spAutoFit/>
          </a:bodyPr>
          <a:lstStyle/>
          <a:p>
            <a:r>
              <a:rPr lang="en-US" sz="1400" dirty="0" smtClean="0">
                <a:latin typeface="Arial" pitchFamily="34" charset="0"/>
                <a:cs typeface="Arial" pitchFamily="34" charset="0"/>
              </a:rPr>
              <a:t>e)</a:t>
            </a:r>
            <a:endParaRPr lang="ru-RU" sz="1400" dirty="0">
              <a:latin typeface="Arial" pitchFamily="34" charset="0"/>
              <a:cs typeface="Arial" pitchFamily="34" charset="0"/>
            </a:endParaRPr>
          </a:p>
        </p:txBody>
      </p:sp>
      <p:sp>
        <p:nvSpPr>
          <p:cNvPr id="54" name="TextBox 53"/>
          <p:cNvSpPr txBox="1"/>
          <p:nvPr/>
        </p:nvSpPr>
        <p:spPr>
          <a:xfrm>
            <a:off x="-6740" y="4063543"/>
            <a:ext cx="293670" cy="307777"/>
          </a:xfrm>
          <a:prstGeom prst="rect">
            <a:avLst/>
          </a:prstGeom>
          <a:noFill/>
        </p:spPr>
        <p:txBody>
          <a:bodyPr wrap="none" rtlCol="0">
            <a:spAutoFit/>
          </a:bodyPr>
          <a:lstStyle/>
          <a:p>
            <a:r>
              <a:rPr lang="en-US" sz="1400" dirty="0" smtClean="0">
                <a:latin typeface="Arial" pitchFamily="34" charset="0"/>
                <a:cs typeface="Arial" pitchFamily="34" charset="0"/>
              </a:rPr>
              <a:t>f)</a:t>
            </a:r>
            <a:endParaRPr lang="ru-RU" sz="1400" dirty="0">
              <a:latin typeface="Arial" pitchFamily="34" charset="0"/>
              <a:cs typeface="Arial" pitchFamily="34" charset="0"/>
            </a:endParaRPr>
          </a:p>
        </p:txBody>
      </p:sp>
    </p:spTree>
    <p:extLst>
      <p:ext uri="{BB962C8B-B14F-4D97-AF65-F5344CB8AC3E}">
        <p14:creationId xmlns="" xmlns:p14="http://schemas.microsoft.com/office/powerpoint/2010/main" val="7322865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smtClean="0">
                <a:solidFill>
                  <a:schemeClr val="bg1"/>
                </a:solidFill>
                <a:latin typeface="Arial" panose="020B0604020202020204" pitchFamily="34" charset="0"/>
                <a:cs typeface="Arial" panose="020B0604020202020204" pitchFamily="34" charset="0"/>
              </a:rPr>
              <a:t>Investigating a jump in phase speeds when transiting from </a:t>
            </a:r>
          </a:p>
          <a:p>
            <a:r>
              <a:rPr lang="en-US" sz="2000" dirty="0" smtClean="0">
                <a:solidFill>
                  <a:schemeClr val="bg1"/>
                </a:solidFill>
                <a:latin typeface="Arial" panose="020B0604020202020204" pitchFamily="34" charset="0"/>
                <a:cs typeface="Arial" panose="020B0604020202020204" pitchFamily="34" charset="0"/>
              </a:rPr>
              <a:t>gravity waves to infrasound</a:t>
            </a:r>
            <a:endParaRPr lang="x-none" sz="20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 xmlns:a16="http://schemas.microsoft.com/office/drawing/2014/main" id="{C8D44082-17FA-6E7D-2B88-0AE62611BEE5}"/>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smtClean="0">
                <a:solidFill>
                  <a:schemeClr val="bg1"/>
                </a:solidFill>
                <a:latin typeface="Arial" panose="020B0604020202020204" pitchFamily="34" charset="0"/>
                <a:cs typeface="Arial" panose="020B0604020202020204" pitchFamily="34" charset="0"/>
              </a:rPr>
              <a:t>P1.1-405</a:t>
            </a:r>
            <a:endParaRPr lang="x-none" sz="10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 xmlns:a16="http://schemas.microsoft.com/office/drawing/2014/main" id="{FE32BD46-931C-582C-C0E2-909578D4D19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pic>
        <p:nvPicPr>
          <p:cNvPr id="7" name="Picture 726" descr="IAP_logo"/>
          <p:cNvPicPr>
            <a:picLocks noChangeAspect="1" noChangeArrowheads="1"/>
          </p:cNvPicPr>
          <p:nvPr/>
        </p:nvPicPr>
        <p:blipFill>
          <a:blip r:embed="rId2"/>
          <a:srcRect/>
          <a:stretch>
            <a:fillRect/>
          </a:stretch>
        </p:blipFill>
        <p:spPr bwMode="auto">
          <a:xfrm>
            <a:off x="10311483" y="231885"/>
            <a:ext cx="1603178" cy="639382"/>
          </a:xfrm>
          <a:prstGeom prst="rect">
            <a:avLst/>
          </a:prstGeom>
          <a:noFill/>
          <a:ln w="9525">
            <a:noFill/>
            <a:miter lim="800000"/>
            <a:headEnd/>
            <a:tailEnd/>
          </a:ln>
        </p:spPr>
      </p:pic>
      <p:pic>
        <p:nvPicPr>
          <p:cNvPr id="8" name="Рисунок 7" descr="full-JAS-D-20-0253.1-f4.jpg"/>
          <p:cNvPicPr>
            <a:picLocks noChangeAspect="1"/>
          </p:cNvPicPr>
          <p:nvPr/>
        </p:nvPicPr>
        <p:blipFill>
          <a:blip r:embed="rId3"/>
          <a:srcRect r="36909"/>
          <a:stretch>
            <a:fillRect/>
          </a:stretch>
        </p:blipFill>
        <p:spPr>
          <a:xfrm>
            <a:off x="24276" y="1521306"/>
            <a:ext cx="5575412" cy="5226947"/>
          </a:xfrm>
          <a:prstGeom prst="rect">
            <a:avLst/>
          </a:prstGeom>
        </p:spPr>
      </p:pic>
      <p:sp>
        <p:nvSpPr>
          <p:cNvPr id="9" name="Прямоугольник 8"/>
          <p:cNvSpPr/>
          <p:nvPr/>
        </p:nvSpPr>
        <p:spPr>
          <a:xfrm>
            <a:off x="5648241" y="1371933"/>
            <a:ext cx="4958799" cy="5078313"/>
          </a:xfrm>
          <a:prstGeom prst="rect">
            <a:avLst/>
          </a:prstGeom>
        </p:spPr>
        <p:txBody>
          <a:bodyPr wrap="square">
            <a:spAutoFit/>
          </a:bodyPr>
          <a:lstStyle/>
          <a:p>
            <a:pPr marL="342900" indent="-342900">
              <a:buFont typeface="Arial" pitchFamily="34" charset="0"/>
              <a:buChar char="•"/>
            </a:pPr>
            <a:r>
              <a:rPr lang="en-US" sz="1400" dirty="0" smtClean="0">
                <a:latin typeface="Arial" pitchFamily="34" charset="0"/>
                <a:cs typeface="Arial" pitchFamily="34" charset="0"/>
              </a:rPr>
              <a:t>In the frequency ranges 0.001–0.003 and 0.002–0.004 Hz (b),(c), typical for high-frequency IGWs with periods of 17–4 min, the horizontal phase speeds are low, 20–40 m s</a:t>
            </a:r>
            <a:r>
              <a:rPr lang="en-US" sz="1400" baseline="30000" dirty="0" smtClean="0">
                <a:latin typeface="Arial" pitchFamily="34" charset="0"/>
                <a:cs typeface="Arial" pitchFamily="34" charset="0"/>
              </a:rPr>
              <a:t>−1</a:t>
            </a:r>
            <a:r>
              <a:rPr lang="en-US" sz="1400" dirty="0" smtClean="0">
                <a:latin typeface="Arial" pitchFamily="34" charset="0"/>
                <a:cs typeface="Arial" pitchFamily="34" charset="0"/>
              </a:rPr>
              <a:t> (c).</a:t>
            </a:r>
          </a:p>
          <a:p>
            <a:pPr marL="342900" indent="-342900">
              <a:buFont typeface="Arial" pitchFamily="34" charset="0"/>
              <a:buChar char="•"/>
            </a:pPr>
            <a:endParaRPr lang="en-US" sz="1400" dirty="0" smtClean="0">
              <a:latin typeface="Arial" pitchFamily="34" charset="0"/>
              <a:cs typeface="Arial" pitchFamily="34" charset="0"/>
            </a:endParaRPr>
          </a:p>
          <a:p>
            <a:pPr marL="342900" indent="-342900">
              <a:buFont typeface="Arial" pitchFamily="34" charset="0"/>
              <a:buChar char="•"/>
            </a:pPr>
            <a:r>
              <a:rPr lang="en-US" sz="1400" dirty="0" smtClean="0">
                <a:latin typeface="Arial" pitchFamily="34" charset="0"/>
                <a:cs typeface="Arial" pitchFamily="34" charset="0"/>
              </a:rPr>
              <a:t>When transiting from IGWs (d-f) to infrasound waves the horizontal phase speed </a:t>
            </a:r>
            <a:r>
              <a:rPr lang="en-US" sz="1400" i="1" dirty="0" err="1" smtClean="0">
                <a:latin typeface="Arial" pitchFamily="34" charset="0"/>
                <a:cs typeface="Arial" pitchFamily="34" charset="0"/>
              </a:rPr>
              <a:t>C</a:t>
            </a:r>
            <a:r>
              <a:rPr lang="en-US" sz="1400" baseline="-25000" dirty="0" err="1" smtClean="0">
                <a:latin typeface="Arial" pitchFamily="34" charset="0"/>
                <a:cs typeface="Arial" pitchFamily="34" charset="0"/>
              </a:rPr>
              <a:t>hor</a:t>
            </a:r>
            <a:r>
              <a:rPr lang="en-US" sz="1400" dirty="0" smtClean="0">
                <a:latin typeface="Arial" pitchFamily="34" charset="0"/>
                <a:cs typeface="Arial" pitchFamily="34" charset="0"/>
              </a:rPr>
              <a:t> increase to 1000 m s</a:t>
            </a:r>
            <a:r>
              <a:rPr lang="en-US" sz="1400" baseline="30000" dirty="0" smtClean="0">
                <a:latin typeface="Arial" pitchFamily="34" charset="0"/>
                <a:cs typeface="Arial" pitchFamily="34" charset="0"/>
              </a:rPr>
              <a:t>−1</a:t>
            </a:r>
            <a:r>
              <a:rPr lang="en-US" sz="1400" dirty="0" smtClean="0">
                <a:latin typeface="Arial" pitchFamily="34" charset="0"/>
                <a:cs typeface="Arial" pitchFamily="34" charset="0"/>
              </a:rPr>
              <a:t> and higher. As a result the arrival to the receivers of acoustic waves at large grazing angles (~30°–85°) from the upper part of the front located at the heights of the upper troposphere, where the random turbulent sources of these waves are. </a:t>
            </a:r>
          </a:p>
          <a:p>
            <a:pPr marL="342900" indent="-342900">
              <a:buFont typeface="Arial" pitchFamily="34" charset="0"/>
              <a:buChar char="•"/>
            </a:pPr>
            <a:endParaRPr lang="en-US" sz="1400" dirty="0" smtClean="0">
              <a:latin typeface="Arial" pitchFamily="34" charset="0"/>
              <a:cs typeface="Arial" pitchFamily="34" charset="0"/>
            </a:endParaRPr>
          </a:p>
          <a:p>
            <a:pPr marL="342900" indent="-342900">
              <a:buFont typeface="Arial" pitchFamily="34" charset="0"/>
              <a:buChar char="•"/>
            </a:pPr>
            <a:r>
              <a:rPr lang="en-US" sz="1400" dirty="0" smtClean="0">
                <a:latin typeface="Arial" pitchFamily="34" charset="0"/>
                <a:cs typeface="Arial" pitchFamily="34" charset="0"/>
              </a:rPr>
              <a:t>A tendency </a:t>
            </a:r>
            <a:r>
              <a:rPr lang="en-US" sz="1400" i="1" dirty="0" err="1" smtClean="0">
                <a:latin typeface="Arial" pitchFamily="34" charset="0"/>
                <a:cs typeface="Arial" pitchFamily="34" charset="0"/>
              </a:rPr>
              <a:t>C</a:t>
            </a:r>
            <a:r>
              <a:rPr lang="en-US" sz="1400" baseline="-25000" dirty="0" err="1" smtClean="0">
                <a:latin typeface="Arial" pitchFamily="34" charset="0"/>
                <a:cs typeface="Arial" pitchFamily="34" charset="0"/>
              </a:rPr>
              <a:t>hor</a:t>
            </a:r>
            <a:r>
              <a:rPr lang="en-US" sz="1400" dirty="0" smtClean="0">
                <a:latin typeface="Arial" pitchFamily="34" charset="0"/>
                <a:cs typeface="Arial" pitchFamily="34" charset="0"/>
              </a:rPr>
              <a:t>  decrease from 1000 to 500 m s</a:t>
            </a:r>
            <a:r>
              <a:rPr lang="en-US" sz="1400" baseline="30000" dirty="0" smtClean="0">
                <a:latin typeface="Arial" pitchFamily="34" charset="0"/>
                <a:cs typeface="Arial" pitchFamily="34" charset="0"/>
              </a:rPr>
              <a:t>−1</a:t>
            </a:r>
            <a:r>
              <a:rPr lang="en-US" sz="1400" dirty="0" smtClean="0">
                <a:latin typeface="Arial" pitchFamily="34" charset="0"/>
                <a:cs typeface="Arial" pitchFamily="34" charset="0"/>
              </a:rPr>
              <a:t> during period 0300–0700 UTC (f) and increase with period 1900 and 2400 UTC is caused by the arrival of waves first from their sources located on the near-ground part of the CF, and then from ever higher parts of the CF as its near-ground frontal section moves away from the receivers. The time dependences of </a:t>
            </a:r>
            <a:r>
              <a:rPr lang="en-US" sz="1400" i="1" dirty="0" err="1" smtClean="0">
                <a:latin typeface="Arial" pitchFamily="34" charset="0"/>
                <a:cs typeface="Arial" pitchFamily="34" charset="0"/>
              </a:rPr>
              <a:t>C</a:t>
            </a:r>
            <a:r>
              <a:rPr lang="en-US" sz="1400" baseline="-25000" dirty="0" err="1" smtClean="0">
                <a:latin typeface="Arial" pitchFamily="34" charset="0"/>
                <a:cs typeface="Arial" pitchFamily="34" charset="0"/>
              </a:rPr>
              <a:t>hor</a:t>
            </a:r>
            <a:r>
              <a:rPr lang="en-US" sz="1400" dirty="0" smtClean="0">
                <a:latin typeface="Arial" pitchFamily="34" charset="0"/>
                <a:cs typeface="Arial" pitchFamily="34" charset="0"/>
              </a:rPr>
              <a:t> are associated with the difference in the geometries (slopes) of the WF and CF  (</a:t>
            </a:r>
            <a:r>
              <a:rPr lang="en-US" sz="1400" dirty="0" err="1" smtClean="0">
                <a:latin typeface="Arial" pitchFamily="34" charset="0"/>
                <a:cs typeface="Arial" pitchFamily="34" charset="0"/>
                <a:hlinkClick r:id="rId4"/>
              </a:rPr>
              <a:t>Kulichkov</a:t>
            </a:r>
            <a:r>
              <a:rPr lang="en-US" sz="1400" dirty="0" smtClean="0">
                <a:latin typeface="Arial" pitchFamily="34" charset="0"/>
                <a:cs typeface="Arial" pitchFamily="34" charset="0"/>
                <a:hlinkClick r:id="rId4"/>
              </a:rPr>
              <a:t> et al. 2019</a:t>
            </a:r>
            <a:r>
              <a:rPr lang="en-US" sz="1400" dirty="0" smtClean="0">
                <a:latin typeface="Arial" pitchFamily="34" charset="0"/>
                <a:cs typeface="Arial" pitchFamily="34" charset="0"/>
              </a:rPr>
              <a:t>).</a:t>
            </a:r>
          </a:p>
          <a:p>
            <a:endParaRPr lang="ru-RU" sz="1600" dirty="0">
              <a:latin typeface="Arial" pitchFamily="34" charset="0"/>
              <a:cs typeface="Arial" pitchFamily="34" charset="0"/>
            </a:endParaRPr>
          </a:p>
        </p:txBody>
      </p:sp>
      <p:sp>
        <p:nvSpPr>
          <p:cNvPr id="10" name="Прямоугольник 9"/>
          <p:cNvSpPr/>
          <p:nvPr/>
        </p:nvSpPr>
        <p:spPr>
          <a:xfrm>
            <a:off x="226577" y="1144627"/>
            <a:ext cx="5284102" cy="276999"/>
          </a:xfrm>
          <a:prstGeom prst="rect">
            <a:avLst/>
          </a:prstGeom>
        </p:spPr>
        <p:txBody>
          <a:bodyPr wrap="square">
            <a:spAutoFit/>
          </a:bodyPr>
          <a:lstStyle/>
          <a:p>
            <a:r>
              <a:rPr lang="en-US" sz="1200" dirty="0" smtClean="0">
                <a:latin typeface="Arial" pitchFamily="34" charset="0"/>
                <a:cs typeface="Arial" pitchFamily="34" charset="0"/>
              </a:rPr>
              <a:t>Horizontal phase speed of wave disturbances for different frequency bands.</a:t>
            </a:r>
            <a:endParaRPr lang="ru-RU" sz="1200" dirty="0">
              <a:latin typeface="Arial" pitchFamily="34" charset="0"/>
              <a:cs typeface="Arial" pitchFamily="34" charset="0"/>
            </a:endParaRPr>
          </a:p>
        </p:txBody>
      </p:sp>
    </p:spTree>
    <p:extLst>
      <p:ext uri="{BB962C8B-B14F-4D97-AF65-F5344CB8AC3E}">
        <p14:creationId xmlns="" xmlns:p14="http://schemas.microsoft.com/office/powerpoint/2010/main" val="15984455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Conclusion</a:t>
            </a:r>
            <a:r>
              <a:rPr lang="en-US" sz="1800" dirty="0">
                <a:solidFill>
                  <a:schemeClr val="bg1"/>
                </a:solidFill>
                <a:latin typeface="Arial" panose="020B0604020202020204" pitchFamily="34" charset="0"/>
                <a:cs typeface="Arial" panose="020B0604020202020204" pitchFamily="34" charset="0"/>
              </a:rPr>
              <a:t> </a:t>
            </a:r>
            <a:endParaRPr lang="x-none"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 xmlns:a16="http://schemas.microsoft.com/office/drawing/2014/main" id="{A8C265B7-8CC9-C945-6901-364B5B6546C6}"/>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smtClean="0">
                <a:solidFill>
                  <a:schemeClr val="bg1"/>
                </a:solidFill>
                <a:latin typeface="Arial" panose="020B0604020202020204" pitchFamily="34" charset="0"/>
                <a:cs typeface="Arial" panose="020B0604020202020204" pitchFamily="34" charset="0"/>
              </a:rPr>
              <a:t>P1.1-405</a:t>
            </a:r>
            <a:endParaRPr lang="x-none" sz="10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 xmlns:a16="http://schemas.microsoft.com/office/drawing/2014/main" id="{24821806-AD21-A1E2-97F0-06948A5B57C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pic>
        <p:nvPicPr>
          <p:cNvPr id="7" name="Picture 726" descr="IAP_logo"/>
          <p:cNvPicPr>
            <a:picLocks noChangeAspect="1" noChangeArrowheads="1"/>
          </p:cNvPicPr>
          <p:nvPr/>
        </p:nvPicPr>
        <p:blipFill>
          <a:blip r:embed="rId2"/>
          <a:srcRect/>
          <a:stretch>
            <a:fillRect/>
          </a:stretch>
        </p:blipFill>
        <p:spPr bwMode="auto">
          <a:xfrm>
            <a:off x="10320110" y="223259"/>
            <a:ext cx="1603178" cy="639382"/>
          </a:xfrm>
          <a:prstGeom prst="rect">
            <a:avLst/>
          </a:prstGeom>
          <a:noFill/>
          <a:ln w="9525">
            <a:noFill/>
            <a:miter lim="800000"/>
            <a:headEnd/>
            <a:tailEnd/>
          </a:ln>
        </p:spPr>
      </p:pic>
      <p:sp>
        <p:nvSpPr>
          <p:cNvPr id="8" name="Прямоугольник 7"/>
          <p:cNvSpPr/>
          <p:nvPr/>
        </p:nvSpPr>
        <p:spPr>
          <a:xfrm>
            <a:off x="153749" y="1464657"/>
            <a:ext cx="10568198" cy="4524315"/>
          </a:xfrm>
          <a:prstGeom prst="rect">
            <a:avLst/>
          </a:prstGeom>
        </p:spPr>
        <p:txBody>
          <a:bodyPr wrap="square">
            <a:spAutoFit/>
          </a:bodyPr>
          <a:lstStyle/>
          <a:p>
            <a:pPr>
              <a:buFont typeface="Wingdings" pitchFamily="2" charset="2"/>
              <a:buChar char="Ø"/>
            </a:pPr>
            <a:r>
              <a:rPr lang="en-US" dirty="0" smtClean="0">
                <a:latin typeface="Arial" pitchFamily="34" charset="0"/>
                <a:cs typeface="Arial" pitchFamily="34" charset="0"/>
              </a:rPr>
              <a:t>Measurements and coherent analysis of atmospheric pressure fluctuations on the network of receivers of the infrasound station in </a:t>
            </a:r>
            <a:r>
              <a:rPr lang="en-US" dirty="0" err="1" smtClean="0">
                <a:latin typeface="Arial" pitchFamily="34" charset="0"/>
                <a:cs typeface="Arial" pitchFamily="34" charset="0"/>
              </a:rPr>
              <a:t>Dubna</a:t>
            </a:r>
            <a:r>
              <a:rPr lang="en-US" dirty="0" smtClean="0">
                <a:latin typeface="Arial" pitchFamily="34" charset="0"/>
                <a:cs typeface="Arial" pitchFamily="34" charset="0"/>
              </a:rPr>
              <a:t> and the network of microbarographs near Moscow made it possible to simultaneously detect infrasound (IS) and internal gravity waves (IGWs) generated by meteorological fronts that passed through </a:t>
            </a:r>
            <a:r>
              <a:rPr lang="en-US" dirty="0" err="1" smtClean="0">
                <a:latin typeface="Arial" pitchFamily="34" charset="0"/>
                <a:cs typeface="Arial" pitchFamily="34" charset="0"/>
              </a:rPr>
              <a:t>Dubna</a:t>
            </a:r>
            <a:r>
              <a:rPr lang="en-US" dirty="0" smtClean="0">
                <a:latin typeface="Arial" pitchFamily="34" charset="0"/>
                <a:cs typeface="Arial" pitchFamily="34" charset="0"/>
              </a:rPr>
              <a:t> and Moscow on 1 July 2019.</a:t>
            </a:r>
          </a:p>
          <a:p>
            <a:pPr>
              <a:buFont typeface="Wingdings" pitchFamily="2" charset="2"/>
              <a:buChar char="Ø"/>
            </a:pPr>
            <a:endParaRPr lang="en-US" dirty="0" smtClean="0">
              <a:latin typeface="Arial" pitchFamily="34" charset="0"/>
              <a:cs typeface="Arial" pitchFamily="34" charset="0"/>
            </a:endParaRPr>
          </a:p>
          <a:p>
            <a:pPr>
              <a:buFont typeface="Wingdings" pitchFamily="2" charset="2"/>
              <a:buChar char="Ø"/>
            </a:pPr>
            <a:r>
              <a:rPr lang="en-US" dirty="0" smtClean="0">
                <a:latin typeface="Arial" pitchFamily="34" charset="0"/>
                <a:cs typeface="Arial" pitchFamily="34" charset="0"/>
              </a:rPr>
              <a:t>Significant differences were found in the patterns of time variation of amplitudes, grazing angles, and horizontal phase speeds of IS from warm and cold fronts, associated with the difference in the geometries of these fronts. These patterns must be taken into account when detecting infrasound precursors of atmospheric storms.</a:t>
            </a:r>
          </a:p>
          <a:p>
            <a:pPr>
              <a:buFont typeface="Wingdings" pitchFamily="2" charset="2"/>
              <a:buChar char="Ø"/>
            </a:pPr>
            <a:endParaRPr lang="en-US" dirty="0" smtClean="0">
              <a:latin typeface="Arial" pitchFamily="34" charset="0"/>
              <a:cs typeface="Arial" pitchFamily="34" charset="0"/>
            </a:endParaRPr>
          </a:p>
          <a:p>
            <a:pPr>
              <a:buFont typeface="Wingdings" pitchFamily="2" charset="2"/>
              <a:buChar char="Ø"/>
            </a:pPr>
            <a:r>
              <a:rPr lang="en-US" dirty="0" smtClean="0">
                <a:latin typeface="Arial" pitchFamily="34" charset="0"/>
                <a:cs typeface="Arial" pitchFamily="34" charset="0"/>
              </a:rPr>
              <a:t>The filtering signals from WF and CF in different frequency ranges makes it possible to reveal the transition from internal gravity to infrasonic waves by analyzing a sharp increase in their horizontal phase speeds which was first observed in </a:t>
            </a:r>
            <a:r>
              <a:rPr lang="en-US" dirty="0" err="1" smtClean="0">
                <a:latin typeface="Arial" pitchFamily="34" charset="0"/>
                <a:cs typeface="Arial" pitchFamily="34" charset="0"/>
                <a:hlinkClick r:id="rId3"/>
              </a:rPr>
              <a:t>Chunchuzov</a:t>
            </a:r>
            <a:r>
              <a:rPr lang="en-US" dirty="0" smtClean="0">
                <a:latin typeface="Arial" pitchFamily="34" charset="0"/>
                <a:cs typeface="Arial" pitchFamily="34" charset="0"/>
                <a:hlinkClick r:id="rId3"/>
              </a:rPr>
              <a:t> et al. (2018)</a:t>
            </a:r>
            <a:r>
              <a:rPr lang="en-US" dirty="0" smtClean="0">
                <a:latin typeface="Arial" pitchFamily="34" charset="0"/>
                <a:cs typeface="Arial" pitchFamily="34" charset="0"/>
              </a:rPr>
              <a:t> and </a:t>
            </a:r>
            <a:r>
              <a:rPr lang="en-US" dirty="0" err="1" smtClean="0">
                <a:latin typeface="Arial" pitchFamily="34" charset="0"/>
                <a:cs typeface="Arial" pitchFamily="34" charset="0"/>
                <a:hlinkClick r:id="rId3"/>
              </a:rPr>
              <a:t>Kulichkov</a:t>
            </a:r>
            <a:r>
              <a:rPr lang="en-US" dirty="0" smtClean="0">
                <a:latin typeface="Arial" pitchFamily="34" charset="0"/>
                <a:cs typeface="Arial" pitchFamily="34" charset="0"/>
                <a:hlinkClick r:id="rId3"/>
              </a:rPr>
              <a:t> et al. (2019)</a:t>
            </a:r>
            <a:r>
              <a:rPr lang="en-US" dirty="0" smtClean="0">
                <a:latin typeface="Arial" pitchFamily="34" charset="0"/>
                <a:cs typeface="Arial" pitchFamily="34" charset="0"/>
              </a:rPr>
              <a:t>. The above-noted time dependences of </a:t>
            </a:r>
            <a:r>
              <a:rPr lang="en-US" i="1" dirty="0" err="1" smtClean="0">
                <a:latin typeface="Arial" pitchFamily="34" charset="0"/>
                <a:cs typeface="Arial" pitchFamily="34" charset="0"/>
              </a:rPr>
              <a:t>C</a:t>
            </a:r>
            <a:r>
              <a:rPr lang="en-US" baseline="-25000" dirty="0" err="1" smtClean="0">
                <a:latin typeface="Arial" pitchFamily="34" charset="0"/>
                <a:cs typeface="Arial" pitchFamily="34" charset="0"/>
              </a:rPr>
              <a:t>hor</a:t>
            </a:r>
            <a:r>
              <a:rPr lang="en-US" dirty="0" smtClean="0">
                <a:latin typeface="Arial" pitchFamily="34" charset="0"/>
                <a:cs typeface="Arial" pitchFamily="34" charset="0"/>
              </a:rPr>
              <a:t> are associated with the difference in the geometries (slopes) of the WF and CF. </a:t>
            </a:r>
          </a:p>
          <a:p>
            <a:endParaRPr lang="ru-RU" dirty="0">
              <a:latin typeface="Arial" pitchFamily="34" charset="0"/>
              <a:cs typeface="Arial" pitchFamily="34" charset="0"/>
            </a:endParaRPr>
          </a:p>
        </p:txBody>
      </p:sp>
    </p:spTree>
    <p:extLst>
      <p:ext uri="{BB962C8B-B14F-4D97-AF65-F5344CB8AC3E}">
        <p14:creationId xmlns="" xmlns:p14="http://schemas.microsoft.com/office/powerpoint/2010/main" val="6322053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b="1" dirty="0" smtClean="0">
                <a:solidFill>
                  <a:schemeClr val="bg1"/>
                </a:solidFill>
                <a:latin typeface="Arial" panose="020B0604020202020204" pitchFamily="34" charset="0"/>
                <a:cs typeface="Arial" panose="020B0604020202020204" pitchFamily="34" charset="0"/>
              </a:rPr>
              <a:t>References</a:t>
            </a:r>
            <a:endParaRPr lang="x-none"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 xmlns:a16="http://schemas.microsoft.com/office/drawing/2014/main" id="{8A4625A7-A4FC-6B6E-2D16-2A1FEF584678}"/>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smtClean="0">
                <a:solidFill>
                  <a:schemeClr val="bg1"/>
                </a:solidFill>
                <a:latin typeface="Arial" panose="020B0604020202020204" pitchFamily="34" charset="0"/>
                <a:cs typeface="Arial" panose="020B0604020202020204" pitchFamily="34" charset="0"/>
              </a:rPr>
              <a:t>P1.1-405</a:t>
            </a:r>
            <a:endParaRPr lang="x-none" sz="10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 xmlns:a16="http://schemas.microsoft.com/office/drawing/2014/main" id="{5697553C-F754-7E6F-207D-38FFFBBDD78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pic>
        <p:nvPicPr>
          <p:cNvPr id="7" name="Picture 726" descr="IAP_logo"/>
          <p:cNvPicPr>
            <a:picLocks noChangeAspect="1" noChangeArrowheads="1"/>
          </p:cNvPicPr>
          <p:nvPr/>
        </p:nvPicPr>
        <p:blipFill>
          <a:blip r:embed="rId2"/>
          <a:srcRect/>
          <a:stretch>
            <a:fillRect/>
          </a:stretch>
        </p:blipFill>
        <p:spPr bwMode="auto">
          <a:xfrm>
            <a:off x="10330029" y="162875"/>
            <a:ext cx="1603178" cy="639382"/>
          </a:xfrm>
          <a:prstGeom prst="rect">
            <a:avLst/>
          </a:prstGeom>
          <a:noFill/>
          <a:ln w="9525">
            <a:noFill/>
            <a:miter lim="800000"/>
            <a:headEnd/>
            <a:tailEnd/>
          </a:ln>
        </p:spPr>
      </p:pic>
      <p:sp>
        <p:nvSpPr>
          <p:cNvPr id="8" name="Прямоугольник 7"/>
          <p:cNvSpPr/>
          <p:nvPr/>
        </p:nvSpPr>
        <p:spPr>
          <a:xfrm>
            <a:off x="251460" y="1372276"/>
            <a:ext cx="10365290" cy="2062103"/>
          </a:xfrm>
          <a:prstGeom prst="rect">
            <a:avLst/>
          </a:prstGeom>
        </p:spPr>
        <p:txBody>
          <a:bodyPr wrap="square">
            <a:spAutoFit/>
          </a:bodyPr>
          <a:lstStyle/>
          <a:p>
            <a:pPr marL="342900" indent="-342900">
              <a:buFont typeface="+mj-lt"/>
              <a:buAutoNum type="arabicPeriod"/>
            </a:pPr>
            <a:r>
              <a:rPr lang="en-US" sz="1600" dirty="0" smtClean="0">
                <a:latin typeface="Arial" pitchFamily="34" charset="0"/>
                <a:cs typeface="Arial" pitchFamily="34" charset="0"/>
              </a:rPr>
              <a:t>Le </a:t>
            </a:r>
            <a:r>
              <a:rPr lang="en-US" sz="1600" dirty="0" err="1" smtClean="0">
                <a:latin typeface="Arial" pitchFamily="34" charset="0"/>
                <a:cs typeface="Arial" pitchFamily="34" charset="0"/>
              </a:rPr>
              <a:t>Pichon</a:t>
            </a:r>
            <a:r>
              <a:rPr lang="en-US" sz="1600" dirty="0" smtClean="0">
                <a:latin typeface="Arial" pitchFamily="34" charset="0"/>
                <a:cs typeface="Arial" pitchFamily="34" charset="0"/>
              </a:rPr>
              <a:t>, A., and Y. </a:t>
            </a:r>
            <a:r>
              <a:rPr lang="en-US" sz="1600" dirty="0" err="1" smtClean="0">
                <a:latin typeface="Arial" pitchFamily="34" charset="0"/>
                <a:cs typeface="Arial" pitchFamily="34" charset="0"/>
              </a:rPr>
              <a:t>Cansi</a:t>
            </a:r>
            <a:r>
              <a:rPr lang="en-US" sz="1600" dirty="0" smtClean="0">
                <a:latin typeface="Arial" pitchFamily="34" charset="0"/>
                <a:cs typeface="Arial" pitchFamily="34" charset="0"/>
              </a:rPr>
              <a:t>, 2003: PMCC for infrasound data processing. </a:t>
            </a:r>
            <a:r>
              <a:rPr lang="en-US" sz="1600" i="1" dirty="0" err="1" smtClean="0">
                <a:latin typeface="Arial" pitchFamily="34" charset="0"/>
                <a:cs typeface="Arial" pitchFamily="34" charset="0"/>
              </a:rPr>
              <a:t>InfraMatics</a:t>
            </a:r>
            <a:r>
              <a:rPr lang="en-US" sz="1600" i="1" dirty="0" smtClean="0">
                <a:latin typeface="Arial" pitchFamily="34" charset="0"/>
                <a:cs typeface="Arial" pitchFamily="34" charset="0"/>
              </a:rPr>
              <a:t> Newsletter</a:t>
            </a:r>
            <a:r>
              <a:rPr lang="en-US" sz="1600" dirty="0" smtClean="0">
                <a:latin typeface="Arial" pitchFamily="34" charset="0"/>
                <a:cs typeface="Arial" pitchFamily="34" charset="0"/>
              </a:rPr>
              <a:t>, No. 2, 1–9.</a:t>
            </a:r>
          </a:p>
          <a:p>
            <a:pPr marL="342900" indent="-342900">
              <a:buFont typeface="+mj-lt"/>
              <a:buAutoNum type="arabicPeriod"/>
            </a:pPr>
            <a:endParaRPr lang="en-US" sz="1600" dirty="0" smtClean="0">
              <a:latin typeface="Arial" pitchFamily="34" charset="0"/>
              <a:cs typeface="Arial" pitchFamily="34" charset="0"/>
            </a:endParaRPr>
          </a:p>
          <a:p>
            <a:pPr marL="342900" indent="-342900">
              <a:buFont typeface="+mj-lt"/>
              <a:buAutoNum type="arabicPeriod"/>
            </a:pPr>
            <a:r>
              <a:rPr lang="en-US" sz="1600" dirty="0" err="1" smtClean="0">
                <a:latin typeface="Arial" pitchFamily="34" charset="0"/>
                <a:cs typeface="Arial" pitchFamily="34" charset="0"/>
              </a:rPr>
              <a:t>Chunchuzov</a:t>
            </a:r>
            <a:r>
              <a:rPr lang="en-US" sz="1600" dirty="0" smtClean="0">
                <a:latin typeface="Arial" pitchFamily="34" charset="0"/>
                <a:cs typeface="Arial" pitchFamily="34" charset="0"/>
              </a:rPr>
              <a:t>, I. P., S. </a:t>
            </a:r>
            <a:r>
              <a:rPr lang="en-US" sz="1600" dirty="0" err="1" smtClean="0">
                <a:latin typeface="Arial" pitchFamily="34" charset="0"/>
                <a:cs typeface="Arial" pitchFamily="34" charset="0"/>
              </a:rPr>
              <a:t>Kulichkov</a:t>
            </a:r>
            <a:r>
              <a:rPr lang="en-US" sz="1600" dirty="0" smtClean="0">
                <a:latin typeface="Arial" pitchFamily="34" charset="0"/>
                <a:cs typeface="Arial" pitchFamily="34" charset="0"/>
              </a:rPr>
              <a:t>, O. Popov, and V. </a:t>
            </a:r>
            <a:r>
              <a:rPr lang="en-US" sz="1600" dirty="0" err="1" smtClean="0">
                <a:latin typeface="Arial" pitchFamily="34" charset="0"/>
                <a:cs typeface="Arial" pitchFamily="34" charset="0"/>
              </a:rPr>
              <a:t>Perepelkin</a:t>
            </a:r>
            <a:r>
              <a:rPr lang="en-US" sz="1600" dirty="0" smtClean="0">
                <a:latin typeface="Arial" pitchFamily="34" charset="0"/>
                <a:cs typeface="Arial" pitchFamily="34" charset="0"/>
              </a:rPr>
              <a:t>, 2018: Acoustic-gravity waves observed during strong atmospheric storms in Moscow region. </a:t>
            </a:r>
            <a:r>
              <a:rPr lang="en-US" sz="1600" i="1" dirty="0" smtClean="0">
                <a:latin typeface="Arial" pitchFamily="34" charset="0"/>
                <a:cs typeface="Arial" pitchFamily="34" charset="0"/>
              </a:rPr>
              <a:t>17th Int. </a:t>
            </a:r>
            <a:r>
              <a:rPr lang="en-US" sz="1600" i="1" dirty="0" err="1" smtClean="0">
                <a:latin typeface="Arial" pitchFamily="34" charset="0"/>
                <a:cs typeface="Arial" pitchFamily="34" charset="0"/>
              </a:rPr>
              <a:t>Symp</a:t>
            </a:r>
            <a:r>
              <a:rPr lang="en-US" sz="1600" i="1" dirty="0" smtClean="0">
                <a:latin typeface="Arial" pitchFamily="34" charset="0"/>
                <a:cs typeface="Arial" pitchFamily="34" charset="0"/>
              </a:rPr>
              <a:t>. on Long Range Sound Propagation</a:t>
            </a:r>
            <a:r>
              <a:rPr lang="en-US" sz="1600" dirty="0" smtClean="0">
                <a:latin typeface="Arial" pitchFamily="34" charset="0"/>
                <a:cs typeface="Arial" pitchFamily="34" charset="0"/>
              </a:rPr>
              <a:t>, Lyon, France, Centre for Acoustic Research.</a:t>
            </a:r>
          </a:p>
          <a:p>
            <a:pPr marL="342900" indent="-342900">
              <a:buFont typeface="+mj-lt"/>
              <a:buAutoNum type="arabicPeriod"/>
            </a:pPr>
            <a:endParaRPr lang="en-US" sz="1600" dirty="0" smtClean="0">
              <a:latin typeface="Arial" pitchFamily="34" charset="0"/>
              <a:cs typeface="Arial" pitchFamily="34" charset="0"/>
            </a:endParaRPr>
          </a:p>
          <a:p>
            <a:pPr marL="342900" indent="-342900">
              <a:buFont typeface="+mj-lt"/>
              <a:buAutoNum type="arabicPeriod"/>
            </a:pPr>
            <a:r>
              <a:rPr lang="en-US" sz="1600" dirty="0" err="1" smtClean="0">
                <a:latin typeface="Arial" pitchFamily="34" charset="0"/>
                <a:cs typeface="Arial" pitchFamily="34" charset="0"/>
              </a:rPr>
              <a:t>Kulichkov</a:t>
            </a:r>
            <a:r>
              <a:rPr lang="en-US" sz="1600" dirty="0" smtClean="0">
                <a:latin typeface="Arial" pitchFamily="34" charset="0"/>
                <a:cs typeface="Arial" pitchFamily="34" charset="0"/>
              </a:rPr>
              <a:t>, S. N., and Coauthors, 2019: Internal gravity and infrasound waves during the hurricane of May 29, 2017, in Moscow. </a:t>
            </a:r>
            <a:r>
              <a:rPr lang="en-US" sz="1600" i="1" dirty="0" err="1" smtClean="0">
                <a:latin typeface="Arial" pitchFamily="34" charset="0"/>
                <a:cs typeface="Arial" pitchFamily="34" charset="0"/>
              </a:rPr>
              <a:t>Izv</a:t>
            </a:r>
            <a:r>
              <a:rPr lang="en-US" sz="1600" i="1" dirty="0" smtClean="0">
                <a:latin typeface="Arial" pitchFamily="34" charset="0"/>
                <a:cs typeface="Arial" pitchFamily="34" charset="0"/>
              </a:rPr>
              <a:t>., Atmos. Oceanic Phys.</a:t>
            </a:r>
            <a:r>
              <a:rPr lang="en-US" sz="1600" dirty="0" smtClean="0">
                <a:latin typeface="Arial" pitchFamily="34" charset="0"/>
                <a:cs typeface="Arial" pitchFamily="34" charset="0"/>
              </a:rPr>
              <a:t>, </a:t>
            </a:r>
            <a:r>
              <a:rPr lang="en-US" sz="1600" b="1" dirty="0" smtClean="0">
                <a:latin typeface="Arial" pitchFamily="34" charset="0"/>
                <a:cs typeface="Arial" pitchFamily="34" charset="0"/>
              </a:rPr>
              <a:t>55</a:t>
            </a:r>
            <a:r>
              <a:rPr lang="en-US" sz="1600" dirty="0" smtClean="0">
                <a:latin typeface="Arial" pitchFamily="34" charset="0"/>
                <a:cs typeface="Arial" pitchFamily="34" charset="0"/>
              </a:rPr>
              <a:t>, 167–177, </a:t>
            </a:r>
            <a:r>
              <a:rPr lang="en-US" sz="1600" dirty="0" smtClean="0">
                <a:latin typeface="Arial" pitchFamily="34" charset="0"/>
                <a:cs typeface="Arial" pitchFamily="34" charset="0"/>
                <a:hlinkClick r:id="rId3"/>
              </a:rPr>
              <a:t>https://doi.org/10.1134/S0001433819020105</a:t>
            </a:r>
            <a:r>
              <a:rPr lang="en-US" sz="1600" dirty="0" smtClean="0">
                <a:latin typeface="Arial" pitchFamily="34" charset="0"/>
                <a:cs typeface="Arial" pitchFamily="34" charset="0"/>
              </a:rPr>
              <a:t>.</a:t>
            </a:r>
            <a:endParaRPr lang="ru-RU" sz="1600" dirty="0">
              <a:latin typeface="Arial" pitchFamily="34" charset="0"/>
              <a:cs typeface="Arial" pitchFamily="34" charset="0"/>
            </a:endParaRPr>
          </a:p>
        </p:txBody>
      </p:sp>
    </p:spTree>
    <p:extLst>
      <p:ext uri="{BB962C8B-B14F-4D97-AF65-F5344CB8AC3E}">
        <p14:creationId xmlns="" xmlns:p14="http://schemas.microsoft.com/office/powerpoint/2010/main" val="448056080"/>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3908</TotalTime>
  <Words>1098</Words>
  <Application>Microsoft Office PowerPoint</Application>
  <PresentationFormat>Произвольный</PresentationFormat>
  <Paragraphs>80</Paragraphs>
  <Slides>8</Slides>
  <Notes>0</Notes>
  <HiddenSlides>0</HiddenSlides>
  <MMClips>0</MMClips>
  <ScaleCrop>false</ScaleCrop>
  <HeadingPairs>
    <vt:vector size="4" baseType="variant">
      <vt:variant>
        <vt:lpstr>Тема</vt:lpstr>
      </vt:variant>
      <vt:variant>
        <vt:i4>2</vt:i4>
      </vt:variant>
      <vt:variant>
        <vt:lpstr>Заголовки слайдов</vt:lpstr>
      </vt:variant>
      <vt:variant>
        <vt:i4>8</vt:i4>
      </vt:variant>
    </vt:vector>
  </HeadingPairs>
  <TitlesOfParts>
    <vt:vector size="10" baseType="lpstr">
      <vt:lpstr>Custom Design</vt:lpstr>
      <vt:lpstr>Office Theme</vt:lpstr>
      <vt:lpstr>Слайд 1</vt:lpstr>
      <vt:lpstr>Слайд 2</vt:lpstr>
      <vt:lpstr>Слайд 3</vt:lpstr>
      <vt:lpstr>Слайд 4</vt:lpstr>
      <vt:lpstr>Слайд 5</vt:lpstr>
      <vt:lpstr>Слайд 6</vt:lpstr>
      <vt:lpstr>Слайд 7</vt:lpstr>
      <vt:lpstr>Слайд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Moshir Kyrollos</dc:creator>
  <cp:lastModifiedBy>Diamond</cp:lastModifiedBy>
  <cp:revision>120</cp:revision>
  <dcterms:created xsi:type="dcterms:W3CDTF">2023-04-18T13:25:54Z</dcterms:created>
  <dcterms:modified xsi:type="dcterms:W3CDTF">2023-06-09T22:13:15Z</dcterms:modified>
</cp:coreProperties>
</file>