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1" d="100"/>
          <a:sy n="81" d="100"/>
        </p:scale>
        <p:origin x="11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Application of CCM SOCOL-AERv2-BE to cosmogenic beryllium</a:t>
            </a:r>
          </a:p>
          <a:p>
            <a:pPr algn="ctr"/>
            <a:r>
              <a:rPr lang="en-US" b="1" dirty="0">
                <a:solidFill>
                  <a:schemeClr val="bg1"/>
                </a:solidFill>
                <a:latin typeface="Arial" panose="020B0604020202020204" pitchFamily="34" charset="0"/>
                <a:cs typeface="Arial" panose="020B0604020202020204" pitchFamily="34" charset="0"/>
              </a:rPr>
              <a:t>isotopes: description and validation for polar regions</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fi-FI" dirty="0">
                <a:solidFill>
                  <a:schemeClr val="bg1"/>
                </a:solidFill>
                <a:latin typeface="Arial" panose="020B0604020202020204" pitchFamily="34" charset="0"/>
                <a:cs typeface="Arial" panose="020B0604020202020204" pitchFamily="34" charset="0"/>
              </a:rPr>
              <a:t>Ari-Pekka Leppänen</a:t>
            </a:r>
            <a:endParaRPr lang="en-AT" dirty="0">
              <a:solidFill>
                <a:schemeClr val="bg1"/>
              </a:solidFill>
              <a:latin typeface="Arial" panose="020B0604020202020204" pitchFamily="34" charset="0"/>
              <a:cs typeface="Arial" panose="020B0604020202020204" pitchFamily="34" charset="0"/>
            </a:endParaRPr>
          </a:p>
          <a:p>
            <a:pPr algn="ctr"/>
            <a:r>
              <a:rPr lang="fi-FI" sz="1400" dirty="0">
                <a:solidFill>
                  <a:schemeClr val="bg1"/>
                </a:solidFill>
                <a:latin typeface="Arial" panose="020B0604020202020204" pitchFamily="34" charset="0"/>
                <a:cs typeface="Arial" panose="020B0604020202020204" pitchFamily="34" charset="0"/>
              </a:rPr>
              <a:t>STUK – </a:t>
            </a:r>
            <a:r>
              <a:rPr lang="fi-FI" sz="1400" dirty="0" err="1">
                <a:solidFill>
                  <a:schemeClr val="bg1"/>
                </a:solidFill>
                <a:latin typeface="Arial" panose="020B0604020202020204" pitchFamily="34" charset="0"/>
                <a:cs typeface="Arial" panose="020B0604020202020204" pitchFamily="34" charset="0"/>
              </a:rPr>
              <a:t>Radiation</a:t>
            </a:r>
            <a:r>
              <a:rPr lang="fi-FI" sz="1400" dirty="0">
                <a:solidFill>
                  <a:schemeClr val="bg1"/>
                </a:solidFill>
                <a:latin typeface="Arial" panose="020B0604020202020204" pitchFamily="34" charset="0"/>
                <a:cs typeface="Arial" panose="020B0604020202020204" pitchFamily="34" charset="0"/>
              </a:rPr>
              <a:t> and Nuclear </a:t>
            </a:r>
            <a:r>
              <a:rPr lang="fi-FI" sz="1400" dirty="0" err="1">
                <a:solidFill>
                  <a:schemeClr val="bg1"/>
                </a:solidFill>
                <a:latin typeface="Arial" panose="020B0604020202020204" pitchFamily="34" charset="0"/>
                <a:cs typeface="Arial" panose="020B0604020202020204" pitchFamily="34" charset="0"/>
              </a:rPr>
              <a:t>Safety</a:t>
            </a:r>
            <a:r>
              <a:rPr lang="fi-FI" sz="1400" dirty="0">
                <a:solidFill>
                  <a:schemeClr val="bg1"/>
                </a:solidFill>
                <a:latin typeface="Arial" panose="020B0604020202020204" pitchFamily="34" charset="0"/>
                <a:cs typeface="Arial" panose="020B0604020202020204" pitchFamily="34" charset="0"/>
              </a:rPr>
              <a:t> </a:t>
            </a:r>
            <a:r>
              <a:rPr lang="fi-FI" sz="1400" dirty="0" err="1">
                <a:solidFill>
                  <a:schemeClr val="bg1"/>
                </a:solidFill>
                <a:latin typeface="Arial" panose="020B0604020202020204" pitchFamily="34" charset="0"/>
                <a:cs typeface="Arial" panose="020B0604020202020204" pitchFamily="34" charset="0"/>
              </a:rPr>
              <a:t>Authority</a:t>
            </a:r>
            <a:r>
              <a:rPr lang="fi-FI" sz="1400" dirty="0">
                <a:solidFill>
                  <a:schemeClr val="bg1"/>
                </a:solidFill>
                <a:latin typeface="Arial" panose="020B0604020202020204" pitchFamily="34" charset="0"/>
                <a:cs typeface="Arial" panose="020B0604020202020204" pitchFamily="34" charset="0"/>
              </a:rPr>
              <a:t>, Rovaniemi, Finland</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A full 3D transient model of production, transport, and deposition of cosmogenic </a:t>
            </a:r>
            <a:r>
              <a:rPr lang="en-US" sz="1200" b="0" i="0" u="none" strike="noStrike" baseline="30000" dirty="0">
                <a:latin typeface="Arial" panose="020B0604020202020204" pitchFamily="34" charset="0"/>
                <a:cs typeface="Arial" panose="020B0604020202020204" pitchFamily="34" charset="0"/>
              </a:rPr>
              <a:t>7</a:t>
            </a:r>
            <a:r>
              <a:rPr lang="en-US" sz="1200" b="0" i="0" u="none" strike="noStrike" baseline="0" dirty="0">
                <a:latin typeface="Arial" panose="020B0604020202020204" pitchFamily="34" charset="0"/>
                <a:cs typeface="Arial" panose="020B0604020202020204" pitchFamily="34" charset="0"/>
              </a:rPr>
              <a:t>Be and </a:t>
            </a:r>
            <a:r>
              <a:rPr lang="en-US" sz="1200" b="0" i="0" u="none" strike="noStrike" baseline="30000" dirty="0">
                <a:latin typeface="Arial" panose="020B0604020202020204" pitchFamily="34" charset="0"/>
                <a:cs typeface="Arial" panose="020B0604020202020204" pitchFamily="34" charset="0"/>
              </a:rPr>
              <a:t>10</a:t>
            </a:r>
            <a:r>
              <a:rPr lang="en-US" sz="1200" b="0" i="0" u="none" strike="noStrike" baseline="0" dirty="0">
                <a:latin typeface="Arial" panose="020B0604020202020204" pitchFamily="34" charset="0"/>
                <a:cs typeface="Arial" panose="020B0604020202020204" pitchFamily="34" charset="0"/>
              </a:rPr>
              <a:t>Be isotopes in the atmosphere</a:t>
            </a:r>
          </a:p>
          <a:p>
            <a:r>
              <a:rPr lang="fi-FI" sz="1200" b="0" i="0" u="none" strike="noStrike" baseline="0" dirty="0" err="1">
                <a:latin typeface="Arial" panose="020B0604020202020204" pitchFamily="34" charset="0"/>
                <a:cs typeface="Arial" panose="020B0604020202020204" pitchFamily="34" charset="0"/>
              </a:rPr>
              <a:t>has</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been</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developed</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The</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model</a:t>
            </a:r>
            <a:r>
              <a:rPr lang="fi-FI" sz="1200" b="0" i="0" u="none" strike="noStrike" baseline="0" dirty="0">
                <a:latin typeface="Arial" panose="020B0604020202020204" pitchFamily="34" charset="0"/>
                <a:cs typeface="Arial" panose="020B0604020202020204" pitchFamily="34" charset="0"/>
              </a:rPr>
              <a:t> is </a:t>
            </a:r>
            <a:r>
              <a:rPr lang="fi-FI" sz="1200" b="0" i="0" u="none" strike="noStrike" baseline="0" dirty="0" err="1">
                <a:latin typeface="Arial" panose="020B0604020202020204" pitchFamily="34" charset="0"/>
                <a:cs typeface="Arial" panose="020B0604020202020204" pitchFamily="34" charset="0"/>
              </a:rPr>
              <a:t>based</a:t>
            </a:r>
            <a:r>
              <a:rPr lang="fi-FI" sz="1200" b="0" i="0" u="none" strike="noStrike" baseline="0" dirty="0">
                <a:latin typeface="Arial" panose="020B0604020202020204" pitchFamily="34" charset="0"/>
                <a:cs typeface="Arial" panose="020B0604020202020204" pitchFamily="34" charset="0"/>
              </a:rPr>
              <a:t> on </a:t>
            </a:r>
            <a:r>
              <a:rPr lang="fi-FI" sz="1200" b="0" i="0" u="none" strike="noStrike" baseline="0" dirty="0" err="1">
                <a:latin typeface="Arial" panose="020B0604020202020204" pitchFamily="34" charset="0"/>
                <a:cs typeface="Arial" panose="020B0604020202020204" pitchFamily="34" charset="0"/>
              </a:rPr>
              <a:t>Climate</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Chemistry</a:t>
            </a:r>
            <a:r>
              <a:rPr lang="fi-FI" sz="1200" b="0" i="0" u="none" strike="noStrike" baseline="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M</a:t>
            </a:r>
            <a:r>
              <a:rPr lang="fi-FI" sz="1200" b="0" i="0" u="none" strike="noStrike" baseline="0" dirty="0" err="1">
                <a:latin typeface="Arial" panose="020B0604020202020204" pitchFamily="34" charset="0"/>
                <a:cs typeface="Arial" panose="020B0604020202020204" pitchFamily="34" charset="0"/>
              </a:rPr>
              <a:t>odel</a:t>
            </a:r>
            <a:r>
              <a:rPr lang="fi-FI" sz="1200" b="0" i="0" u="none" strike="noStrike" baseline="0" dirty="0">
                <a:latin typeface="Arial" panose="020B0604020202020204" pitchFamily="34" charset="0"/>
                <a:cs typeface="Arial" panose="020B0604020202020204" pitchFamily="34" charset="0"/>
              </a:rPr>
              <a:t> SOCOL and CRAC </a:t>
            </a:r>
            <a:r>
              <a:rPr lang="fi-FI" sz="1200" b="0" i="0" u="none" strike="noStrike" baseline="0" dirty="0" err="1">
                <a:latin typeface="Arial" panose="020B0604020202020204" pitchFamily="34" charset="0"/>
                <a:cs typeface="Arial" panose="020B0604020202020204" pitchFamily="34" charset="0"/>
              </a:rPr>
              <a:t>beryllim</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production</a:t>
            </a:r>
            <a:r>
              <a:rPr lang="fi-FI" sz="1200" b="0" i="0" u="none" strike="noStrike" baseline="0" dirty="0">
                <a:latin typeface="Arial" panose="020B0604020202020204" pitchFamily="34" charset="0"/>
                <a:cs typeface="Arial" panose="020B0604020202020204" pitchFamily="34" charset="0"/>
              </a:rPr>
              <a:t> </a:t>
            </a:r>
            <a:r>
              <a:rPr lang="fi-FI" sz="1200" b="0" i="0" u="none" strike="noStrike" baseline="0" dirty="0" err="1">
                <a:latin typeface="Arial" panose="020B0604020202020204" pitchFamily="34" charset="0"/>
                <a:cs typeface="Arial" panose="020B0604020202020204" pitchFamily="34" charset="0"/>
              </a:rPr>
              <a:t>model</a:t>
            </a:r>
            <a:r>
              <a:rPr lang="fi-FI" sz="1200" b="0" i="0" u="none" strike="noStrike" baseline="0" dirty="0">
                <a:latin typeface="Arial" panose="020B0604020202020204" pitchFamily="34" charset="0"/>
                <a:cs typeface="Arial" panose="020B0604020202020204" pitchFamily="34" charset="0"/>
              </a:rPr>
              <a:t> is c</a:t>
            </a:r>
            <a:r>
              <a:rPr lang="en-US" sz="1200" dirty="0" err="1">
                <a:latin typeface="Arial" panose="020B0604020202020204" pitchFamily="34" charset="0"/>
                <a:cs typeface="Arial" panose="020B0604020202020204" pitchFamily="34" charset="0"/>
              </a:rPr>
              <a:t>alled</a:t>
            </a:r>
            <a:r>
              <a:rPr lang="en-US" sz="1200" dirty="0">
                <a:latin typeface="Arial" panose="020B0604020202020204" pitchFamily="34" charset="0"/>
                <a:cs typeface="Arial" panose="020B0604020202020204" pitchFamily="34" charset="0"/>
              </a:rPr>
              <a:t> SOCOL-AERv2-BE.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P1.1-581</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 </a:t>
            </a:r>
            <a:r>
              <a:rPr lang="fi-FI" sz="1800" b="0" i="0" u="none" strike="noStrike" baseline="0" dirty="0" err="1">
                <a:latin typeface="NimbusRomNo9L-Regu"/>
              </a:rPr>
              <a:t>The</a:t>
            </a:r>
            <a:r>
              <a:rPr lang="fi-FI" sz="1800" b="0" i="0" u="none" strike="noStrike" baseline="0" dirty="0">
                <a:latin typeface="NimbusRomNo9L-Regu"/>
              </a:rPr>
              <a:t> </a:t>
            </a:r>
            <a:r>
              <a:rPr lang="fi-FI" sz="1800" b="0" i="0" u="none" strike="noStrike" baseline="0" dirty="0" err="1">
                <a:latin typeface="NimbusRomNo9L-Regu"/>
              </a:rPr>
              <a:t>measured</a:t>
            </a:r>
            <a:r>
              <a:rPr lang="fi-FI" sz="1800" b="0" i="0" u="none" strike="noStrike" baseline="0" dirty="0">
                <a:latin typeface="NimbusRomNo9L-Regu"/>
              </a:rPr>
              <a:t> </a:t>
            </a:r>
            <a:r>
              <a:rPr lang="fi-FI" sz="1800" b="0" i="0" u="none" strike="noStrike" baseline="0" dirty="0" err="1">
                <a:latin typeface="NimbusRomNo9L-Regu"/>
              </a:rPr>
              <a:t>weekly</a:t>
            </a:r>
            <a:endParaRPr lang="fi-FI" sz="1800" b="0" i="0" u="none" strike="noStrike" baseline="0" dirty="0">
              <a:latin typeface="NimbusRomNo9L-Regu"/>
            </a:endParaRPr>
          </a:p>
          <a:p>
            <a:r>
              <a:rPr lang="en-US" sz="1800" b="0" i="0" u="none" strike="noStrike" baseline="0" dirty="0">
                <a:latin typeface="NimbusRomNo9L-Regu"/>
              </a:rPr>
              <a:t>concentrations of </a:t>
            </a:r>
            <a:r>
              <a:rPr lang="en-US" sz="1800" b="0" i="0" u="none" strike="noStrike" baseline="30000" dirty="0">
                <a:latin typeface="NimbusRomNo9L-Regu"/>
              </a:rPr>
              <a:t>7</a:t>
            </a:r>
            <a:r>
              <a:rPr lang="en-US" sz="1800" b="0" i="0" u="none" strike="noStrike" baseline="0" dirty="0">
                <a:latin typeface="NimbusRomNo9L-Regu"/>
              </a:rPr>
              <a:t>Be in near-ground air have been compared with the model prediction for four nearly antipodal high latitude</a:t>
            </a:r>
          </a:p>
          <a:p>
            <a:r>
              <a:rPr lang="en-US" sz="1800" b="0" i="0" u="none" strike="noStrike" baseline="0" dirty="0">
                <a:latin typeface="NimbusRomNo9L-Regu"/>
              </a:rPr>
              <a:t>locations: two in the Northern (Finland and Canada) and two in the Southern (Chile and Kerguelen island) Hemisphere.</a:t>
            </a:r>
            <a:r>
              <a:rPr lang="en-US" sz="1200" dirty="0">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model correctly reproduces the temporal variability of </a:t>
            </a:r>
            <a:r>
              <a:rPr lang="en-US" sz="1200" baseline="30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Be concentrations on the annual and sub-annual scales, including a good reproduction of the annual cycle, which dominates data in the Northern Hemisphere, and the absence of such a cycle in the Southern Hemisphere</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800" b="0" i="0" u="none" strike="noStrike" baseline="0" dirty="0" err="1">
                <a:latin typeface="NimbusRomNo9L-Regu"/>
              </a:rPr>
              <a:t>The</a:t>
            </a:r>
            <a:r>
              <a:rPr lang="fi-FI" sz="1800" b="0" i="0" u="none" strike="noStrike" baseline="0" dirty="0">
                <a:latin typeface="NimbusRomNo9L-Regu"/>
              </a:rPr>
              <a:t> </a:t>
            </a:r>
            <a:r>
              <a:rPr lang="fi-FI" sz="1800" b="0" i="0" u="none" strike="noStrike" baseline="0" dirty="0" err="1">
                <a:latin typeface="NimbusRomNo9L-Regu"/>
              </a:rPr>
              <a:t>model</a:t>
            </a:r>
            <a:r>
              <a:rPr lang="fi-FI" sz="1800" b="0" i="0" u="none" strike="noStrike" baseline="0" dirty="0">
                <a:latin typeface="NimbusRomNo9L-Regu"/>
              </a:rPr>
              <a:t> is </a:t>
            </a:r>
            <a:r>
              <a:rPr lang="fi-FI" sz="1800" b="0" i="0" u="none" strike="noStrike" baseline="0" dirty="0" err="1">
                <a:latin typeface="NimbusRomNo9L-Regu"/>
              </a:rPr>
              <a:t>recommended</a:t>
            </a:r>
            <a:r>
              <a:rPr lang="fi-FI" sz="1800" b="0" i="0" u="none" strike="noStrike" baseline="0" dirty="0">
                <a:latin typeface="NimbusRomNo9L-Regu"/>
              </a:rPr>
              <a:t> </a:t>
            </a:r>
            <a:r>
              <a:rPr lang="en-US" sz="1800" b="0" i="0" u="none" strike="noStrike" baseline="0" dirty="0">
                <a:latin typeface="NimbusRomNo9L-Regu"/>
              </a:rPr>
              <a:t>to be used in studies related to, e.g., atmospheric dynamical</a:t>
            </a:r>
          </a:p>
          <a:p>
            <a:r>
              <a:rPr lang="en-US" sz="1800" b="0" i="0" u="none" strike="noStrike" baseline="0" dirty="0">
                <a:latin typeface="NimbusRomNo9L-Regu"/>
              </a:rPr>
              <a:t>patterns, extreme solar particle storms, long-term solar activity reconstruction from cosmogenic proxy data, and </a:t>
            </a:r>
            <a:r>
              <a:rPr lang="fi-FI" sz="1800" b="0" i="0" u="none" strike="noStrike" baseline="0" dirty="0" err="1">
                <a:latin typeface="NimbusRomNo9L-Regu"/>
              </a:rPr>
              <a:t>solar</a:t>
            </a:r>
            <a:r>
              <a:rPr lang="fi-FI" sz="1800" b="0" i="0" u="none" strike="noStrike" baseline="0" dirty="0">
                <a:latin typeface="NimbusRomNo9L-Regu"/>
              </a:rPr>
              <a:t>–</a:t>
            </a:r>
            <a:r>
              <a:rPr lang="fi-FI" sz="1800" b="0" i="0" u="none" strike="noStrike" baseline="0" dirty="0" err="1">
                <a:latin typeface="NimbusRomNo9L-Regu"/>
              </a:rPr>
              <a:t>terrestrial</a:t>
            </a:r>
            <a:r>
              <a:rPr lang="fi-FI" sz="1800" b="0" i="0" u="none" strike="noStrike" baseline="0" dirty="0">
                <a:latin typeface="NimbusRomNo9L-Regu"/>
              </a:rPr>
              <a:t> </a:t>
            </a:r>
            <a:r>
              <a:rPr lang="fi-FI" sz="1800" b="0" i="0" u="none" strike="noStrike" baseline="0" dirty="0" err="1">
                <a:latin typeface="NimbusRomNo9L-Regu"/>
              </a:rPr>
              <a:t>relations</a:t>
            </a:r>
            <a:r>
              <a:rPr lang="fi-FI" sz="1800" b="0" i="0" u="none" strike="noStrike" baseline="0" dirty="0">
                <a:latin typeface="NimbusRomNo9L-Regu"/>
              </a:rPr>
              <a:t>.</a:t>
            </a:r>
            <a:r>
              <a:rPr lang="fi-FI" sz="1200" b="0" i="0" u="none" strike="noStrike" baseline="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Kuva 10" descr="Kuva, joka sisältää kohteen Grafiikka, symboli, logo, clipart&#10;&#10;Kuvaus luotu automaattisesti">
            <a:extLst>
              <a:ext uri="{FF2B5EF4-FFF2-40B4-BE49-F238E27FC236}">
                <a16:creationId xmlns:a16="http://schemas.microsoft.com/office/drawing/2014/main" id="{868FA48D-1307-5D7B-D40E-12A8D44E438C}"/>
              </a:ext>
            </a:extLst>
          </p:cNvPr>
          <p:cNvPicPr>
            <a:picLocks noChangeAspect="1"/>
          </p:cNvPicPr>
          <p:nvPr/>
        </p:nvPicPr>
        <p:blipFill>
          <a:blip r:embed="rId2"/>
          <a:stretch>
            <a:fillRect/>
          </a:stretch>
        </p:blipFill>
        <p:spPr>
          <a:xfrm>
            <a:off x="10543592" y="278271"/>
            <a:ext cx="1250301" cy="1250301"/>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A full 3D time-dependent Climate Chemistry Model SOCOL-AERv2-BE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Kuva 4">
            <a:extLst>
              <a:ext uri="{FF2B5EF4-FFF2-40B4-BE49-F238E27FC236}">
                <a16:creationId xmlns:a16="http://schemas.microsoft.com/office/drawing/2014/main" id="{59CB56AE-A433-4A27-E64E-B05A9F76B590}"/>
              </a:ext>
            </a:extLst>
          </p:cNvPr>
          <p:cNvPicPr>
            <a:picLocks noChangeAspect="1"/>
          </p:cNvPicPr>
          <p:nvPr/>
        </p:nvPicPr>
        <p:blipFill>
          <a:blip r:embed="rId2"/>
          <a:stretch>
            <a:fillRect/>
          </a:stretch>
        </p:blipFill>
        <p:spPr>
          <a:xfrm>
            <a:off x="10792352" y="89033"/>
            <a:ext cx="1149092" cy="1149092"/>
          </a:xfrm>
          <a:prstGeom prst="rect">
            <a:avLst/>
          </a:prstGeom>
        </p:spPr>
      </p:pic>
      <p:sp>
        <p:nvSpPr>
          <p:cNvPr id="6" name="Tekstiruutu 5">
            <a:extLst>
              <a:ext uri="{FF2B5EF4-FFF2-40B4-BE49-F238E27FC236}">
                <a16:creationId xmlns:a16="http://schemas.microsoft.com/office/drawing/2014/main" id="{67191B33-CD87-4831-0239-4CF6E52BD7AA}"/>
              </a:ext>
            </a:extLst>
          </p:cNvPr>
          <p:cNvSpPr txBox="1"/>
          <p:nvPr/>
        </p:nvSpPr>
        <p:spPr>
          <a:xfrm>
            <a:off x="480767" y="1555423"/>
            <a:ext cx="9634194" cy="4524315"/>
          </a:xfrm>
          <a:prstGeom prst="rect">
            <a:avLst/>
          </a:prstGeom>
          <a:noFill/>
        </p:spPr>
        <p:txBody>
          <a:bodyPr wrap="square" rtlCol="0">
            <a:spAutoFit/>
          </a:bodyPr>
          <a:lstStyle/>
          <a:p>
            <a:pPr algn="l"/>
            <a:r>
              <a:rPr lang="fi-FI" dirty="0" err="1"/>
              <a:t>Cosmic</a:t>
            </a:r>
            <a:r>
              <a:rPr lang="fi-FI" dirty="0"/>
              <a:t> </a:t>
            </a:r>
            <a:r>
              <a:rPr lang="fi-FI" dirty="0" err="1"/>
              <a:t>rays</a:t>
            </a:r>
            <a:r>
              <a:rPr lang="fi-FI" dirty="0"/>
              <a:t> </a:t>
            </a:r>
            <a:r>
              <a:rPr lang="fi-FI" dirty="0" err="1"/>
              <a:t>from</a:t>
            </a:r>
            <a:r>
              <a:rPr lang="fi-FI" dirty="0"/>
              <a:t> extra </a:t>
            </a:r>
            <a:r>
              <a:rPr lang="fi-FI" dirty="0" err="1"/>
              <a:t>terrestrial</a:t>
            </a:r>
            <a:r>
              <a:rPr lang="fi-FI" dirty="0"/>
              <a:t> </a:t>
            </a:r>
            <a:r>
              <a:rPr lang="fi-FI" dirty="0" err="1"/>
              <a:t>origin</a:t>
            </a:r>
            <a:r>
              <a:rPr lang="fi-FI" dirty="0"/>
              <a:t> </a:t>
            </a:r>
            <a:r>
              <a:rPr lang="fi-FI" dirty="0" err="1"/>
              <a:t>can</a:t>
            </a:r>
            <a:r>
              <a:rPr lang="fi-FI" dirty="0"/>
              <a:t> </a:t>
            </a:r>
            <a:r>
              <a:rPr lang="fi-FI" dirty="0" err="1"/>
              <a:t>produce</a:t>
            </a:r>
            <a:r>
              <a:rPr lang="fi-FI" dirty="0"/>
              <a:t> </a:t>
            </a:r>
            <a:r>
              <a:rPr lang="fi-FI" dirty="0" err="1"/>
              <a:t>radioactive</a:t>
            </a:r>
            <a:r>
              <a:rPr lang="fi-FI" dirty="0"/>
              <a:t> </a:t>
            </a:r>
            <a:r>
              <a:rPr lang="fi-FI" dirty="0" err="1"/>
              <a:t>isotopes</a:t>
            </a:r>
            <a:r>
              <a:rPr lang="fi-FI" dirty="0"/>
              <a:t> in </a:t>
            </a:r>
            <a:r>
              <a:rPr lang="fi-FI" dirty="0" err="1"/>
              <a:t>nuclear</a:t>
            </a:r>
            <a:r>
              <a:rPr lang="fi-FI" dirty="0"/>
              <a:t> </a:t>
            </a:r>
            <a:r>
              <a:rPr lang="fi-FI" dirty="0" err="1"/>
              <a:t>reactions</a:t>
            </a:r>
            <a:r>
              <a:rPr lang="fi-FI" dirty="0"/>
              <a:t> </a:t>
            </a:r>
            <a:r>
              <a:rPr lang="fi-FI" dirty="0" err="1"/>
              <a:t>with</a:t>
            </a:r>
            <a:r>
              <a:rPr lang="fi-FI" dirty="0"/>
              <a:t> </a:t>
            </a:r>
            <a:r>
              <a:rPr lang="fi-FI" dirty="0" err="1"/>
              <a:t>atmospheric</a:t>
            </a:r>
            <a:r>
              <a:rPr lang="fi-FI" dirty="0"/>
              <a:t> </a:t>
            </a:r>
            <a:r>
              <a:rPr lang="fi-FI" dirty="0" err="1"/>
              <a:t>gases</a:t>
            </a:r>
            <a:r>
              <a:rPr lang="fi-FI" dirty="0"/>
              <a:t> </a:t>
            </a:r>
            <a:r>
              <a:rPr lang="fi-FI" dirty="0" err="1"/>
              <a:t>such</a:t>
            </a:r>
            <a:r>
              <a:rPr lang="fi-FI" dirty="0"/>
              <a:t> as </a:t>
            </a:r>
            <a:r>
              <a:rPr lang="fi-FI" dirty="0" err="1"/>
              <a:t>nitrogen</a:t>
            </a:r>
            <a:r>
              <a:rPr lang="fi-FI" dirty="0"/>
              <a:t> and </a:t>
            </a:r>
            <a:r>
              <a:rPr lang="fi-FI" dirty="0" err="1"/>
              <a:t>oxygen</a:t>
            </a:r>
            <a:r>
              <a:rPr lang="fi-FI" dirty="0"/>
              <a:t>. One of </a:t>
            </a:r>
            <a:r>
              <a:rPr lang="fi-FI" dirty="0" err="1"/>
              <a:t>these</a:t>
            </a:r>
            <a:r>
              <a:rPr lang="fi-FI" dirty="0"/>
              <a:t> </a:t>
            </a:r>
            <a:r>
              <a:rPr lang="fi-FI" dirty="0" err="1"/>
              <a:t>cosmogenic</a:t>
            </a:r>
            <a:r>
              <a:rPr lang="fi-FI" dirty="0"/>
              <a:t> </a:t>
            </a:r>
            <a:r>
              <a:rPr lang="fi-FI" dirty="0" err="1"/>
              <a:t>isotopes</a:t>
            </a:r>
            <a:r>
              <a:rPr lang="fi-FI" dirty="0"/>
              <a:t> is </a:t>
            </a:r>
            <a:r>
              <a:rPr lang="fi-FI" baseline="30000" dirty="0"/>
              <a:t>7</a:t>
            </a:r>
            <a:r>
              <a:rPr lang="fi-FI" dirty="0"/>
              <a:t>Be </a:t>
            </a:r>
            <a:r>
              <a:rPr lang="fi-FI" dirty="0" err="1"/>
              <a:t>with</a:t>
            </a:r>
            <a:r>
              <a:rPr lang="fi-FI" dirty="0"/>
              <a:t> a </a:t>
            </a:r>
            <a:r>
              <a:rPr lang="fi-FI" dirty="0" err="1"/>
              <a:t>half</a:t>
            </a:r>
            <a:r>
              <a:rPr lang="fi-FI" dirty="0"/>
              <a:t>-life of 53.2 </a:t>
            </a:r>
            <a:r>
              <a:rPr lang="fi-FI" dirty="0" err="1"/>
              <a:t>days</a:t>
            </a:r>
            <a:r>
              <a:rPr lang="fi-FI" dirty="0"/>
              <a:t>. </a:t>
            </a:r>
            <a:r>
              <a:rPr lang="fi-FI" sz="1800" b="0" i="0" u="none" strike="noStrike" baseline="0" dirty="0" err="1">
                <a:latin typeface="NimbusRomNo9L-Regu"/>
              </a:rPr>
              <a:t>Production</a:t>
            </a:r>
            <a:r>
              <a:rPr lang="fi-FI" sz="1800" b="0" i="0" u="none" strike="noStrike" baseline="0" dirty="0">
                <a:latin typeface="NimbusRomNo9L-Regu"/>
              </a:rPr>
              <a:t> </a:t>
            </a:r>
            <a:r>
              <a:rPr lang="fi-FI" sz="1800" b="0" i="0" u="none" strike="noStrike" baseline="0" dirty="0" err="1">
                <a:latin typeface="NimbusRomNo9L-Regu"/>
              </a:rPr>
              <a:t>rate</a:t>
            </a:r>
            <a:r>
              <a:rPr lang="fi-FI" sz="1800" b="0" i="0" u="none" strike="noStrike" baseline="0" dirty="0">
                <a:latin typeface="NimbusRomNo9L-Regu"/>
              </a:rPr>
              <a:t> of </a:t>
            </a:r>
            <a:r>
              <a:rPr lang="en-US" baseline="30000" dirty="0">
                <a:latin typeface="NimbusRomNo9L-Regu"/>
              </a:rPr>
              <a:t>7</a:t>
            </a:r>
            <a:r>
              <a:rPr lang="en-US" sz="1800" b="0" i="0" u="none" strike="noStrike" baseline="0" dirty="0">
                <a:latin typeface="NimbusRomNo9L-Regu"/>
              </a:rPr>
              <a:t>Be vary in time following the intensity of galactic cosmic rays (GCRs) modulated by solar magnetic activity (the 11-year solar cycle), geomagnetic field strength, and</a:t>
            </a:r>
          </a:p>
          <a:p>
            <a:pPr algn="l"/>
            <a:r>
              <a:rPr lang="en-US" sz="1800" b="0" i="0" u="none" strike="noStrike" baseline="0" dirty="0">
                <a:latin typeface="NimbusRomNo9L-Regu"/>
              </a:rPr>
              <a:t>also sporadic solar energetic particle events (SPEs). In addition to the production pattern defined by cosmic ray fluxes, concentrations of beryllium isotopes at any location are also affected by atmospheric transport and deposition processes, which may essentially distort the production </a:t>
            </a:r>
            <a:r>
              <a:rPr lang="fi-FI" sz="1800" b="0" i="0" u="none" strike="noStrike" baseline="0" dirty="0" err="1">
                <a:latin typeface="NimbusRomNo9L-Regu"/>
              </a:rPr>
              <a:t>signal</a:t>
            </a:r>
            <a:r>
              <a:rPr lang="fi-FI" sz="1800" b="0" i="0" u="none" strike="noStrike" baseline="0" dirty="0">
                <a:latin typeface="NimbusRomNo9L-Regu"/>
              </a:rPr>
              <a:t>.</a:t>
            </a:r>
            <a:r>
              <a:rPr lang="fi-FI" dirty="0"/>
              <a:t> </a:t>
            </a:r>
          </a:p>
          <a:p>
            <a:pPr algn="l"/>
            <a:endParaRPr lang="fi-FI" dirty="0"/>
          </a:p>
          <a:p>
            <a:pPr algn="l"/>
            <a:r>
              <a:rPr lang="fi-FI" dirty="0" err="1"/>
              <a:t>The</a:t>
            </a:r>
            <a:r>
              <a:rPr lang="fi-FI" dirty="0"/>
              <a:t> </a:t>
            </a:r>
            <a:r>
              <a:rPr lang="fi-FI" dirty="0" err="1"/>
              <a:t>production</a:t>
            </a:r>
            <a:r>
              <a:rPr lang="fi-FI" dirty="0"/>
              <a:t> of </a:t>
            </a:r>
            <a:r>
              <a:rPr lang="fi-FI" dirty="0" err="1"/>
              <a:t>cosmogenic</a:t>
            </a:r>
            <a:r>
              <a:rPr lang="fi-FI" dirty="0"/>
              <a:t> </a:t>
            </a:r>
            <a:r>
              <a:rPr lang="fi-FI" dirty="0" err="1"/>
              <a:t>isotopes</a:t>
            </a:r>
            <a:r>
              <a:rPr lang="fi-FI" dirty="0"/>
              <a:t> </a:t>
            </a:r>
            <a:r>
              <a:rPr lang="fi-FI" dirty="0" err="1"/>
              <a:t>primarily</a:t>
            </a:r>
            <a:r>
              <a:rPr lang="fi-FI" dirty="0"/>
              <a:t> </a:t>
            </a:r>
            <a:r>
              <a:rPr lang="fi-FI" dirty="0" err="1"/>
              <a:t>takes</a:t>
            </a:r>
            <a:r>
              <a:rPr lang="fi-FI" dirty="0"/>
              <a:t> </a:t>
            </a:r>
            <a:r>
              <a:rPr lang="fi-FI" dirty="0" err="1"/>
              <a:t>place</a:t>
            </a:r>
            <a:r>
              <a:rPr lang="fi-FI" dirty="0"/>
              <a:t> in </a:t>
            </a:r>
            <a:r>
              <a:rPr lang="fi-FI" dirty="0" err="1"/>
              <a:t>the</a:t>
            </a:r>
            <a:r>
              <a:rPr lang="fi-FI" dirty="0"/>
              <a:t> </a:t>
            </a:r>
            <a:r>
              <a:rPr lang="fi-FI" dirty="0" err="1"/>
              <a:t>stratosphere</a:t>
            </a:r>
            <a:r>
              <a:rPr lang="fi-FI" dirty="0"/>
              <a:t> at </a:t>
            </a:r>
            <a:r>
              <a:rPr lang="fi-FI" dirty="0" err="1"/>
              <a:t>the</a:t>
            </a:r>
            <a:r>
              <a:rPr lang="fi-FI" dirty="0"/>
              <a:t> </a:t>
            </a:r>
            <a:r>
              <a:rPr lang="fi-FI" dirty="0" err="1"/>
              <a:t>altitude</a:t>
            </a:r>
            <a:r>
              <a:rPr lang="fi-FI" dirty="0"/>
              <a:t> of 15km. In </a:t>
            </a:r>
            <a:r>
              <a:rPr lang="fi-FI" dirty="0" err="1"/>
              <a:t>the</a:t>
            </a:r>
            <a:r>
              <a:rPr lang="fi-FI" dirty="0"/>
              <a:t> </a:t>
            </a:r>
            <a:r>
              <a:rPr lang="fi-FI" dirty="0" err="1"/>
              <a:t>stratosphere</a:t>
            </a:r>
            <a:r>
              <a:rPr lang="fi-FI" dirty="0"/>
              <a:t> </a:t>
            </a:r>
            <a:r>
              <a:rPr lang="fi-FI" dirty="0" err="1"/>
              <a:t>the</a:t>
            </a:r>
            <a:r>
              <a:rPr lang="fi-FI" dirty="0"/>
              <a:t> </a:t>
            </a:r>
            <a:r>
              <a:rPr lang="fi-FI" dirty="0" err="1"/>
              <a:t>isotopes</a:t>
            </a:r>
            <a:r>
              <a:rPr lang="fi-FI" dirty="0"/>
              <a:t> </a:t>
            </a:r>
            <a:r>
              <a:rPr lang="fi-FI" dirty="0" err="1"/>
              <a:t>gets</a:t>
            </a:r>
            <a:r>
              <a:rPr lang="fi-FI" dirty="0"/>
              <a:t> </a:t>
            </a:r>
            <a:r>
              <a:rPr lang="fi-FI" dirty="0" err="1"/>
              <a:t>attached</a:t>
            </a:r>
            <a:r>
              <a:rPr lang="fi-FI" dirty="0"/>
              <a:t> to </a:t>
            </a:r>
            <a:r>
              <a:rPr lang="fi-FI" dirty="0" err="1"/>
              <a:t>atmospheric</a:t>
            </a:r>
            <a:r>
              <a:rPr lang="fi-FI" dirty="0"/>
              <a:t> </a:t>
            </a:r>
            <a:r>
              <a:rPr lang="fi-FI" dirty="0" err="1"/>
              <a:t>aerosols</a:t>
            </a:r>
            <a:r>
              <a:rPr lang="fi-FI" dirty="0"/>
              <a:t> </a:t>
            </a:r>
            <a:r>
              <a:rPr lang="fi-FI" dirty="0" err="1"/>
              <a:t>which</a:t>
            </a:r>
            <a:r>
              <a:rPr lang="fi-FI" dirty="0"/>
              <a:t> in </a:t>
            </a:r>
            <a:r>
              <a:rPr lang="fi-FI" dirty="0" err="1"/>
              <a:t>turn</a:t>
            </a:r>
            <a:r>
              <a:rPr lang="fi-FI" dirty="0"/>
              <a:t> </a:t>
            </a:r>
            <a:r>
              <a:rPr lang="fi-FI" dirty="0" err="1"/>
              <a:t>are</a:t>
            </a:r>
            <a:r>
              <a:rPr lang="fi-FI" dirty="0"/>
              <a:t> </a:t>
            </a:r>
            <a:r>
              <a:rPr lang="fi-FI" dirty="0" err="1"/>
              <a:t>transported</a:t>
            </a:r>
            <a:r>
              <a:rPr lang="fi-FI" dirty="0"/>
              <a:t> </a:t>
            </a:r>
            <a:r>
              <a:rPr lang="fi-FI" dirty="0" err="1"/>
              <a:t>by</a:t>
            </a:r>
            <a:r>
              <a:rPr lang="fi-FI" dirty="0"/>
              <a:t> </a:t>
            </a:r>
            <a:r>
              <a:rPr lang="fi-FI" dirty="0" err="1"/>
              <a:t>atmospheric</a:t>
            </a:r>
            <a:r>
              <a:rPr lang="fi-FI" dirty="0"/>
              <a:t> air </a:t>
            </a:r>
            <a:r>
              <a:rPr lang="fi-FI" dirty="0" err="1"/>
              <a:t>flow</a:t>
            </a:r>
            <a:r>
              <a:rPr lang="fi-FI" dirty="0"/>
              <a:t>. </a:t>
            </a:r>
            <a:r>
              <a:rPr lang="fi-FI" dirty="0" err="1"/>
              <a:t>The</a:t>
            </a:r>
            <a:r>
              <a:rPr lang="fi-FI" dirty="0"/>
              <a:t> main </a:t>
            </a:r>
            <a:r>
              <a:rPr lang="fi-FI" dirty="0" err="1"/>
              <a:t>mechanism</a:t>
            </a:r>
            <a:r>
              <a:rPr lang="fi-FI" dirty="0"/>
              <a:t> to transport </a:t>
            </a:r>
            <a:r>
              <a:rPr lang="en-US" baseline="30000" dirty="0">
                <a:latin typeface="NimbusRomNo9L-Regu"/>
              </a:rPr>
              <a:t>7</a:t>
            </a:r>
            <a:r>
              <a:rPr lang="en-US" sz="1800" b="0" i="0" u="none" strike="noStrike" baseline="0" dirty="0">
                <a:latin typeface="NimbusRomNo9L-Regu"/>
              </a:rPr>
              <a:t>Be to troposphere is the stratosphere-troposphere exchange (STE) which takes place in tropopause at mid-latitudes (lat</a:t>
            </a:r>
            <a:r>
              <a:rPr lang="en-US" dirty="0">
                <a:latin typeface="NimbusRomNo9L-Regu"/>
              </a:rPr>
              <a:t>. 30-40°)</a:t>
            </a:r>
            <a:r>
              <a:rPr lang="en-US" sz="1800" b="0" i="0" u="none" strike="noStrike" baseline="0" dirty="0">
                <a:latin typeface="NimbusRomNo9L-Regu"/>
              </a:rPr>
              <a:t>. In troposphere the aerosols carrying </a:t>
            </a:r>
            <a:r>
              <a:rPr lang="en-US" baseline="30000" dirty="0">
                <a:latin typeface="NimbusRomNo9L-Regu"/>
              </a:rPr>
              <a:t>7</a:t>
            </a:r>
            <a:r>
              <a:rPr lang="en-US" sz="1800" b="0" i="0" u="none" strike="noStrike" baseline="0" dirty="0">
                <a:latin typeface="NimbusRomNo9L-Regu"/>
              </a:rPr>
              <a:t>Be are subject to not only radioactive decay but also vertical and horizontal transport via air currents and wet and dry deposition.  </a:t>
            </a:r>
            <a:endParaRPr lang="fi-FI" dirty="0"/>
          </a:p>
          <a:p>
            <a:pPr algn="l"/>
            <a:endParaRPr lang="fi-FI" dirty="0"/>
          </a:p>
          <a:p>
            <a:pPr algn="l"/>
            <a:endParaRPr lang="fi-FI"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Research methods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Kuva 3">
            <a:extLst>
              <a:ext uri="{FF2B5EF4-FFF2-40B4-BE49-F238E27FC236}">
                <a16:creationId xmlns:a16="http://schemas.microsoft.com/office/drawing/2014/main" id="{9222FD9B-9786-2EFA-74EF-319E64612831}"/>
              </a:ext>
            </a:extLst>
          </p:cNvPr>
          <p:cNvPicPr>
            <a:picLocks noChangeAspect="1"/>
          </p:cNvPicPr>
          <p:nvPr/>
        </p:nvPicPr>
        <p:blipFill>
          <a:blip r:embed="rId2"/>
          <a:stretch>
            <a:fillRect/>
          </a:stretch>
        </p:blipFill>
        <p:spPr>
          <a:xfrm>
            <a:off x="194561" y="1443705"/>
            <a:ext cx="5901439" cy="1670449"/>
          </a:xfrm>
          <a:prstGeom prst="rect">
            <a:avLst/>
          </a:prstGeom>
        </p:spPr>
      </p:pic>
      <p:pic>
        <p:nvPicPr>
          <p:cNvPr id="7" name="Kuva 6">
            <a:extLst>
              <a:ext uri="{FF2B5EF4-FFF2-40B4-BE49-F238E27FC236}">
                <a16:creationId xmlns:a16="http://schemas.microsoft.com/office/drawing/2014/main" id="{97201F01-8EA7-EE9C-9417-C1D52CF95A22}"/>
              </a:ext>
            </a:extLst>
          </p:cNvPr>
          <p:cNvPicPr>
            <a:picLocks noChangeAspect="1"/>
          </p:cNvPicPr>
          <p:nvPr/>
        </p:nvPicPr>
        <p:blipFill>
          <a:blip r:embed="rId3"/>
          <a:stretch>
            <a:fillRect/>
          </a:stretch>
        </p:blipFill>
        <p:spPr>
          <a:xfrm>
            <a:off x="6203763" y="1443705"/>
            <a:ext cx="4584589" cy="4840644"/>
          </a:xfrm>
          <a:prstGeom prst="rect">
            <a:avLst/>
          </a:prstGeom>
        </p:spPr>
      </p:pic>
      <p:sp>
        <p:nvSpPr>
          <p:cNvPr id="8" name="Tekstiruutu 7">
            <a:extLst>
              <a:ext uri="{FF2B5EF4-FFF2-40B4-BE49-F238E27FC236}">
                <a16:creationId xmlns:a16="http://schemas.microsoft.com/office/drawing/2014/main" id="{A5AD1136-4452-1B3F-F67A-34990A50E81A}"/>
              </a:ext>
            </a:extLst>
          </p:cNvPr>
          <p:cNvSpPr txBox="1"/>
          <p:nvPr/>
        </p:nvSpPr>
        <p:spPr>
          <a:xfrm>
            <a:off x="208767" y="3245979"/>
            <a:ext cx="5679570" cy="3416320"/>
          </a:xfrm>
          <a:prstGeom prst="rect">
            <a:avLst/>
          </a:prstGeom>
          <a:noFill/>
        </p:spPr>
        <p:txBody>
          <a:bodyPr wrap="square" rtlCol="0">
            <a:spAutoFit/>
          </a:bodyPr>
          <a:lstStyle/>
          <a:p>
            <a:r>
              <a:rPr lang="fi-FI" dirty="0" err="1"/>
              <a:t>The</a:t>
            </a:r>
            <a:r>
              <a:rPr lang="fi-FI" dirty="0"/>
              <a:t> </a:t>
            </a:r>
            <a:r>
              <a:rPr lang="fi-FI" dirty="0" err="1"/>
              <a:t>table</a:t>
            </a:r>
            <a:r>
              <a:rPr lang="fi-FI" dirty="0"/>
              <a:t> </a:t>
            </a:r>
            <a:r>
              <a:rPr lang="fi-FI" dirty="0" err="1"/>
              <a:t>above</a:t>
            </a:r>
            <a:r>
              <a:rPr lang="fi-FI" dirty="0"/>
              <a:t> </a:t>
            </a:r>
            <a:r>
              <a:rPr lang="fi-FI" dirty="0" err="1"/>
              <a:t>shows</a:t>
            </a:r>
            <a:r>
              <a:rPr lang="fi-FI" dirty="0"/>
              <a:t> </a:t>
            </a:r>
            <a:r>
              <a:rPr lang="fi-FI" dirty="0" err="1"/>
              <a:t>the</a:t>
            </a:r>
            <a:r>
              <a:rPr lang="fi-FI" dirty="0"/>
              <a:t> </a:t>
            </a:r>
            <a:r>
              <a:rPr lang="fi-FI" dirty="0" err="1"/>
              <a:t>location</a:t>
            </a:r>
            <a:r>
              <a:rPr lang="fi-FI" dirty="0"/>
              <a:t> of </a:t>
            </a:r>
            <a:r>
              <a:rPr lang="fi-FI" dirty="0" err="1"/>
              <a:t>the</a:t>
            </a:r>
            <a:r>
              <a:rPr lang="fi-FI" dirty="0"/>
              <a:t> </a:t>
            </a:r>
            <a:r>
              <a:rPr lang="fi-FI" dirty="0" err="1"/>
              <a:t>measurement</a:t>
            </a:r>
            <a:r>
              <a:rPr lang="fi-FI" dirty="0"/>
              <a:t> </a:t>
            </a:r>
            <a:r>
              <a:rPr lang="fi-FI" dirty="0" err="1"/>
              <a:t>stations</a:t>
            </a:r>
            <a:r>
              <a:rPr lang="fi-FI" dirty="0"/>
              <a:t> </a:t>
            </a:r>
            <a:r>
              <a:rPr lang="fi-FI" dirty="0" err="1"/>
              <a:t>used</a:t>
            </a:r>
            <a:r>
              <a:rPr lang="fi-FI" dirty="0"/>
              <a:t> in </a:t>
            </a:r>
            <a:r>
              <a:rPr lang="fi-FI" dirty="0" err="1"/>
              <a:t>this</a:t>
            </a:r>
            <a:r>
              <a:rPr lang="fi-FI" dirty="0"/>
              <a:t> </a:t>
            </a:r>
            <a:r>
              <a:rPr lang="fi-FI" dirty="0" err="1"/>
              <a:t>study</a:t>
            </a:r>
            <a:r>
              <a:rPr lang="fi-FI" dirty="0"/>
              <a:t>. </a:t>
            </a:r>
            <a:r>
              <a:rPr lang="fi-FI" dirty="0" err="1"/>
              <a:t>The</a:t>
            </a:r>
            <a:r>
              <a:rPr lang="fi-FI" dirty="0"/>
              <a:t> </a:t>
            </a:r>
            <a:r>
              <a:rPr lang="fi-FI" dirty="0" err="1"/>
              <a:t>stations</a:t>
            </a:r>
            <a:r>
              <a:rPr lang="fi-FI" dirty="0"/>
              <a:t> </a:t>
            </a:r>
            <a:r>
              <a:rPr lang="fi-FI" dirty="0" err="1"/>
              <a:t>were</a:t>
            </a:r>
            <a:r>
              <a:rPr lang="fi-FI" dirty="0"/>
              <a:t> </a:t>
            </a:r>
            <a:r>
              <a:rPr lang="fi-FI" dirty="0" err="1"/>
              <a:t>located</a:t>
            </a:r>
            <a:r>
              <a:rPr lang="fi-FI" dirty="0"/>
              <a:t> </a:t>
            </a:r>
            <a:r>
              <a:rPr lang="fi-FI" dirty="0" err="1"/>
              <a:t>nearly</a:t>
            </a:r>
            <a:r>
              <a:rPr lang="fi-FI" dirty="0"/>
              <a:t> </a:t>
            </a:r>
            <a:r>
              <a:rPr lang="fi-FI" dirty="0" err="1"/>
              <a:t>antipodally</a:t>
            </a:r>
            <a:r>
              <a:rPr lang="fi-FI" dirty="0"/>
              <a:t> in </a:t>
            </a:r>
            <a:r>
              <a:rPr lang="fi-FI" dirty="0" err="1"/>
              <a:t>Northern</a:t>
            </a:r>
            <a:r>
              <a:rPr lang="fi-FI" dirty="0"/>
              <a:t> and Southern </a:t>
            </a:r>
            <a:r>
              <a:rPr lang="fi-FI" dirty="0" err="1"/>
              <a:t>hemisphere</a:t>
            </a:r>
            <a:r>
              <a:rPr lang="fi-FI" dirty="0"/>
              <a:t> in Finland, Canada, Chile and </a:t>
            </a:r>
            <a:r>
              <a:rPr lang="fi-FI" dirty="0" err="1"/>
              <a:t>Kerguelen</a:t>
            </a:r>
            <a:r>
              <a:rPr lang="fi-FI" dirty="0"/>
              <a:t> Island in </a:t>
            </a:r>
            <a:r>
              <a:rPr lang="fi-FI" dirty="0" err="1"/>
              <a:t>the</a:t>
            </a:r>
            <a:r>
              <a:rPr lang="fi-FI" dirty="0"/>
              <a:t> Indian </a:t>
            </a:r>
            <a:r>
              <a:rPr lang="fi-FI" dirty="0" err="1"/>
              <a:t>Ocean</a:t>
            </a:r>
            <a:r>
              <a:rPr lang="fi-FI" dirty="0"/>
              <a:t>.</a:t>
            </a:r>
          </a:p>
          <a:p>
            <a:endParaRPr lang="fi-FI" dirty="0"/>
          </a:p>
          <a:p>
            <a:r>
              <a:rPr lang="fi-FI" dirty="0" err="1"/>
              <a:t>The</a:t>
            </a:r>
            <a:r>
              <a:rPr lang="fi-FI" dirty="0"/>
              <a:t> data for Chile (CLP18) and </a:t>
            </a:r>
            <a:r>
              <a:rPr lang="fi-FI" dirty="0" err="1"/>
              <a:t>Kerguelen</a:t>
            </a:r>
            <a:r>
              <a:rPr lang="fi-FI" dirty="0"/>
              <a:t> Island (FRP30) </a:t>
            </a:r>
            <a:r>
              <a:rPr lang="fi-FI" dirty="0" err="1"/>
              <a:t>were</a:t>
            </a:r>
            <a:r>
              <a:rPr lang="fi-FI" dirty="0"/>
              <a:t> </a:t>
            </a:r>
            <a:r>
              <a:rPr lang="fi-FI" dirty="0" err="1"/>
              <a:t>obtained</a:t>
            </a:r>
            <a:r>
              <a:rPr lang="fi-FI" dirty="0"/>
              <a:t> </a:t>
            </a:r>
            <a:r>
              <a:rPr lang="fi-FI" dirty="0" err="1"/>
              <a:t>from</a:t>
            </a:r>
            <a:r>
              <a:rPr lang="fi-FI" dirty="0"/>
              <a:t> </a:t>
            </a:r>
            <a:r>
              <a:rPr lang="fi-FI" dirty="0" err="1"/>
              <a:t>the</a:t>
            </a:r>
            <a:r>
              <a:rPr lang="fi-FI" dirty="0"/>
              <a:t> </a:t>
            </a:r>
            <a:r>
              <a:rPr lang="fi-FI" dirty="0" err="1"/>
              <a:t>CTBTO’s</a:t>
            </a:r>
            <a:r>
              <a:rPr lang="fi-FI" dirty="0"/>
              <a:t> </a:t>
            </a:r>
            <a:r>
              <a:rPr lang="fi-FI" dirty="0" err="1"/>
              <a:t>vDEC</a:t>
            </a:r>
            <a:r>
              <a:rPr lang="fi-FI" dirty="0"/>
              <a:t> </a:t>
            </a:r>
            <a:r>
              <a:rPr lang="fi-FI" dirty="0" err="1"/>
              <a:t>database</a:t>
            </a:r>
            <a:r>
              <a:rPr lang="fi-FI" dirty="0"/>
              <a:t> as </a:t>
            </a:r>
            <a:r>
              <a:rPr lang="fi-FI" dirty="0" err="1"/>
              <a:t>indicated</a:t>
            </a:r>
            <a:r>
              <a:rPr lang="fi-FI" dirty="0"/>
              <a:t> in </a:t>
            </a:r>
            <a:r>
              <a:rPr lang="fi-FI" dirty="0" err="1"/>
              <a:t>the</a:t>
            </a:r>
            <a:r>
              <a:rPr lang="fi-FI" dirty="0"/>
              <a:t> </a:t>
            </a:r>
            <a:r>
              <a:rPr lang="fi-FI" dirty="0" err="1"/>
              <a:t>table</a:t>
            </a:r>
            <a:r>
              <a:rPr lang="fi-FI" dirty="0"/>
              <a:t>. </a:t>
            </a:r>
          </a:p>
          <a:p>
            <a:endParaRPr lang="fi-FI" dirty="0"/>
          </a:p>
          <a:p>
            <a:r>
              <a:rPr lang="fi-FI" dirty="0" err="1"/>
              <a:t>The</a:t>
            </a:r>
            <a:r>
              <a:rPr lang="fi-FI" dirty="0"/>
              <a:t> </a:t>
            </a:r>
            <a:r>
              <a:rPr lang="fi-FI" dirty="0" err="1"/>
              <a:t>figure</a:t>
            </a:r>
            <a:r>
              <a:rPr lang="fi-FI" dirty="0"/>
              <a:t> on </a:t>
            </a:r>
            <a:r>
              <a:rPr lang="fi-FI" dirty="0" err="1"/>
              <a:t>the</a:t>
            </a:r>
            <a:r>
              <a:rPr lang="fi-FI" dirty="0"/>
              <a:t> </a:t>
            </a:r>
            <a:r>
              <a:rPr lang="fi-FI" dirty="0" err="1"/>
              <a:t>right</a:t>
            </a:r>
            <a:r>
              <a:rPr lang="fi-FI" dirty="0"/>
              <a:t> </a:t>
            </a:r>
            <a:r>
              <a:rPr lang="fi-FI" dirty="0" err="1"/>
              <a:t>shows</a:t>
            </a:r>
            <a:r>
              <a:rPr lang="fi-FI" dirty="0"/>
              <a:t> </a:t>
            </a:r>
            <a:r>
              <a:rPr lang="fi-FI" dirty="0" err="1"/>
              <a:t>the</a:t>
            </a:r>
            <a:r>
              <a:rPr lang="fi-FI" dirty="0"/>
              <a:t> </a:t>
            </a:r>
            <a:r>
              <a:rPr lang="fi-FI" dirty="0" err="1"/>
              <a:t>time</a:t>
            </a:r>
            <a:r>
              <a:rPr lang="fi-FI" dirty="0"/>
              <a:t> </a:t>
            </a:r>
            <a:r>
              <a:rPr lang="fi-FI" dirty="0" err="1"/>
              <a:t>series</a:t>
            </a:r>
            <a:r>
              <a:rPr lang="fi-FI" dirty="0"/>
              <a:t> of </a:t>
            </a:r>
            <a:r>
              <a:rPr lang="fi-FI" dirty="0" err="1"/>
              <a:t>the</a:t>
            </a:r>
            <a:r>
              <a:rPr lang="fi-FI" dirty="0"/>
              <a:t> </a:t>
            </a:r>
            <a:r>
              <a:rPr lang="fi-FI" dirty="0" err="1"/>
              <a:t>modelled</a:t>
            </a:r>
            <a:r>
              <a:rPr lang="fi-FI" dirty="0"/>
              <a:t> and </a:t>
            </a:r>
            <a:r>
              <a:rPr lang="fi-FI" dirty="0" err="1"/>
              <a:t>observed</a:t>
            </a:r>
            <a:r>
              <a:rPr lang="fi-FI" dirty="0"/>
              <a:t> </a:t>
            </a:r>
            <a:r>
              <a:rPr lang="fi-FI" baseline="30000" dirty="0"/>
              <a:t>7</a:t>
            </a:r>
            <a:r>
              <a:rPr lang="fi-FI" dirty="0"/>
              <a:t>Be </a:t>
            </a:r>
            <a:r>
              <a:rPr lang="fi-FI" dirty="0" err="1"/>
              <a:t>concentration</a:t>
            </a:r>
            <a:r>
              <a:rPr lang="fi-FI" dirty="0"/>
              <a:t> at </a:t>
            </a:r>
            <a:r>
              <a:rPr lang="fi-FI" dirty="0" err="1"/>
              <a:t>each</a:t>
            </a:r>
            <a:r>
              <a:rPr lang="fi-FI" dirty="0"/>
              <a:t> </a:t>
            </a:r>
            <a:r>
              <a:rPr lang="fi-FI" dirty="0" err="1"/>
              <a:t>station</a:t>
            </a:r>
            <a:r>
              <a:rPr lang="fi-FI" dirty="0"/>
              <a:t>.</a:t>
            </a:r>
          </a:p>
        </p:txBody>
      </p:sp>
      <p:pic>
        <p:nvPicPr>
          <p:cNvPr id="9" name="Kuva 8">
            <a:extLst>
              <a:ext uri="{FF2B5EF4-FFF2-40B4-BE49-F238E27FC236}">
                <a16:creationId xmlns:a16="http://schemas.microsoft.com/office/drawing/2014/main" id="{7E483F94-3642-2E20-5907-8D93B5CE41E0}"/>
              </a:ext>
            </a:extLst>
          </p:cNvPr>
          <p:cNvPicPr>
            <a:picLocks noChangeAspect="1"/>
          </p:cNvPicPr>
          <p:nvPr/>
        </p:nvPicPr>
        <p:blipFill>
          <a:blip r:embed="rId4"/>
          <a:stretch>
            <a:fillRect/>
          </a:stretch>
        </p:blipFill>
        <p:spPr>
          <a:xfrm>
            <a:off x="10860238" y="79606"/>
            <a:ext cx="1167946" cy="1167946"/>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Model results compared with measurements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5" name="Kuva 14">
            <a:extLst>
              <a:ext uri="{FF2B5EF4-FFF2-40B4-BE49-F238E27FC236}">
                <a16:creationId xmlns:a16="http://schemas.microsoft.com/office/drawing/2014/main" id="{B4C81849-E4A6-1B33-4CDB-738CF35705CD}"/>
              </a:ext>
            </a:extLst>
          </p:cNvPr>
          <p:cNvPicPr>
            <a:picLocks noChangeAspect="1"/>
          </p:cNvPicPr>
          <p:nvPr/>
        </p:nvPicPr>
        <p:blipFill>
          <a:blip r:embed="rId2"/>
          <a:stretch>
            <a:fillRect/>
          </a:stretch>
        </p:blipFill>
        <p:spPr>
          <a:xfrm>
            <a:off x="4859814" y="1551279"/>
            <a:ext cx="4696757" cy="3230844"/>
          </a:xfrm>
          <a:prstGeom prst="rect">
            <a:avLst/>
          </a:prstGeom>
        </p:spPr>
      </p:pic>
      <p:sp>
        <p:nvSpPr>
          <p:cNvPr id="16" name="Tekstiruutu 15">
            <a:extLst>
              <a:ext uri="{FF2B5EF4-FFF2-40B4-BE49-F238E27FC236}">
                <a16:creationId xmlns:a16="http://schemas.microsoft.com/office/drawing/2014/main" id="{C83D7585-EF1E-2E72-9A1B-27EEB2923DF7}"/>
              </a:ext>
            </a:extLst>
          </p:cNvPr>
          <p:cNvSpPr txBox="1"/>
          <p:nvPr/>
        </p:nvSpPr>
        <p:spPr>
          <a:xfrm>
            <a:off x="131975" y="1828800"/>
            <a:ext cx="4696757" cy="3139321"/>
          </a:xfrm>
          <a:prstGeom prst="rect">
            <a:avLst/>
          </a:prstGeom>
          <a:noFill/>
        </p:spPr>
        <p:txBody>
          <a:bodyPr wrap="square" rtlCol="0">
            <a:spAutoFit/>
          </a:bodyPr>
          <a:lstStyle/>
          <a:p>
            <a:r>
              <a:rPr lang="fi-FI" dirty="0" err="1"/>
              <a:t>The</a:t>
            </a:r>
            <a:r>
              <a:rPr lang="fi-FI" dirty="0"/>
              <a:t> </a:t>
            </a:r>
            <a:r>
              <a:rPr lang="fi-FI" dirty="0" err="1"/>
              <a:t>figure</a:t>
            </a:r>
            <a:r>
              <a:rPr lang="fi-FI" dirty="0"/>
              <a:t> </a:t>
            </a:r>
            <a:r>
              <a:rPr lang="fi-FI" dirty="0" err="1"/>
              <a:t>shows</a:t>
            </a:r>
            <a:r>
              <a:rPr lang="fi-FI" dirty="0"/>
              <a:t> </a:t>
            </a:r>
            <a:r>
              <a:rPr lang="fi-FI" dirty="0" err="1"/>
              <a:t>the</a:t>
            </a:r>
            <a:r>
              <a:rPr lang="fi-FI" dirty="0"/>
              <a:t> </a:t>
            </a:r>
            <a:r>
              <a:rPr lang="fi-FI" dirty="0" err="1"/>
              <a:t>discrepancy</a:t>
            </a:r>
            <a:r>
              <a:rPr lang="fi-FI" dirty="0"/>
              <a:t> </a:t>
            </a:r>
            <a:r>
              <a:rPr lang="fi-FI" dirty="0" err="1"/>
              <a:t>between</a:t>
            </a:r>
            <a:r>
              <a:rPr lang="fi-FI" dirty="0"/>
              <a:t> </a:t>
            </a:r>
            <a:r>
              <a:rPr lang="fi-FI" dirty="0" err="1"/>
              <a:t>the</a:t>
            </a:r>
            <a:r>
              <a:rPr lang="fi-FI" dirty="0"/>
              <a:t> </a:t>
            </a:r>
            <a:r>
              <a:rPr lang="fi-FI" dirty="0" err="1"/>
              <a:t>modelled</a:t>
            </a:r>
            <a:r>
              <a:rPr lang="fi-FI" dirty="0"/>
              <a:t> </a:t>
            </a:r>
            <a:r>
              <a:rPr lang="fi-FI" baseline="30000" dirty="0"/>
              <a:t>7</a:t>
            </a:r>
            <a:r>
              <a:rPr lang="fi-FI" dirty="0"/>
              <a:t>Be </a:t>
            </a:r>
            <a:r>
              <a:rPr lang="fi-FI" dirty="0" err="1"/>
              <a:t>concentration</a:t>
            </a:r>
            <a:r>
              <a:rPr lang="fi-FI" dirty="0"/>
              <a:t> in air and </a:t>
            </a:r>
            <a:r>
              <a:rPr lang="fi-FI" dirty="0" err="1"/>
              <a:t>model</a:t>
            </a:r>
            <a:r>
              <a:rPr lang="fi-FI" dirty="0"/>
              <a:t> </a:t>
            </a:r>
            <a:r>
              <a:rPr lang="fi-FI" dirty="0" err="1"/>
              <a:t>calculations</a:t>
            </a:r>
            <a:r>
              <a:rPr lang="fi-FI" dirty="0"/>
              <a:t>. </a:t>
            </a:r>
            <a:r>
              <a:rPr lang="fi-FI" dirty="0" err="1"/>
              <a:t>The</a:t>
            </a:r>
            <a:r>
              <a:rPr lang="fi-FI" dirty="0"/>
              <a:t> </a:t>
            </a:r>
            <a:r>
              <a:rPr lang="fi-FI" dirty="0" err="1"/>
              <a:t>red</a:t>
            </a:r>
            <a:r>
              <a:rPr lang="fi-FI" dirty="0"/>
              <a:t> </a:t>
            </a:r>
            <a:r>
              <a:rPr lang="fi-FI" dirty="0" err="1"/>
              <a:t>line</a:t>
            </a:r>
            <a:r>
              <a:rPr lang="fi-FI" dirty="0"/>
              <a:t> </a:t>
            </a:r>
            <a:r>
              <a:rPr lang="fi-FI" dirty="0" err="1"/>
              <a:t>represents</a:t>
            </a:r>
            <a:r>
              <a:rPr lang="fi-FI" dirty="0"/>
              <a:t> </a:t>
            </a:r>
            <a:r>
              <a:rPr lang="fi-FI" dirty="0" err="1"/>
              <a:t>the</a:t>
            </a:r>
            <a:r>
              <a:rPr lang="fi-FI" dirty="0"/>
              <a:t> </a:t>
            </a:r>
            <a:r>
              <a:rPr lang="fi-FI" dirty="0" err="1"/>
              <a:t>optimal</a:t>
            </a:r>
            <a:r>
              <a:rPr lang="fi-FI" dirty="0"/>
              <a:t> </a:t>
            </a:r>
            <a:r>
              <a:rPr lang="fi-FI" dirty="0" err="1"/>
              <a:t>fit</a:t>
            </a:r>
            <a:r>
              <a:rPr lang="fi-FI" dirty="0"/>
              <a:t> to </a:t>
            </a:r>
            <a:r>
              <a:rPr lang="fi-FI" dirty="0" err="1"/>
              <a:t>the</a:t>
            </a:r>
            <a:r>
              <a:rPr lang="fi-FI" dirty="0"/>
              <a:t> </a:t>
            </a:r>
            <a:r>
              <a:rPr lang="fi-FI" dirty="0" err="1"/>
              <a:t>model</a:t>
            </a:r>
            <a:r>
              <a:rPr lang="fi-FI" dirty="0"/>
              <a:t> </a:t>
            </a:r>
            <a:r>
              <a:rPr lang="fi-FI" dirty="0" err="1"/>
              <a:t>results</a:t>
            </a:r>
            <a:r>
              <a:rPr lang="fi-FI" dirty="0"/>
              <a:t> and </a:t>
            </a:r>
            <a:r>
              <a:rPr lang="fi-FI" dirty="0" err="1"/>
              <a:t>the</a:t>
            </a:r>
            <a:r>
              <a:rPr lang="fi-FI" dirty="0"/>
              <a:t> </a:t>
            </a:r>
            <a:r>
              <a:rPr lang="fi-FI" dirty="0" err="1"/>
              <a:t>grey</a:t>
            </a:r>
            <a:r>
              <a:rPr lang="fi-FI" dirty="0"/>
              <a:t> </a:t>
            </a:r>
            <a:r>
              <a:rPr lang="fi-FI" dirty="0" err="1"/>
              <a:t>bars</a:t>
            </a:r>
            <a:r>
              <a:rPr lang="fi-FI" dirty="0"/>
              <a:t> </a:t>
            </a:r>
            <a:r>
              <a:rPr lang="fi-FI" dirty="0" err="1"/>
              <a:t>actual</a:t>
            </a:r>
            <a:r>
              <a:rPr lang="fi-FI" dirty="0"/>
              <a:t> </a:t>
            </a:r>
            <a:r>
              <a:rPr lang="fi-FI" dirty="0" err="1"/>
              <a:t>measurements</a:t>
            </a:r>
            <a:r>
              <a:rPr lang="fi-FI" dirty="0"/>
              <a:t>. </a:t>
            </a:r>
          </a:p>
          <a:p>
            <a:endParaRPr lang="fi-FI" dirty="0"/>
          </a:p>
          <a:p>
            <a:r>
              <a:rPr lang="fi-FI" dirty="0" err="1"/>
              <a:t>The</a:t>
            </a:r>
            <a:r>
              <a:rPr lang="fi-FI" dirty="0"/>
              <a:t> m </a:t>
            </a:r>
            <a:r>
              <a:rPr lang="fi-FI" dirty="0" err="1"/>
              <a:t>values</a:t>
            </a:r>
            <a:r>
              <a:rPr lang="fi-FI" dirty="0"/>
              <a:t> in </a:t>
            </a:r>
            <a:r>
              <a:rPr lang="fi-FI" dirty="0" err="1"/>
              <a:t>the</a:t>
            </a:r>
            <a:r>
              <a:rPr lang="fi-FI" dirty="0"/>
              <a:t> box </a:t>
            </a:r>
            <a:r>
              <a:rPr lang="fi-FI" dirty="0" err="1"/>
              <a:t>stand</a:t>
            </a:r>
            <a:r>
              <a:rPr lang="fi-FI" dirty="0"/>
              <a:t> for </a:t>
            </a:r>
            <a:r>
              <a:rPr lang="fi-FI" dirty="0" err="1"/>
              <a:t>the</a:t>
            </a:r>
            <a:r>
              <a:rPr lang="fi-FI" dirty="0"/>
              <a:t> </a:t>
            </a:r>
            <a:r>
              <a:rPr lang="fi-FI" dirty="0" err="1"/>
              <a:t>difference</a:t>
            </a:r>
            <a:r>
              <a:rPr lang="fi-FI" dirty="0"/>
              <a:t> </a:t>
            </a:r>
            <a:r>
              <a:rPr lang="fi-FI" dirty="0" err="1"/>
              <a:t>between</a:t>
            </a:r>
            <a:r>
              <a:rPr lang="fi-FI" dirty="0"/>
              <a:t> </a:t>
            </a:r>
            <a:r>
              <a:rPr lang="fi-FI" dirty="0" err="1"/>
              <a:t>overall</a:t>
            </a:r>
            <a:r>
              <a:rPr lang="fi-FI" dirty="0"/>
              <a:t> </a:t>
            </a:r>
            <a:r>
              <a:rPr lang="fi-FI" dirty="0" err="1"/>
              <a:t>mean</a:t>
            </a:r>
            <a:r>
              <a:rPr lang="fi-FI" dirty="0"/>
              <a:t> </a:t>
            </a:r>
            <a:r>
              <a:rPr lang="fi-FI" dirty="0" err="1"/>
              <a:t>modelled</a:t>
            </a:r>
            <a:r>
              <a:rPr lang="fi-FI" dirty="0"/>
              <a:t> and </a:t>
            </a:r>
            <a:r>
              <a:rPr lang="fi-FI" dirty="0" err="1"/>
              <a:t>measured</a:t>
            </a:r>
            <a:r>
              <a:rPr lang="fi-FI" dirty="0"/>
              <a:t> </a:t>
            </a:r>
            <a:r>
              <a:rPr lang="fi-FI" baseline="30000" dirty="0"/>
              <a:t>7</a:t>
            </a:r>
            <a:r>
              <a:rPr lang="fi-FI" dirty="0"/>
              <a:t>Be </a:t>
            </a:r>
            <a:r>
              <a:rPr lang="fi-FI" dirty="0" err="1"/>
              <a:t>concentration</a:t>
            </a:r>
            <a:r>
              <a:rPr lang="fi-FI" dirty="0"/>
              <a:t> </a:t>
            </a:r>
            <a:r>
              <a:rPr lang="fi-FI" dirty="0" err="1"/>
              <a:t>expressed</a:t>
            </a:r>
            <a:r>
              <a:rPr lang="fi-FI" dirty="0"/>
              <a:t> in </a:t>
            </a:r>
            <a:r>
              <a:rPr lang="fi-FI" dirty="0" err="1"/>
              <a:t>mBq</a:t>
            </a:r>
            <a:r>
              <a:rPr lang="fi-FI" dirty="0"/>
              <a:t>/m</a:t>
            </a:r>
            <a:r>
              <a:rPr lang="fi-FI" baseline="30000" dirty="0"/>
              <a:t>3</a:t>
            </a:r>
            <a:r>
              <a:rPr lang="fi-FI" dirty="0"/>
              <a:t>. As it </a:t>
            </a:r>
            <a:r>
              <a:rPr lang="fi-FI" dirty="0" err="1"/>
              <a:t>can</a:t>
            </a:r>
            <a:r>
              <a:rPr lang="fi-FI" dirty="0"/>
              <a:t> </a:t>
            </a:r>
            <a:r>
              <a:rPr lang="fi-FI" dirty="0" err="1"/>
              <a:t>be</a:t>
            </a:r>
            <a:r>
              <a:rPr lang="fi-FI" dirty="0"/>
              <a:t> </a:t>
            </a:r>
            <a:r>
              <a:rPr lang="fi-FI" dirty="0" err="1"/>
              <a:t>seen</a:t>
            </a:r>
            <a:r>
              <a:rPr lang="fi-FI" dirty="0"/>
              <a:t> </a:t>
            </a:r>
            <a:r>
              <a:rPr lang="fi-FI" dirty="0" err="1"/>
              <a:t>the</a:t>
            </a:r>
            <a:r>
              <a:rPr lang="fi-FI" dirty="0"/>
              <a:t> </a:t>
            </a:r>
            <a:r>
              <a:rPr lang="fi-FI" dirty="0" err="1"/>
              <a:t>difference</a:t>
            </a:r>
            <a:r>
              <a:rPr lang="fi-FI" dirty="0"/>
              <a:t> </a:t>
            </a:r>
            <a:r>
              <a:rPr lang="fi-FI" dirty="0" err="1"/>
              <a:t>the</a:t>
            </a:r>
            <a:r>
              <a:rPr lang="fi-FI" dirty="0"/>
              <a:t> </a:t>
            </a:r>
            <a:r>
              <a:rPr lang="fi-FI" dirty="0" err="1"/>
              <a:t>produces</a:t>
            </a:r>
            <a:r>
              <a:rPr lang="fi-FI" dirty="0"/>
              <a:t> </a:t>
            </a:r>
            <a:r>
              <a:rPr lang="fi-FI" dirty="0" err="1"/>
              <a:t>the</a:t>
            </a:r>
            <a:r>
              <a:rPr lang="fi-FI" dirty="0"/>
              <a:t> </a:t>
            </a:r>
            <a:r>
              <a:rPr lang="fi-FI" dirty="0" err="1"/>
              <a:t>measured</a:t>
            </a:r>
            <a:r>
              <a:rPr lang="fi-FI" dirty="0"/>
              <a:t> </a:t>
            </a:r>
            <a:r>
              <a:rPr lang="fi-FI" dirty="0" err="1"/>
              <a:t>values</a:t>
            </a:r>
            <a:r>
              <a:rPr lang="fi-FI" dirty="0"/>
              <a:t> </a:t>
            </a:r>
            <a:r>
              <a:rPr lang="fi-FI" dirty="0" err="1"/>
              <a:t>quite</a:t>
            </a:r>
            <a:r>
              <a:rPr lang="fi-FI" dirty="0"/>
              <a:t> </a:t>
            </a:r>
            <a:r>
              <a:rPr lang="fi-FI" dirty="0" err="1"/>
              <a:t>accurately</a:t>
            </a:r>
            <a:r>
              <a:rPr lang="fi-FI" dirty="0"/>
              <a:t>.</a:t>
            </a:r>
          </a:p>
        </p:txBody>
      </p:sp>
      <p:pic>
        <p:nvPicPr>
          <p:cNvPr id="18" name="Kuva 17">
            <a:extLst>
              <a:ext uri="{FF2B5EF4-FFF2-40B4-BE49-F238E27FC236}">
                <a16:creationId xmlns:a16="http://schemas.microsoft.com/office/drawing/2014/main" id="{3E958770-0482-9E3F-F652-CA5002FD22D9}"/>
              </a:ext>
            </a:extLst>
          </p:cNvPr>
          <p:cNvPicPr>
            <a:picLocks noChangeAspect="1"/>
          </p:cNvPicPr>
          <p:nvPr/>
        </p:nvPicPr>
        <p:blipFill>
          <a:blip r:embed="rId3"/>
          <a:stretch>
            <a:fillRect/>
          </a:stretch>
        </p:blipFill>
        <p:spPr>
          <a:xfrm>
            <a:off x="4859814" y="4785804"/>
            <a:ext cx="3961534" cy="2075877"/>
          </a:xfrm>
          <a:prstGeom prst="rect">
            <a:avLst/>
          </a:prstGeom>
        </p:spPr>
      </p:pic>
      <p:sp>
        <p:nvSpPr>
          <p:cNvPr id="4" name="Tekstiruutu 3">
            <a:extLst>
              <a:ext uri="{FF2B5EF4-FFF2-40B4-BE49-F238E27FC236}">
                <a16:creationId xmlns:a16="http://schemas.microsoft.com/office/drawing/2014/main" id="{4C3ACD87-D570-992A-B1CA-86BB510A04AF}"/>
              </a:ext>
            </a:extLst>
          </p:cNvPr>
          <p:cNvSpPr txBox="1"/>
          <p:nvPr/>
        </p:nvSpPr>
        <p:spPr>
          <a:xfrm>
            <a:off x="248728" y="5306721"/>
            <a:ext cx="4611086" cy="1200329"/>
          </a:xfrm>
          <a:prstGeom prst="rect">
            <a:avLst/>
          </a:prstGeom>
          <a:noFill/>
        </p:spPr>
        <p:txBody>
          <a:bodyPr wrap="square" rtlCol="0">
            <a:spAutoFit/>
          </a:bodyPr>
          <a:lstStyle/>
          <a:p>
            <a:r>
              <a:rPr lang="fi-FI" dirty="0" err="1"/>
              <a:t>The</a:t>
            </a:r>
            <a:r>
              <a:rPr lang="fi-FI" dirty="0"/>
              <a:t> </a:t>
            </a:r>
            <a:r>
              <a:rPr lang="fi-FI" dirty="0" err="1"/>
              <a:t>lower</a:t>
            </a:r>
            <a:r>
              <a:rPr lang="fi-FI" dirty="0"/>
              <a:t> </a:t>
            </a:r>
            <a:r>
              <a:rPr lang="fi-FI" dirty="0" err="1"/>
              <a:t>figure</a:t>
            </a:r>
            <a:r>
              <a:rPr lang="fi-FI" dirty="0"/>
              <a:t> </a:t>
            </a:r>
            <a:r>
              <a:rPr lang="fi-FI" dirty="0" err="1"/>
              <a:t>shows</a:t>
            </a:r>
            <a:r>
              <a:rPr lang="fi-FI" dirty="0"/>
              <a:t> </a:t>
            </a:r>
            <a:r>
              <a:rPr lang="fi-FI" dirty="0" err="1"/>
              <a:t>the</a:t>
            </a:r>
            <a:r>
              <a:rPr lang="fi-FI" dirty="0"/>
              <a:t> </a:t>
            </a:r>
            <a:r>
              <a:rPr lang="fi-FI" dirty="0" err="1"/>
              <a:t>measured</a:t>
            </a:r>
            <a:r>
              <a:rPr lang="fi-FI" dirty="0"/>
              <a:t> and </a:t>
            </a:r>
            <a:r>
              <a:rPr lang="fi-FI" dirty="0" err="1"/>
              <a:t>modelled</a:t>
            </a:r>
            <a:r>
              <a:rPr lang="fi-FI" dirty="0"/>
              <a:t> </a:t>
            </a:r>
            <a:r>
              <a:rPr lang="fi-FI" baseline="30000" dirty="0"/>
              <a:t>7</a:t>
            </a:r>
            <a:r>
              <a:rPr lang="fi-FI" dirty="0"/>
              <a:t>Be deposition at Rovaniemi and Ivalo, Finland. </a:t>
            </a:r>
            <a:r>
              <a:rPr lang="fi-FI" dirty="0" err="1"/>
              <a:t>The</a:t>
            </a:r>
            <a:r>
              <a:rPr lang="fi-FI" dirty="0"/>
              <a:t> </a:t>
            </a:r>
            <a:r>
              <a:rPr lang="fi-FI" dirty="0" err="1"/>
              <a:t>model</a:t>
            </a:r>
            <a:r>
              <a:rPr lang="fi-FI" dirty="0"/>
              <a:t> </a:t>
            </a:r>
            <a:r>
              <a:rPr lang="fi-FI" dirty="0" err="1"/>
              <a:t>can</a:t>
            </a:r>
            <a:r>
              <a:rPr lang="fi-FI" dirty="0"/>
              <a:t> </a:t>
            </a:r>
            <a:r>
              <a:rPr lang="fi-FI" dirty="0" err="1"/>
              <a:t>also</a:t>
            </a:r>
            <a:r>
              <a:rPr lang="fi-FI" dirty="0"/>
              <a:t> </a:t>
            </a:r>
            <a:r>
              <a:rPr lang="fi-FI" dirty="0" err="1"/>
              <a:t>handle</a:t>
            </a:r>
            <a:r>
              <a:rPr lang="fi-FI" dirty="0"/>
              <a:t> deposition of </a:t>
            </a:r>
            <a:r>
              <a:rPr lang="fi-FI" dirty="0" err="1"/>
              <a:t>aerosols</a:t>
            </a:r>
            <a:r>
              <a:rPr lang="fi-FI" dirty="0"/>
              <a:t> </a:t>
            </a:r>
            <a:r>
              <a:rPr lang="fi-FI" dirty="0" err="1"/>
              <a:t>well</a:t>
            </a:r>
            <a:r>
              <a:rPr lang="fi-FI" dirty="0"/>
              <a:t>. </a:t>
            </a:r>
          </a:p>
        </p:txBody>
      </p:sp>
      <p:pic>
        <p:nvPicPr>
          <p:cNvPr id="7" name="Kuva 6">
            <a:extLst>
              <a:ext uri="{FF2B5EF4-FFF2-40B4-BE49-F238E27FC236}">
                <a16:creationId xmlns:a16="http://schemas.microsoft.com/office/drawing/2014/main" id="{F6B1E0FC-BF00-8D54-E161-2C0B6A326B00}"/>
              </a:ext>
            </a:extLst>
          </p:cNvPr>
          <p:cNvPicPr>
            <a:picLocks noChangeAspect="1"/>
          </p:cNvPicPr>
          <p:nvPr/>
        </p:nvPicPr>
        <p:blipFill>
          <a:blip r:embed="rId4"/>
          <a:stretch>
            <a:fillRect/>
          </a:stretch>
        </p:blipFill>
        <p:spPr>
          <a:xfrm>
            <a:off x="10888518" y="93746"/>
            <a:ext cx="1139666" cy="1139666"/>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Modelling 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Kuva 6">
            <a:extLst>
              <a:ext uri="{FF2B5EF4-FFF2-40B4-BE49-F238E27FC236}">
                <a16:creationId xmlns:a16="http://schemas.microsoft.com/office/drawing/2014/main" id="{27ABAC63-E1F3-CA10-543F-A844ADBC3CD9}"/>
              </a:ext>
            </a:extLst>
          </p:cNvPr>
          <p:cNvPicPr>
            <a:picLocks noChangeAspect="1"/>
          </p:cNvPicPr>
          <p:nvPr/>
        </p:nvPicPr>
        <p:blipFill>
          <a:blip r:embed="rId2"/>
          <a:stretch>
            <a:fillRect/>
          </a:stretch>
        </p:blipFill>
        <p:spPr>
          <a:xfrm>
            <a:off x="5946104" y="1325670"/>
            <a:ext cx="4696757" cy="4206660"/>
          </a:xfrm>
          <a:prstGeom prst="rect">
            <a:avLst/>
          </a:prstGeom>
        </p:spPr>
      </p:pic>
      <p:pic>
        <p:nvPicPr>
          <p:cNvPr id="10" name="Kuva 9">
            <a:extLst>
              <a:ext uri="{FF2B5EF4-FFF2-40B4-BE49-F238E27FC236}">
                <a16:creationId xmlns:a16="http://schemas.microsoft.com/office/drawing/2014/main" id="{B6BCCE86-2001-0322-CEA2-ACAB2A3FF40C}"/>
              </a:ext>
            </a:extLst>
          </p:cNvPr>
          <p:cNvPicPr>
            <a:picLocks noChangeAspect="1"/>
          </p:cNvPicPr>
          <p:nvPr/>
        </p:nvPicPr>
        <p:blipFill>
          <a:blip r:embed="rId3"/>
          <a:stretch>
            <a:fillRect/>
          </a:stretch>
        </p:blipFill>
        <p:spPr>
          <a:xfrm>
            <a:off x="71028" y="1325670"/>
            <a:ext cx="5767595" cy="2303650"/>
          </a:xfrm>
          <a:prstGeom prst="rect">
            <a:avLst/>
          </a:prstGeom>
        </p:spPr>
      </p:pic>
      <p:sp>
        <p:nvSpPr>
          <p:cNvPr id="4" name="Tekstiruutu 3">
            <a:extLst>
              <a:ext uri="{FF2B5EF4-FFF2-40B4-BE49-F238E27FC236}">
                <a16:creationId xmlns:a16="http://schemas.microsoft.com/office/drawing/2014/main" id="{E5E5C5E9-FF35-EE9C-1B8C-0F4634B45466}"/>
              </a:ext>
            </a:extLst>
          </p:cNvPr>
          <p:cNvSpPr txBox="1"/>
          <p:nvPr/>
        </p:nvSpPr>
        <p:spPr>
          <a:xfrm>
            <a:off x="242903" y="3629320"/>
            <a:ext cx="5595720" cy="1477328"/>
          </a:xfrm>
          <a:prstGeom prst="rect">
            <a:avLst/>
          </a:prstGeom>
          <a:noFill/>
        </p:spPr>
        <p:txBody>
          <a:bodyPr wrap="square" rtlCol="0">
            <a:spAutoFit/>
          </a:bodyPr>
          <a:lstStyle/>
          <a:p>
            <a:r>
              <a:rPr lang="fi-FI" dirty="0"/>
              <a:t>Top </a:t>
            </a:r>
            <a:r>
              <a:rPr lang="fi-FI" dirty="0" err="1"/>
              <a:t>figure</a:t>
            </a:r>
            <a:r>
              <a:rPr lang="fi-FI" dirty="0"/>
              <a:t> </a:t>
            </a:r>
            <a:r>
              <a:rPr lang="fi-FI" dirty="0" err="1"/>
              <a:t>shows</a:t>
            </a:r>
            <a:r>
              <a:rPr lang="fi-FI" dirty="0"/>
              <a:t> </a:t>
            </a:r>
            <a:r>
              <a:rPr lang="fi-FI" dirty="0" err="1"/>
              <a:t>the</a:t>
            </a:r>
            <a:r>
              <a:rPr lang="fi-FI" dirty="0"/>
              <a:t> </a:t>
            </a:r>
            <a:r>
              <a:rPr lang="fi-FI" dirty="0" err="1"/>
              <a:t>modelled</a:t>
            </a:r>
            <a:r>
              <a:rPr lang="fi-FI" dirty="0"/>
              <a:t> </a:t>
            </a:r>
            <a:r>
              <a:rPr lang="fi-FI" dirty="0" err="1"/>
              <a:t>annual</a:t>
            </a:r>
            <a:r>
              <a:rPr lang="fi-FI" dirty="0"/>
              <a:t> </a:t>
            </a:r>
            <a:r>
              <a:rPr lang="fi-FI" baseline="30000" dirty="0"/>
              <a:t>7</a:t>
            </a:r>
            <a:r>
              <a:rPr lang="fi-FI" dirty="0"/>
              <a:t>Be deposition at </a:t>
            </a:r>
            <a:r>
              <a:rPr lang="fi-FI" dirty="0" err="1"/>
              <a:t>global</a:t>
            </a:r>
            <a:r>
              <a:rPr lang="fi-FI" dirty="0"/>
              <a:t> </a:t>
            </a:r>
            <a:r>
              <a:rPr lang="fi-FI" dirty="0" err="1"/>
              <a:t>scale</a:t>
            </a:r>
            <a:r>
              <a:rPr lang="fi-FI" dirty="0"/>
              <a:t>. </a:t>
            </a:r>
            <a:r>
              <a:rPr lang="en-US" dirty="0"/>
              <a:t>The deposition, is not very high at low latitudes because both the production rate and the downward transport of </a:t>
            </a:r>
            <a:r>
              <a:rPr lang="en-US" baseline="30000" dirty="0"/>
              <a:t>7</a:t>
            </a:r>
            <a:r>
              <a:rPr lang="en-US" dirty="0"/>
              <a:t>Be are low in the tropics. The deposition is also low at arid regions and at polar regions.</a:t>
            </a:r>
            <a:endParaRPr lang="fi-FI" dirty="0"/>
          </a:p>
        </p:txBody>
      </p:sp>
      <p:sp>
        <p:nvSpPr>
          <p:cNvPr id="8" name="Tekstiruutu 7">
            <a:extLst>
              <a:ext uri="{FF2B5EF4-FFF2-40B4-BE49-F238E27FC236}">
                <a16:creationId xmlns:a16="http://schemas.microsoft.com/office/drawing/2014/main" id="{5E8EF3ED-A364-6651-2E6B-1C65BE96D394}"/>
              </a:ext>
            </a:extLst>
          </p:cNvPr>
          <p:cNvSpPr txBox="1"/>
          <p:nvPr/>
        </p:nvSpPr>
        <p:spPr>
          <a:xfrm>
            <a:off x="242903" y="5527275"/>
            <a:ext cx="10503654" cy="1200329"/>
          </a:xfrm>
          <a:prstGeom prst="rect">
            <a:avLst/>
          </a:prstGeom>
          <a:noFill/>
        </p:spPr>
        <p:txBody>
          <a:bodyPr wrap="square" rtlCol="0">
            <a:spAutoFit/>
          </a:bodyPr>
          <a:lstStyle/>
          <a:p>
            <a:r>
              <a:rPr lang="en-US" dirty="0"/>
              <a:t>The figure on the right shows the zonal mean concentration of </a:t>
            </a:r>
            <a:r>
              <a:rPr lang="en-US" baseline="30000" dirty="0"/>
              <a:t>7</a:t>
            </a:r>
            <a:r>
              <a:rPr lang="en-US" dirty="0"/>
              <a:t>Be averaged over the boreal summer and winter for 2002–2008. While the isotope production is symmetric between the hemispheres, the concentrations are not completely symmetric and depend on the large-scale circulation patterns, which are different in the summer and winter hemispheres.</a:t>
            </a:r>
          </a:p>
        </p:txBody>
      </p:sp>
      <p:pic>
        <p:nvPicPr>
          <p:cNvPr id="9" name="Kuva 8">
            <a:extLst>
              <a:ext uri="{FF2B5EF4-FFF2-40B4-BE49-F238E27FC236}">
                <a16:creationId xmlns:a16="http://schemas.microsoft.com/office/drawing/2014/main" id="{ACDCF562-B9A6-EDBB-0A08-87CBD478C533}"/>
              </a:ext>
            </a:extLst>
          </p:cNvPr>
          <p:cNvPicPr>
            <a:picLocks noChangeAspect="1"/>
          </p:cNvPicPr>
          <p:nvPr/>
        </p:nvPicPr>
        <p:blipFill>
          <a:blip r:embed="rId4"/>
          <a:stretch>
            <a:fillRect/>
          </a:stretch>
        </p:blipFill>
        <p:spPr>
          <a:xfrm>
            <a:off x="10858339" y="122026"/>
            <a:ext cx="1083105" cy="1083105"/>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 and summary</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BEED35BD-D1CA-EA09-9125-856DB9BF3FBF}"/>
              </a:ext>
            </a:extLst>
          </p:cNvPr>
          <p:cNvSpPr txBox="1"/>
          <p:nvPr/>
        </p:nvSpPr>
        <p:spPr>
          <a:xfrm>
            <a:off x="142205" y="1582340"/>
            <a:ext cx="10778400" cy="5078313"/>
          </a:xfrm>
          <a:prstGeom prst="rect">
            <a:avLst/>
          </a:prstGeom>
          <a:noFill/>
        </p:spPr>
        <p:txBody>
          <a:bodyPr wrap="none" rtlCol="0">
            <a:spAutoFit/>
          </a:bodyPr>
          <a:lstStyle/>
          <a:p>
            <a:r>
              <a:rPr lang="en-US" dirty="0"/>
              <a:t>A full 3D transient model of production, transport, and deposition of cosmogenic </a:t>
            </a:r>
            <a:r>
              <a:rPr lang="en-US" baseline="30000" dirty="0"/>
              <a:t>7</a:t>
            </a:r>
            <a:r>
              <a:rPr lang="en-US" dirty="0"/>
              <a:t>Be and </a:t>
            </a:r>
            <a:r>
              <a:rPr lang="en-US" baseline="30000" dirty="0"/>
              <a:t>10</a:t>
            </a:r>
            <a:r>
              <a:rPr lang="en-US" dirty="0"/>
              <a:t>Be isotopes in the </a:t>
            </a:r>
          </a:p>
          <a:p>
            <a:r>
              <a:rPr lang="en-US" dirty="0"/>
              <a:t>atmosphere has been developed. The model, named CCM SOCOL-AERv2-BE, is based on CCM SOCOL, specifically</a:t>
            </a:r>
          </a:p>
          <a:p>
            <a:r>
              <a:rPr lang="en-US" dirty="0"/>
              <a:t>tuned for the best performance in tracing beryllium, and the CRAC production model. Realistic modeling of the </a:t>
            </a:r>
          </a:p>
          <a:p>
            <a:r>
              <a:rPr lang="en-US" baseline="30000" dirty="0"/>
              <a:t>7</a:t>
            </a:r>
            <a:r>
              <a:rPr lang="en-US" dirty="0"/>
              <a:t>Be isotope was performed for the years 2002–2008, with a 5-year model spin-up during 1996–2001. The </a:t>
            </a:r>
          </a:p>
          <a:p>
            <a:r>
              <a:rPr lang="en-US" dirty="0"/>
              <a:t>measured weekly concentrations of </a:t>
            </a:r>
            <a:r>
              <a:rPr lang="en-US" baseline="30000" dirty="0"/>
              <a:t>7</a:t>
            </a:r>
            <a:r>
              <a:rPr lang="en-US" dirty="0"/>
              <a:t>Be in near-ground air have been compared with the model prediction for </a:t>
            </a:r>
          </a:p>
          <a:p>
            <a:r>
              <a:rPr lang="en-US" dirty="0"/>
              <a:t>four nearly antipodal high latitude locations: two in the Northern (Finland and Canada) and two in the Southern </a:t>
            </a:r>
          </a:p>
          <a:p>
            <a:r>
              <a:rPr lang="en-US" dirty="0"/>
              <a:t>(Chile and Kerguelen island) Hemisphere. The model results generally agree well with the measurements in the </a:t>
            </a:r>
          </a:p>
          <a:p>
            <a:r>
              <a:rPr lang="en-US" dirty="0"/>
              <a:t>absolute level within error bars, implying that the production, decay, and lateral deposition are correctly </a:t>
            </a:r>
          </a:p>
          <a:p>
            <a:r>
              <a:rPr lang="en-US" dirty="0"/>
              <a:t>reproduced by the model. However, a larger discrepancy (up to 20 %) was observed at Kerguelen island where</a:t>
            </a:r>
          </a:p>
          <a:p>
            <a:r>
              <a:rPr lang="en-US" dirty="0"/>
              <a:t>the orographic scale is much smaller than the model grid size. The model correctly reproduces the temporal </a:t>
            </a:r>
          </a:p>
          <a:p>
            <a:r>
              <a:rPr lang="en-US" dirty="0"/>
              <a:t>variability of </a:t>
            </a:r>
            <a:r>
              <a:rPr lang="en-US" baseline="30000" dirty="0"/>
              <a:t>7</a:t>
            </a:r>
            <a:r>
              <a:rPr lang="en-US" dirty="0"/>
              <a:t>Be concentrations on the annual and sub-annual scales, including a good reproduction of the </a:t>
            </a:r>
          </a:p>
          <a:p>
            <a:r>
              <a:rPr lang="en-US" dirty="0"/>
              <a:t>annual cycle, which dominates data in the Northern Hemisphere, and the absence of such a cycle in the </a:t>
            </a:r>
          </a:p>
          <a:p>
            <a:r>
              <a:rPr lang="en-US" dirty="0"/>
              <a:t>Southern Hemisphere.</a:t>
            </a:r>
          </a:p>
          <a:p>
            <a:endParaRPr lang="en-US" dirty="0"/>
          </a:p>
          <a:p>
            <a:r>
              <a:rPr lang="en-US" dirty="0"/>
              <a:t>This validates the newly developed model to be able to correctly simulate the production, transport, and</a:t>
            </a:r>
          </a:p>
          <a:p>
            <a:r>
              <a:rPr lang="en-US" dirty="0"/>
              <a:t>deposition of the </a:t>
            </a:r>
            <a:r>
              <a:rPr lang="en-US" baseline="30000" dirty="0"/>
              <a:t>7</a:t>
            </a:r>
            <a:r>
              <a:rPr lang="en-US" dirty="0"/>
              <a:t>Be (and hence, </a:t>
            </a:r>
            <a:r>
              <a:rPr lang="en-US" baseline="30000" dirty="0"/>
              <a:t>10</a:t>
            </a:r>
            <a:r>
              <a:rPr lang="en-US" dirty="0"/>
              <a:t>Be) isotope on local or regional spatial (in high-latitude regions) and monthly </a:t>
            </a:r>
          </a:p>
          <a:p>
            <a:r>
              <a:rPr lang="en-US" dirty="0"/>
              <a:t>or annual temporal scales. The modeled </a:t>
            </a:r>
            <a:r>
              <a:rPr lang="en-US" baseline="30000" dirty="0"/>
              <a:t>7</a:t>
            </a:r>
            <a:r>
              <a:rPr lang="en-US" dirty="0"/>
              <a:t>Be distribution is also in general agreement with earlier computations </a:t>
            </a:r>
          </a:p>
          <a:p>
            <a:r>
              <a:rPr lang="en-US" dirty="0"/>
              <a:t>based on a similar approach.</a:t>
            </a:r>
            <a:endParaRPr lang="fi-FI" dirty="0"/>
          </a:p>
        </p:txBody>
      </p:sp>
      <p:pic>
        <p:nvPicPr>
          <p:cNvPr id="7" name="Kuva 6">
            <a:extLst>
              <a:ext uri="{FF2B5EF4-FFF2-40B4-BE49-F238E27FC236}">
                <a16:creationId xmlns:a16="http://schemas.microsoft.com/office/drawing/2014/main" id="{D7A8D8DA-D2AF-41F3-7E23-7C2F3154B367}"/>
              </a:ext>
            </a:extLst>
          </p:cNvPr>
          <p:cNvPicPr>
            <a:picLocks noChangeAspect="1"/>
          </p:cNvPicPr>
          <p:nvPr/>
        </p:nvPicPr>
        <p:blipFill>
          <a:blip r:embed="rId2"/>
          <a:stretch>
            <a:fillRect/>
          </a:stretch>
        </p:blipFill>
        <p:spPr>
          <a:xfrm>
            <a:off x="10805584" y="95649"/>
            <a:ext cx="1135860" cy="1135860"/>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Kuva 3">
            <a:extLst>
              <a:ext uri="{FF2B5EF4-FFF2-40B4-BE49-F238E27FC236}">
                <a16:creationId xmlns:a16="http://schemas.microsoft.com/office/drawing/2014/main" id="{7F2DB452-96C5-3CB0-D580-05F0319ACEA1}"/>
              </a:ext>
            </a:extLst>
          </p:cNvPr>
          <p:cNvPicPr>
            <a:picLocks noChangeAspect="1"/>
          </p:cNvPicPr>
          <p:nvPr/>
        </p:nvPicPr>
        <p:blipFill>
          <a:blip r:embed="rId2"/>
          <a:stretch>
            <a:fillRect/>
          </a:stretch>
        </p:blipFill>
        <p:spPr>
          <a:xfrm>
            <a:off x="10805584" y="95649"/>
            <a:ext cx="1135860" cy="1135860"/>
          </a:xfrm>
          <a:prstGeom prst="rect">
            <a:avLst/>
          </a:prstGeom>
        </p:spPr>
      </p:pic>
      <p:sp>
        <p:nvSpPr>
          <p:cNvPr id="7" name="Tekstiruutu 6">
            <a:extLst>
              <a:ext uri="{FF2B5EF4-FFF2-40B4-BE49-F238E27FC236}">
                <a16:creationId xmlns:a16="http://schemas.microsoft.com/office/drawing/2014/main" id="{F4E515E5-2EDF-3867-EDA2-AF1EDF22149A}"/>
              </a:ext>
            </a:extLst>
          </p:cNvPr>
          <p:cNvSpPr txBox="1"/>
          <p:nvPr/>
        </p:nvSpPr>
        <p:spPr>
          <a:xfrm>
            <a:off x="169682" y="1564849"/>
            <a:ext cx="10909077" cy="4801314"/>
          </a:xfrm>
          <a:prstGeom prst="rect">
            <a:avLst/>
          </a:prstGeom>
          <a:noFill/>
        </p:spPr>
        <p:txBody>
          <a:bodyPr wrap="none" rtlCol="0">
            <a:spAutoFit/>
          </a:bodyPr>
          <a:lstStyle/>
          <a:p>
            <a:r>
              <a:rPr lang="fi-FI" dirty="0" err="1"/>
              <a:t>This</a:t>
            </a:r>
            <a:r>
              <a:rPr lang="fi-FI" dirty="0"/>
              <a:t> </a:t>
            </a:r>
            <a:r>
              <a:rPr lang="fi-FI" dirty="0" err="1"/>
              <a:t>presentation</a:t>
            </a:r>
            <a:r>
              <a:rPr lang="fi-FI" dirty="0"/>
              <a:t> </a:t>
            </a:r>
            <a:r>
              <a:rPr lang="fi-FI" dirty="0" err="1"/>
              <a:t>was</a:t>
            </a:r>
            <a:r>
              <a:rPr lang="fi-FI" dirty="0"/>
              <a:t> </a:t>
            </a:r>
            <a:r>
              <a:rPr lang="fi-FI" dirty="0" err="1"/>
              <a:t>based</a:t>
            </a:r>
            <a:r>
              <a:rPr lang="fi-FI" dirty="0"/>
              <a:t> on </a:t>
            </a:r>
            <a:r>
              <a:rPr lang="fi-FI" dirty="0" err="1"/>
              <a:t>the</a:t>
            </a:r>
            <a:r>
              <a:rPr lang="fi-FI" dirty="0"/>
              <a:t> </a:t>
            </a:r>
            <a:r>
              <a:rPr lang="fi-FI" dirty="0" err="1"/>
              <a:t>article</a:t>
            </a:r>
            <a:r>
              <a:rPr lang="fi-FI" dirty="0"/>
              <a:t>:</a:t>
            </a:r>
          </a:p>
          <a:p>
            <a:endParaRPr lang="fi-FI" dirty="0"/>
          </a:p>
          <a:p>
            <a:r>
              <a:rPr lang="fi-FI" dirty="0"/>
              <a:t>Kseniia Golubenko</a:t>
            </a:r>
            <a:r>
              <a:rPr lang="fi-FI" baseline="30000" dirty="0"/>
              <a:t>1</a:t>
            </a:r>
            <a:r>
              <a:rPr lang="fi-FI" dirty="0"/>
              <a:t> , Eugene Rozanov</a:t>
            </a:r>
            <a:r>
              <a:rPr lang="fi-FI" baseline="30000" dirty="0"/>
              <a:t>2,3,4</a:t>
            </a:r>
            <a:r>
              <a:rPr lang="fi-FI" dirty="0"/>
              <a:t> , Gennady Kovaltsov</a:t>
            </a:r>
            <a:r>
              <a:rPr lang="fi-FI" baseline="30000" dirty="0"/>
              <a:t>5</a:t>
            </a:r>
            <a:r>
              <a:rPr lang="fi-FI" dirty="0"/>
              <a:t> , Ari-Pekka Leppänen</a:t>
            </a:r>
            <a:r>
              <a:rPr lang="fi-FI" baseline="30000" dirty="0"/>
              <a:t>6</a:t>
            </a:r>
            <a:r>
              <a:rPr lang="fi-FI" dirty="0"/>
              <a:t>, Timofei Sukhodolov</a:t>
            </a:r>
            <a:r>
              <a:rPr lang="fi-FI" baseline="30000" dirty="0"/>
              <a:t>2,4,7</a:t>
            </a:r>
          </a:p>
          <a:p>
            <a:r>
              <a:rPr lang="fi-FI" dirty="0"/>
              <a:t>, and Ilya Usoskin</a:t>
            </a:r>
            <a:r>
              <a:rPr lang="fi-FI" baseline="30000" dirty="0"/>
              <a:t>1</a:t>
            </a:r>
            <a:r>
              <a:rPr lang="fi-FI" dirty="0"/>
              <a:t>, </a:t>
            </a:r>
          </a:p>
          <a:p>
            <a:r>
              <a:rPr lang="fi-FI" baseline="30000" dirty="0"/>
              <a:t>1</a:t>
            </a:r>
            <a:r>
              <a:rPr lang="fi-FI" dirty="0"/>
              <a:t>Space </a:t>
            </a:r>
            <a:r>
              <a:rPr lang="fi-FI" dirty="0" err="1"/>
              <a:t>Physics</a:t>
            </a:r>
            <a:r>
              <a:rPr lang="fi-FI" dirty="0"/>
              <a:t> and </a:t>
            </a:r>
            <a:r>
              <a:rPr lang="fi-FI" dirty="0" err="1"/>
              <a:t>Astronomy</a:t>
            </a:r>
            <a:r>
              <a:rPr lang="fi-FI" dirty="0"/>
              <a:t> </a:t>
            </a:r>
            <a:r>
              <a:rPr lang="fi-FI" dirty="0" err="1"/>
              <a:t>Research</a:t>
            </a:r>
            <a:r>
              <a:rPr lang="fi-FI" dirty="0"/>
              <a:t> </a:t>
            </a:r>
            <a:r>
              <a:rPr lang="fi-FI" dirty="0" err="1"/>
              <a:t>Unit</a:t>
            </a:r>
            <a:r>
              <a:rPr lang="fi-FI" dirty="0"/>
              <a:t>, </a:t>
            </a:r>
            <a:r>
              <a:rPr lang="fi-FI" dirty="0" err="1"/>
              <a:t>University</a:t>
            </a:r>
            <a:r>
              <a:rPr lang="fi-FI" dirty="0"/>
              <a:t> of Oulu, 90570, Finland</a:t>
            </a:r>
          </a:p>
          <a:p>
            <a:r>
              <a:rPr lang="fi-FI" baseline="30000" dirty="0"/>
              <a:t>2</a:t>
            </a:r>
            <a:r>
              <a:rPr lang="fi-FI" dirty="0"/>
              <a:t>Physikalisch-Meteorologisches </a:t>
            </a:r>
            <a:r>
              <a:rPr lang="fi-FI" dirty="0" err="1"/>
              <a:t>Observatorium</a:t>
            </a:r>
            <a:r>
              <a:rPr lang="fi-FI" dirty="0"/>
              <a:t> Davos and World </a:t>
            </a:r>
            <a:r>
              <a:rPr lang="fi-FI" dirty="0" err="1"/>
              <a:t>Radiation</a:t>
            </a:r>
            <a:r>
              <a:rPr lang="fi-FI" dirty="0"/>
              <a:t> Center, Davos </a:t>
            </a:r>
            <a:r>
              <a:rPr lang="fi-FI" dirty="0" err="1"/>
              <a:t>Dorf</a:t>
            </a:r>
            <a:r>
              <a:rPr lang="fi-FI" dirty="0"/>
              <a:t>, 7260, </a:t>
            </a:r>
            <a:r>
              <a:rPr lang="fi-FI" dirty="0" err="1"/>
              <a:t>Switzerland</a:t>
            </a:r>
            <a:endParaRPr lang="fi-FI" dirty="0"/>
          </a:p>
          <a:p>
            <a:r>
              <a:rPr lang="fi-FI" baseline="30000" dirty="0"/>
              <a:t>3</a:t>
            </a:r>
            <a:r>
              <a:rPr lang="fi-FI" dirty="0"/>
              <a:t>Institute for </a:t>
            </a:r>
            <a:r>
              <a:rPr lang="fi-FI" dirty="0" err="1"/>
              <a:t>Atmospheric</a:t>
            </a:r>
            <a:r>
              <a:rPr lang="fi-FI" dirty="0"/>
              <a:t> and </a:t>
            </a:r>
            <a:r>
              <a:rPr lang="fi-FI" dirty="0" err="1"/>
              <a:t>Climate</a:t>
            </a:r>
            <a:r>
              <a:rPr lang="fi-FI" dirty="0"/>
              <a:t> Science, ETH Zurich, Zurich, 8092, </a:t>
            </a:r>
            <a:r>
              <a:rPr lang="fi-FI" dirty="0" err="1"/>
              <a:t>Switzerland</a:t>
            </a:r>
            <a:endParaRPr lang="fi-FI" dirty="0"/>
          </a:p>
          <a:p>
            <a:r>
              <a:rPr lang="fi-FI" baseline="30000" dirty="0"/>
              <a:t>4</a:t>
            </a:r>
            <a:r>
              <a:rPr lang="fi-FI" dirty="0"/>
              <a:t>St. Petersburg State </a:t>
            </a:r>
            <a:r>
              <a:rPr lang="fi-FI" dirty="0" err="1"/>
              <a:t>University</a:t>
            </a:r>
            <a:r>
              <a:rPr lang="fi-FI" dirty="0"/>
              <a:t>, St. Petersburg, 198504, </a:t>
            </a:r>
            <a:r>
              <a:rPr lang="fi-FI" dirty="0" err="1"/>
              <a:t>Russia</a:t>
            </a:r>
            <a:endParaRPr lang="fi-FI" dirty="0"/>
          </a:p>
          <a:p>
            <a:r>
              <a:rPr lang="fi-FI" baseline="30000" dirty="0"/>
              <a:t>5</a:t>
            </a:r>
            <a:r>
              <a:rPr lang="fi-FI" dirty="0"/>
              <a:t>Ioffe </a:t>
            </a:r>
            <a:r>
              <a:rPr lang="fi-FI" dirty="0" err="1"/>
              <a:t>Physical</a:t>
            </a:r>
            <a:r>
              <a:rPr lang="fi-FI" dirty="0"/>
              <a:t>–Technical Institute, St. Petersburg, 194021, </a:t>
            </a:r>
            <a:r>
              <a:rPr lang="fi-FI" dirty="0" err="1"/>
              <a:t>Russia</a:t>
            </a:r>
            <a:endParaRPr lang="fi-FI" dirty="0"/>
          </a:p>
          <a:p>
            <a:r>
              <a:rPr lang="fi-FI" baseline="30000" dirty="0"/>
              <a:t>6</a:t>
            </a:r>
            <a:r>
              <a:rPr lang="fi-FI" dirty="0"/>
              <a:t>Radiation and Nuclear </a:t>
            </a:r>
            <a:r>
              <a:rPr lang="fi-FI" dirty="0" err="1"/>
              <a:t>Safety</a:t>
            </a:r>
            <a:r>
              <a:rPr lang="fi-FI" dirty="0"/>
              <a:t> </a:t>
            </a:r>
            <a:r>
              <a:rPr lang="fi-FI" dirty="0" err="1"/>
              <a:t>Authority</a:t>
            </a:r>
            <a:r>
              <a:rPr lang="fi-FI" dirty="0"/>
              <a:t> – STUK, Rovaniemi, 96400, Finland</a:t>
            </a:r>
          </a:p>
          <a:p>
            <a:r>
              <a:rPr lang="fi-FI" baseline="30000" dirty="0"/>
              <a:t>7</a:t>
            </a:r>
            <a:r>
              <a:rPr lang="fi-FI" dirty="0"/>
              <a:t>Institute of </a:t>
            </a:r>
            <a:r>
              <a:rPr lang="fi-FI" dirty="0" err="1"/>
              <a:t>Meteorology</a:t>
            </a:r>
            <a:r>
              <a:rPr lang="fi-FI" dirty="0"/>
              <a:t> and </a:t>
            </a:r>
            <a:r>
              <a:rPr lang="fi-FI" dirty="0" err="1"/>
              <a:t>Climatology</a:t>
            </a:r>
            <a:r>
              <a:rPr lang="fi-FI" dirty="0"/>
              <a:t>, </a:t>
            </a:r>
            <a:r>
              <a:rPr lang="fi-FI" dirty="0" err="1"/>
              <a:t>University</a:t>
            </a:r>
            <a:r>
              <a:rPr lang="fi-FI" dirty="0"/>
              <a:t> of Natural Resources and Life Sciences, </a:t>
            </a:r>
            <a:r>
              <a:rPr lang="fi-FI" dirty="0" err="1"/>
              <a:t>Vienna</a:t>
            </a:r>
            <a:r>
              <a:rPr lang="fi-FI" dirty="0"/>
              <a:t>, 1180, </a:t>
            </a:r>
            <a:r>
              <a:rPr lang="fi-FI" dirty="0" err="1"/>
              <a:t>Austria</a:t>
            </a:r>
            <a:endParaRPr lang="fi-FI" dirty="0"/>
          </a:p>
          <a:p>
            <a:r>
              <a:rPr lang="fi-FI" baseline="30000" dirty="0"/>
              <a:t>8</a:t>
            </a:r>
            <a:r>
              <a:rPr lang="fi-FI" dirty="0"/>
              <a:t>Sodankylä </a:t>
            </a:r>
            <a:r>
              <a:rPr lang="fi-FI" dirty="0" err="1"/>
              <a:t>Geophysical</a:t>
            </a:r>
            <a:r>
              <a:rPr lang="fi-FI" dirty="0"/>
              <a:t> </a:t>
            </a:r>
            <a:r>
              <a:rPr lang="fi-FI" dirty="0" err="1"/>
              <a:t>Observatory</a:t>
            </a:r>
            <a:r>
              <a:rPr lang="fi-FI" dirty="0"/>
              <a:t>, </a:t>
            </a:r>
            <a:r>
              <a:rPr lang="fi-FI" dirty="0" err="1"/>
              <a:t>University</a:t>
            </a:r>
            <a:r>
              <a:rPr lang="fi-FI" dirty="0"/>
              <a:t> of Oulu, Sodankylä, 99600, Finland</a:t>
            </a:r>
          </a:p>
          <a:p>
            <a:endParaRPr lang="fi-FI" dirty="0"/>
          </a:p>
          <a:p>
            <a:endParaRPr lang="fi-FI" dirty="0"/>
          </a:p>
          <a:p>
            <a:r>
              <a:rPr lang="en-US" i="1" dirty="0"/>
              <a:t>Application of CCM SOCOL-AERv2-BE to cosmogenic beryllium isotopes: description and validation for </a:t>
            </a:r>
          </a:p>
          <a:p>
            <a:r>
              <a:rPr lang="en-US" i="1" dirty="0"/>
              <a:t>polar regions</a:t>
            </a:r>
            <a:r>
              <a:rPr lang="en-US" i="1"/>
              <a:t>, </a:t>
            </a:r>
            <a:r>
              <a:rPr lang="en-US"/>
              <a:t>Geoscientific Model Development, 14, 7605 – 7620 (2021). </a:t>
            </a:r>
            <a:endParaRPr lang="en-US" i="1" dirty="0"/>
          </a:p>
          <a:p>
            <a:endParaRPr lang="fi-FI" dirty="0"/>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TotalTime>
  <Words>1294</Words>
  <Application>Microsoft Office PowerPoint</Application>
  <PresentationFormat>Laajakuva</PresentationFormat>
  <Paragraphs>82</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7</vt:i4>
      </vt:variant>
    </vt:vector>
  </HeadingPairs>
  <TitlesOfParts>
    <vt:vector size="13" baseType="lpstr">
      <vt:lpstr>Arial</vt:lpstr>
      <vt:lpstr>Calibri</vt:lpstr>
      <vt:lpstr>Calibri Light</vt:lpstr>
      <vt:lpstr>NimbusRomNo9L-Regu</vt:lpstr>
      <vt:lpstr>Custom Design</vt:lpstr>
      <vt:lpstr>Office Theme</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Leppänen Ari (STUK)</cp:lastModifiedBy>
  <cp:revision>62</cp:revision>
  <dcterms:created xsi:type="dcterms:W3CDTF">2023-04-18T13:25:54Z</dcterms:created>
  <dcterms:modified xsi:type="dcterms:W3CDTF">2023-06-09T23:15:16Z</dcterms:modified>
</cp:coreProperties>
</file>