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3.png" ContentType="image/png"/>
  <Override PartName="/ppt/media/image32.png" ContentType="image/png"/>
  <Override PartName="/ppt/media/image31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wmf" ContentType="image/x-wmf"/>
  <Override PartName="/ppt/media/image10.wmf" ContentType="image/x-wmf"/>
  <Override PartName="/ppt/media/image11.wmf" ContentType="image/x-wmf"/>
  <Override PartName="/ppt/media/image1.jpeg" ContentType="image/jpeg"/>
  <Override PartName="/ppt/media/image6.wmf" ContentType="image/x-wmf"/>
  <Override PartName="/ppt/media/image22.png" ContentType="image/png"/>
  <Override PartName="/ppt/media/image7.wmf" ContentType="image/x-wmf"/>
  <Override PartName="/ppt/media/image8.png" ContentType="image/png"/>
  <Override PartName="/ppt/media/image23.png" ContentType="image/png"/>
  <Override PartName="/ppt/media/image4.wmf" ContentType="image/x-wmf"/>
  <Override PartName="/ppt/media/image5.wmf" ContentType="image/x-wmf"/>
  <Override PartName="/ppt/media/image12.wmf" ContentType="image/x-wmf"/>
  <Override PartName="/ppt/media/image13.wmf" ContentType="image/x-wmf"/>
  <Override PartName="/ppt/media/image14.wmf" ContentType="image/x-wmf"/>
  <Override PartName="/ppt/media/image15.wmf" ContentType="image/x-wmf"/>
  <Override PartName="/ppt/media/image30.png" ContentType="image/png"/>
  <Override PartName="/ppt/media/image16.wmf" ContentType="image/x-wmf"/>
  <Override PartName="/ppt/media/image17.png" ContentType="image/png"/>
  <Override PartName="/ppt/media/image2.wmf" ContentType="image/x-wmf"/>
  <Override PartName="/ppt/media/image18.png" ContentType="image/png"/>
  <Override PartName="/ppt/media/image3.wmf" ContentType="image/x-wmf"/>
  <Override PartName="/ppt/media/image19.png" ContentType="image/png"/>
  <Override PartName="/ppt/media/image20.png" ContentType="image/png"/>
  <Override PartName="/ppt/media/image21.png" ContentType="image/png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wmf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wmf"/><Relationship Id="rId9" Type="http://schemas.openxmlformats.org/officeDocument/2006/relationships/image" Target="../media/image15.wmf"/><Relationship Id="rId10" Type="http://schemas.openxmlformats.org/officeDocument/2006/relationships/image" Target="../media/image16.wmf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3"/>
          <a:stretch/>
        </p:blipFill>
        <p:spPr>
          <a:xfrm>
            <a:off x="197280" y="400680"/>
            <a:ext cx="2039040" cy="1019160"/>
          </a:xfrm>
          <a:prstGeom prst="rect">
            <a:avLst/>
          </a:prstGeom>
          <a:ln>
            <a:noFill/>
          </a:ln>
        </p:spPr>
      </p:pic>
      <p:pic>
        <p:nvPicPr>
          <p:cNvPr id="1" name="Picture 13" descr=""/>
          <p:cNvPicPr/>
          <p:nvPr/>
        </p:nvPicPr>
        <p:blipFill>
          <a:blip r:embed="rId4"/>
          <a:stretch/>
        </p:blipFill>
        <p:spPr>
          <a:xfrm>
            <a:off x="315000" y="1927440"/>
            <a:ext cx="1802880" cy="723600"/>
          </a:xfrm>
          <a:prstGeom prst="rect">
            <a:avLst/>
          </a:prstGeom>
          <a:ln>
            <a:noFill/>
          </a:ln>
        </p:spPr>
      </p:pic>
      <p:pic>
        <p:nvPicPr>
          <p:cNvPr id="2" name="Picture 16" descr=""/>
          <p:cNvPicPr/>
          <p:nvPr/>
        </p:nvPicPr>
        <p:blipFill>
          <a:blip r:embed="rId5"/>
          <a:stretch/>
        </p:blipFill>
        <p:spPr>
          <a:xfrm>
            <a:off x="2819160" y="1927440"/>
            <a:ext cx="1802880" cy="723600"/>
          </a:xfrm>
          <a:prstGeom prst="rect">
            <a:avLst/>
          </a:prstGeom>
          <a:ln>
            <a:noFill/>
          </a:ln>
        </p:spPr>
      </p:pic>
      <p:pic>
        <p:nvPicPr>
          <p:cNvPr id="3" name="Picture 18" descr=""/>
          <p:cNvPicPr/>
          <p:nvPr/>
        </p:nvPicPr>
        <p:blipFill>
          <a:blip r:embed="rId6"/>
          <a:stretch/>
        </p:blipFill>
        <p:spPr>
          <a:xfrm>
            <a:off x="7569360" y="1927440"/>
            <a:ext cx="1802880" cy="723600"/>
          </a:xfrm>
          <a:prstGeom prst="rect">
            <a:avLst/>
          </a:prstGeom>
          <a:ln>
            <a:noFill/>
          </a:ln>
        </p:spPr>
      </p:pic>
      <p:pic>
        <p:nvPicPr>
          <p:cNvPr id="4" name="Picture 19" descr=""/>
          <p:cNvPicPr/>
          <p:nvPr/>
        </p:nvPicPr>
        <p:blipFill>
          <a:blip r:embed="rId7"/>
          <a:stretch/>
        </p:blipFill>
        <p:spPr>
          <a:xfrm>
            <a:off x="10073520" y="1927440"/>
            <a:ext cx="1802880" cy="723600"/>
          </a:xfrm>
          <a:prstGeom prst="rect">
            <a:avLst/>
          </a:prstGeom>
          <a:ln>
            <a:noFill/>
          </a:ln>
        </p:spPr>
      </p:pic>
      <p:pic>
        <p:nvPicPr>
          <p:cNvPr id="5" name="Picture 24" descr=""/>
          <p:cNvPicPr/>
          <p:nvPr/>
        </p:nvPicPr>
        <p:blipFill>
          <a:blip r:embed="rId8"/>
          <a:stretch/>
        </p:blipFill>
        <p:spPr>
          <a:xfrm>
            <a:off x="5379840" y="3624840"/>
            <a:ext cx="1432080" cy="396000"/>
          </a:xfrm>
          <a:prstGeom prst="rect">
            <a:avLst/>
          </a:prstGeom>
          <a:ln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</p:pic>
      <p:grpSp>
        <p:nvGrpSpPr>
          <p:cNvPr id="6" name="Group 1"/>
          <p:cNvGrpSpPr/>
          <p:nvPr/>
        </p:nvGrpSpPr>
        <p:grpSpPr>
          <a:xfrm>
            <a:off x="2639880" y="2912040"/>
            <a:ext cx="2161440" cy="2159640"/>
            <a:chOff x="2639880" y="2912040"/>
            <a:chExt cx="2161440" cy="2159640"/>
          </a:xfrm>
        </p:grpSpPr>
        <p:sp>
          <p:nvSpPr>
            <p:cNvPr id="7" name="CustomShape 2"/>
            <p:cNvSpPr/>
            <p:nvPr/>
          </p:nvSpPr>
          <p:spPr>
            <a:xfrm>
              <a:off x="2639880" y="2920680"/>
              <a:ext cx="2151000" cy="215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3"/>
            <p:cNvSpPr/>
            <p:nvPr/>
          </p:nvSpPr>
          <p:spPr>
            <a:xfrm>
              <a:off x="2662560" y="2932920"/>
              <a:ext cx="2114640" cy="2116440"/>
            </a:xfrm>
            <a:custGeom>
              <a:avLst/>
              <a:gdLst/>
              <a:ah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4"/>
            <p:cNvSpPr/>
            <p:nvPr/>
          </p:nvSpPr>
          <p:spPr>
            <a:xfrm>
              <a:off x="2639880" y="2912040"/>
              <a:ext cx="2161440" cy="2159640"/>
            </a:xfrm>
            <a:custGeom>
              <a:avLst/>
              <a:gdLst/>
              <a:ah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" name="Group 5"/>
          <p:cNvGrpSpPr/>
          <p:nvPr/>
        </p:nvGrpSpPr>
        <p:grpSpPr>
          <a:xfrm>
            <a:off x="7390440" y="2932200"/>
            <a:ext cx="2161440" cy="2159640"/>
            <a:chOff x="7390440" y="2932200"/>
            <a:chExt cx="2161440" cy="2159640"/>
          </a:xfrm>
        </p:grpSpPr>
        <p:sp>
          <p:nvSpPr>
            <p:cNvPr id="11" name="CustomShape 6"/>
            <p:cNvSpPr/>
            <p:nvPr/>
          </p:nvSpPr>
          <p:spPr>
            <a:xfrm>
              <a:off x="7390440" y="2940840"/>
              <a:ext cx="2151000" cy="215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7"/>
            <p:cNvSpPr/>
            <p:nvPr/>
          </p:nvSpPr>
          <p:spPr>
            <a:xfrm>
              <a:off x="7412760" y="2952720"/>
              <a:ext cx="2114640" cy="2116440"/>
            </a:xfrm>
            <a:custGeom>
              <a:avLst/>
              <a:gdLst/>
              <a:ah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8"/>
            <p:cNvSpPr/>
            <p:nvPr/>
          </p:nvSpPr>
          <p:spPr>
            <a:xfrm>
              <a:off x="7390440" y="2932200"/>
              <a:ext cx="2161440" cy="2159640"/>
            </a:xfrm>
            <a:custGeom>
              <a:avLst/>
              <a:gdLst/>
              <a:ah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" name="Group 9"/>
          <p:cNvGrpSpPr/>
          <p:nvPr/>
        </p:nvGrpSpPr>
        <p:grpSpPr>
          <a:xfrm>
            <a:off x="9894240" y="2912040"/>
            <a:ext cx="2161440" cy="2159640"/>
            <a:chOff x="9894240" y="2912040"/>
            <a:chExt cx="2161440" cy="2159640"/>
          </a:xfrm>
        </p:grpSpPr>
        <p:sp>
          <p:nvSpPr>
            <p:cNvPr id="15" name="CustomShape 10"/>
            <p:cNvSpPr/>
            <p:nvPr/>
          </p:nvSpPr>
          <p:spPr>
            <a:xfrm>
              <a:off x="9894240" y="2920680"/>
              <a:ext cx="2151000" cy="215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1"/>
            <p:cNvSpPr/>
            <p:nvPr/>
          </p:nvSpPr>
          <p:spPr>
            <a:xfrm>
              <a:off x="9916920" y="2932920"/>
              <a:ext cx="2114640" cy="2116440"/>
            </a:xfrm>
            <a:custGeom>
              <a:avLst/>
              <a:gdLst/>
              <a:ah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2"/>
            <p:cNvSpPr/>
            <p:nvPr/>
          </p:nvSpPr>
          <p:spPr>
            <a:xfrm>
              <a:off x="9894240" y="2912040"/>
              <a:ext cx="2161440" cy="2159640"/>
            </a:xfrm>
            <a:custGeom>
              <a:avLst/>
              <a:gdLst/>
              <a:ah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" name="Group 13"/>
          <p:cNvGrpSpPr/>
          <p:nvPr/>
        </p:nvGrpSpPr>
        <p:grpSpPr>
          <a:xfrm>
            <a:off x="136080" y="2932200"/>
            <a:ext cx="2161440" cy="2159640"/>
            <a:chOff x="136080" y="2932200"/>
            <a:chExt cx="2161440" cy="2159640"/>
          </a:xfrm>
        </p:grpSpPr>
        <p:sp>
          <p:nvSpPr>
            <p:cNvPr id="19" name="CustomShape 14"/>
            <p:cNvSpPr/>
            <p:nvPr/>
          </p:nvSpPr>
          <p:spPr>
            <a:xfrm>
              <a:off x="136080" y="2940840"/>
              <a:ext cx="2151000" cy="215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15"/>
            <p:cNvSpPr/>
            <p:nvPr/>
          </p:nvSpPr>
          <p:spPr>
            <a:xfrm>
              <a:off x="158400" y="2952720"/>
              <a:ext cx="2114640" cy="2116440"/>
            </a:xfrm>
            <a:custGeom>
              <a:avLst/>
              <a:gdLst/>
              <a:ahLst/>
              <a:rect l="l" t="t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16"/>
            <p:cNvSpPr/>
            <p:nvPr/>
          </p:nvSpPr>
          <p:spPr>
            <a:xfrm>
              <a:off x="136080" y="2932200"/>
              <a:ext cx="2161440" cy="2159640"/>
            </a:xfrm>
            <a:custGeom>
              <a:avLst/>
              <a:gdLst/>
              <a:ahLst/>
              <a:rect l="l" t="t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" name="Group 17"/>
          <p:cNvGrpSpPr/>
          <p:nvPr/>
        </p:nvGrpSpPr>
        <p:grpSpPr>
          <a:xfrm>
            <a:off x="5162400" y="4986360"/>
            <a:ext cx="1866600" cy="1625400"/>
            <a:chOff x="5162400" y="4986360"/>
            <a:chExt cx="1866600" cy="1625400"/>
          </a:xfrm>
        </p:grpSpPr>
        <p:sp>
          <p:nvSpPr>
            <p:cNvPr id="23" name="CustomShape 18"/>
            <p:cNvSpPr/>
            <p:nvPr/>
          </p:nvSpPr>
          <p:spPr>
            <a:xfrm>
              <a:off x="5162400" y="4986360"/>
              <a:ext cx="1866600" cy="162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19"/>
            <p:cNvSpPr/>
            <p:nvPr/>
          </p:nvSpPr>
          <p:spPr>
            <a:xfrm>
              <a:off x="5380200" y="6356520"/>
              <a:ext cx="1431720" cy="236160"/>
            </a:xfrm>
            <a:custGeom>
              <a:avLst/>
              <a:gdLst/>
              <a:ahLst/>
              <a:rect l="l" t="t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0"/>
            <p:cNvSpPr/>
            <p:nvPr/>
          </p:nvSpPr>
          <p:spPr>
            <a:xfrm>
              <a:off x="5342040" y="6329520"/>
              <a:ext cx="1522080" cy="252000"/>
            </a:xfrm>
            <a:custGeom>
              <a:avLst/>
              <a:gdLst/>
              <a:ahLst/>
              <a:rect l="l" t="t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" name="Group 21"/>
          <p:cNvGrpSpPr/>
          <p:nvPr/>
        </p:nvGrpSpPr>
        <p:grpSpPr>
          <a:xfrm>
            <a:off x="11020320" y="5397480"/>
            <a:ext cx="1002960" cy="1218600"/>
            <a:chOff x="11020320" y="5397480"/>
            <a:chExt cx="1002960" cy="1218600"/>
          </a:xfrm>
        </p:grpSpPr>
        <p:sp>
          <p:nvSpPr>
            <p:cNvPr id="27" name="CustomShape 22"/>
            <p:cNvSpPr/>
            <p:nvPr/>
          </p:nvSpPr>
          <p:spPr>
            <a:xfrm>
              <a:off x="11020320" y="5402160"/>
              <a:ext cx="1002960" cy="1213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3"/>
            <p:cNvSpPr/>
            <p:nvPr/>
          </p:nvSpPr>
          <p:spPr>
            <a:xfrm>
              <a:off x="11112480" y="5408640"/>
              <a:ext cx="821880" cy="818640"/>
            </a:xfrm>
            <a:custGeom>
              <a:avLst/>
              <a:gdLst/>
              <a:ah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24"/>
            <p:cNvSpPr/>
            <p:nvPr/>
          </p:nvSpPr>
          <p:spPr>
            <a:xfrm>
              <a:off x="11101320" y="5397480"/>
              <a:ext cx="844200" cy="840960"/>
            </a:xfrm>
            <a:custGeom>
              <a:avLst/>
              <a:gdLst/>
              <a:ah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" name="PlaceHolder 2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AT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T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"/>
          <p:cNvPicPr/>
          <p:nvPr/>
        </p:nvPicPr>
        <p:blipFill>
          <a:blip r:embed="rId3"/>
          <a:stretch/>
        </p:blipFill>
        <p:spPr>
          <a:xfrm>
            <a:off x="11416320" y="2262960"/>
            <a:ext cx="213120" cy="213120"/>
          </a:xfrm>
          <a:prstGeom prst="rect">
            <a:avLst/>
          </a:prstGeom>
          <a:ln>
            <a:noFill/>
          </a:ln>
        </p:spPr>
      </p:pic>
      <p:pic>
        <p:nvPicPr>
          <p:cNvPr id="69" name="Picture 15" descr=""/>
          <p:cNvPicPr/>
          <p:nvPr/>
        </p:nvPicPr>
        <p:blipFill>
          <a:blip r:embed="rId4"/>
          <a:stretch/>
        </p:blipFill>
        <p:spPr>
          <a:xfrm>
            <a:off x="11629800" y="4211280"/>
            <a:ext cx="209160" cy="209160"/>
          </a:xfrm>
          <a:prstGeom prst="rect">
            <a:avLst/>
          </a:prstGeom>
          <a:ln>
            <a:noFill/>
          </a:ln>
        </p:spPr>
      </p:pic>
      <p:pic>
        <p:nvPicPr>
          <p:cNvPr id="70" name="Picture 16" descr=""/>
          <p:cNvPicPr/>
          <p:nvPr/>
        </p:nvPicPr>
        <p:blipFill>
          <a:blip r:embed="rId5"/>
          <a:stretch/>
        </p:blipFill>
        <p:spPr>
          <a:xfrm>
            <a:off x="11206800" y="4216320"/>
            <a:ext cx="209160" cy="209160"/>
          </a:xfrm>
          <a:prstGeom prst="rect">
            <a:avLst/>
          </a:prstGeom>
          <a:ln>
            <a:noFill/>
          </a:ln>
        </p:spPr>
      </p:pic>
      <p:grpSp>
        <p:nvGrpSpPr>
          <p:cNvPr id="71" name="Group 1"/>
          <p:cNvGrpSpPr/>
          <p:nvPr/>
        </p:nvGrpSpPr>
        <p:grpSpPr>
          <a:xfrm>
            <a:off x="11020320" y="5397480"/>
            <a:ext cx="1007640" cy="1218960"/>
            <a:chOff x="11020320" y="5397480"/>
            <a:chExt cx="1007640" cy="1218960"/>
          </a:xfrm>
        </p:grpSpPr>
        <p:sp>
          <p:nvSpPr>
            <p:cNvPr id="72" name="CustomShape 2"/>
            <p:cNvSpPr/>
            <p:nvPr/>
          </p:nvSpPr>
          <p:spPr>
            <a:xfrm>
              <a:off x="11020320" y="5402160"/>
              <a:ext cx="1002960" cy="1213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3"/>
            <p:cNvSpPr/>
            <p:nvPr/>
          </p:nvSpPr>
          <p:spPr>
            <a:xfrm>
              <a:off x="11031480" y="6394320"/>
              <a:ext cx="985320" cy="210600"/>
            </a:xfrm>
            <a:custGeom>
              <a:avLst/>
              <a:gdLst/>
              <a:ahLst/>
              <a:rect l="l" t="t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4"/>
            <p:cNvSpPr/>
            <p:nvPr/>
          </p:nvSpPr>
          <p:spPr>
            <a:xfrm>
              <a:off x="11020320" y="6384960"/>
              <a:ext cx="1007640" cy="231480"/>
            </a:xfrm>
            <a:custGeom>
              <a:avLst/>
              <a:gdLst/>
              <a:ahLst/>
              <a:rect l="l" t="t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5"/>
            <p:cNvSpPr/>
            <p:nvPr/>
          </p:nvSpPr>
          <p:spPr>
            <a:xfrm>
              <a:off x="11112480" y="5408640"/>
              <a:ext cx="821880" cy="818640"/>
            </a:xfrm>
            <a:custGeom>
              <a:avLst/>
              <a:gdLst/>
              <a:ahLst/>
              <a:rect l="l" t="t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6"/>
            <p:cNvSpPr/>
            <p:nvPr/>
          </p:nvSpPr>
          <p:spPr>
            <a:xfrm>
              <a:off x="11101320" y="5397480"/>
              <a:ext cx="844200" cy="840960"/>
            </a:xfrm>
            <a:custGeom>
              <a:avLst/>
              <a:gdLst/>
              <a:ahLst/>
              <a:rect l="l" t="t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7" name="Picture 2" descr=""/>
          <p:cNvPicPr/>
          <p:nvPr/>
        </p:nvPicPr>
        <p:blipFill>
          <a:blip r:embed="rId6"/>
          <a:stretch/>
        </p:blipFill>
        <p:spPr>
          <a:xfrm>
            <a:off x="11060280" y="2648160"/>
            <a:ext cx="933120" cy="183960"/>
          </a:xfrm>
          <a:prstGeom prst="rect">
            <a:avLst/>
          </a:prstGeom>
          <a:ln>
            <a:noFill/>
          </a:ln>
        </p:spPr>
      </p:pic>
      <p:pic>
        <p:nvPicPr>
          <p:cNvPr id="78" name="Picture 6" descr=""/>
          <p:cNvPicPr/>
          <p:nvPr/>
        </p:nvPicPr>
        <p:blipFill>
          <a:blip r:embed="rId7"/>
          <a:stretch/>
        </p:blipFill>
        <p:spPr>
          <a:xfrm>
            <a:off x="11060280" y="2954880"/>
            <a:ext cx="933120" cy="183960"/>
          </a:xfrm>
          <a:prstGeom prst="rect">
            <a:avLst/>
          </a:prstGeom>
          <a:ln>
            <a:noFill/>
          </a:ln>
        </p:spPr>
      </p:pic>
      <p:pic>
        <p:nvPicPr>
          <p:cNvPr id="79" name="Picture 17" descr=""/>
          <p:cNvPicPr/>
          <p:nvPr/>
        </p:nvPicPr>
        <p:blipFill>
          <a:blip r:embed="rId8"/>
          <a:stretch/>
        </p:blipFill>
        <p:spPr>
          <a:xfrm>
            <a:off x="11060280" y="3261600"/>
            <a:ext cx="933120" cy="183960"/>
          </a:xfrm>
          <a:prstGeom prst="rect">
            <a:avLst/>
          </a:prstGeom>
          <a:ln>
            <a:noFill/>
          </a:ln>
        </p:spPr>
      </p:pic>
      <p:pic>
        <p:nvPicPr>
          <p:cNvPr id="80" name="Picture 18" descr=""/>
          <p:cNvPicPr/>
          <p:nvPr/>
        </p:nvPicPr>
        <p:blipFill>
          <a:blip r:embed="rId9"/>
          <a:stretch/>
        </p:blipFill>
        <p:spPr>
          <a:xfrm>
            <a:off x="11060280" y="3568320"/>
            <a:ext cx="933120" cy="183960"/>
          </a:xfrm>
          <a:prstGeom prst="rect">
            <a:avLst/>
          </a:prstGeom>
          <a:ln>
            <a:noFill/>
          </a:ln>
        </p:spPr>
      </p:pic>
      <p:pic>
        <p:nvPicPr>
          <p:cNvPr id="81" name="Picture 19" descr=""/>
          <p:cNvPicPr/>
          <p:nvPr/>
        </p:nvPicPr>
        <p:blipFill>
          <a:blip r:embed="rId10"/>
          <a:stretch/>
        </p:blipFill>
        <p:spPr>
          <a:xfrm>
            <a:off x="11060280" y="3872880"/>
            <a:ext cx="933120" cy="183960"/>
          </a:xfrm>
          <a:prstGeom prst="rect">
            <a:avLst/>
          </a:prstGeom>
          <a:ln>
            <a:noFill/>
          </a:ln>
        </p:spPr>
      </p:pic>
      <p:sp>
        <p:nvSpPr>
          <p:cNvPr id="82" name="PlaceHolder 7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AT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A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CD63F8A0-2EAC-4C62-8691-A096D7F4DA28}" type="datetime">
              <a:rPr b="0" lang="en-US" sz="1800" spc="-1" strike="noStrike">
                <a:solidFill>
                  <a:srgbClr val="000000"/>
                </a:solidFill>
                <a:latin typeface="Calibri"/>
              </a:rPr>
              <a:t>6/10/23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1296AC0D-1E73-4112-A2F8-D1DD8EF4A8D8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1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A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T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A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T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A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683080" y="278280"/>
            <a:ext cx="682560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Probabilistic seismic hazard (PSH)studies for Madagascar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Tsiriandrimanana RAKOTONDRAIBE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Institute and Observatory of Geophysics Antananarivo, Madagascar (IOGA)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e"/>
                </a:solidFill>
                <a:latin typeface="Arial"/>
              </a:rPr>
              <a:t>Email: tsitsikel@gmail.com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78560" y="2958840"/>
            <a:ext cx="2086560" cy="20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ctr" anchorCtr="1">
            <a:normAutofit/>
          </a:bodyPr>
          <a:p>
            <a:pPr algn="just"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PSH is one of the methods that can determine the probability of exceedance for various level of ground motion, caused by the earthquake during a specific period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5338080" y="6314040"/>
            <a:ext cx="1531080" cy="2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2683080" y="2958840"/>
            <a:ext cx="2086560" cy="20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PSHA for Madagascar was carried out after determining the three main parameters such as the mean seismic activity rate (λ), the b-value called Gutenberg-Richter value, and the maximum magnitude mmax.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7422120" y="2958840"/>
            <a:ext cx="2086560" cy="20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ctr" anchorCtr="1">
            <a:normAutofit fontScale="78000"/>
          </a:bodyPr>
          <a:p>
            <a:pPr algn="just"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Results of PSHA from combined catalogs  NDC and MACOMO show that Madagascar has moderate seismc activity with ML&lt;=6. PGA values near major towns in the central region for 10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%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and 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%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probability of occurrence in 50 years are 0.04g and 0.11g, respectively.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9926640" y="2958840"/>
            <a:ext cx="2086560" cy="20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108000" bIns="108000" anchor="ctr" anchorCtr="1">
            <a:normAutofit fontScale="97000"/>
          </a:bodyPr>
          <a:p>
            <a:pPr algn="just"/>
            <a:r>
              <a:rPr b="0" lang="en-US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PSHA for seven source areas have been tested for some 2% and 10 % probabilities of exceedance for 50 years. Seismic hazard parameters were estimated for the identified and delineated seismic zones viz Gutenberg Richer b-value,and mmax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10162800" y="52056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1050" spc="-1" strike="noStrike">
                <a:solidFill>
                  <a:srgbClr val="ff0000"/>
                </a:solidFill>
                <a:latin typeface="Arial"/>
              </a:rPr>
              <a:t>Place your institution logo here </a:t>
            </a:r>
            <a:endParaRPr b="0" lang="en-US" sz="105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n-US" sz="1050" spc="-1" strike="noStrike">
                <a:solidFill>
                  <a:srgbClr val="ff0000"/>
                </a:solidFill>
                <a:latin typeface="Arial"/>
              </a:rPr>
              <a:t>(remove this text box)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0058400" y="457200"/>
            <a:ext cx="1999800" cy="96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Introduction: Probabilistic seismic hazard studies for Madagascar</a:t>
            </a:r>
            <a:br/>
            <a:endParaRPr b="0" lang="en-US" sz="20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11254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36" name="TextShape 5"/>
          <p:cNvSpPr txBox="1"/>
          <p:nvPr/>
        </p:nvSpPr>
        <p:spPr>
          <a:xfrm>
            <a:off x="3840480" y="1097280"/>
            <a:ext cx="6766560" cy="530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: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,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en-US" sz="1600" spc="-1" strike="noStrike">
              <a:latin typeface="Arial"/>
            </a:endParaRPr>
          </a:p>
          <a:p>
            <a:pPr algn="just"/>
            <a:endParaRPr b="0" lang="en-US" sz="1600" spc="-1" strike="noStrike">
              <a:latin typeface="Arial"/>
            </a:endParaRPr>
          </a:p>
          <a:p>
            <a:pPr algn="just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)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x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en-US" sz="1600" spc="-1" strike="noStrike">
              <a:latin typeface="Arial"/>
            </a:endParaRPr>
          </a:p>
          <a:p>
            <a:pPr algn="just"/>
            <a:endParaRPr b="0" lang="en-US" sz="1600" spc="-1" strike="noStrike">
              <a:latin typeface="Arial"/>
            </a:endParaRPr>
          </a:p>
          <a:p>
            <a:pPr algn="just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en-US" sz="1600" spc="-1" strike="noStrike">
              <a:latin typeface="Arial"/>
            </a:endParaRPr>
          </a:p>
          <a:p>
            <a:pPr algn="just"/>
            <a:endParaRPr b="0" lang="en-US" sz="1600" spc="-1" strike="noStrike">
              <a:latin typeface="Arial"/>
            </a:endParaRPr>
          </a:p>
          <a:p>
            <a:pPr algn="just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,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w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en-US" sz="1600" spc="-1" strike="noStrike">
              <a:latin typeface="Arial"/>
            </a:endParaRPr>
          </a:p>
          <a:p>
            <a:pPr algn="just"/>
            <a:endParaRPr b="0" lang="en-US" sz="1600" spc="-1" strike="noStrike">
              <a:latin typeface="Arial"/>
            </a:endParaRPr>
          </a:p>
          <a:p>
            <a:pPr algn="just"/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)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w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-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w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m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w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k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G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)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%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0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%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x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5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0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10149840" y="91440"/>
            <a:ext cx="1999800" cy="96156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65760" y="1448640"/>
            <a:ext cx="2579400" cy="3854880"/>
          </a:xfrm>
          <a:prstGeom prst="rect">
            <a:avLst/>
          </a:prstGeom>
          <a:ln>
            <a:noFill/>
          </a:ln>
        </p:spPr>
      </p:pic>
      <p:sp>
        <p:nvSpPr>
          <p:cNvPr id="139" name="TextShape 6"/>
          <p:cNvSpPr txBox="1"/>
          <p:nvPr/>
        </p:nvSpPr>
        <p:spPr>
          <a:xfrm>
            <a:off x="91440" y="5394960"/>
            <a:ext cx="3840480" cy="101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1" lang="en-US" sz="1300" spc="-1" strike="noStrike">
                <a:solidFill>
                  <a:srgbClr val="000000"/>
                </a:solidFill>
                <a:latin typeface="Arial"/>
                <a:ea typeface="Times New Roman"/>
              </a:rPr>
              <a:t>Data: The 41-year-long catalog (1975-2016) of the NDC  with 18 275 earthquakes was  supplemented with data from 23-month-long MACOMO, 695 earthquakes project as well as all historical events since 1897.</a:t>
            </a:r>
            <a:endParaRPr b="1" lang="en-US" sz="1300" spc="-1" strike="noStrike">
              <a:latin typeface="Arial"/>
            </a:endParaRPr>
          </a:p>
        </p:txBody>
      </p:sp>
      <p:sp>
        <p:nvSpPr>
          <p:cNvPr id="140" name="TextShape 7"/>
          <p:cNvSpPr txBox="1"/>
          <p:nvPr/>
        </p:nvSpPr>
        <p:spPr>
          <a:xfrm>
            <a:off x="3805560" y="65962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8"/>
          <p:cNvSpPr/>
          <p:nvPr/>
        </p:nvSpPr>
        <p:spPr>
          <a:xfrm>
            <a:off x="55440" y="5394960"/>
            <a:ext cx="3749040" cy="1011960"/>
          </a:xfrm>
          <a:prstGeom prst="rect">
            <a:avLst/>
          </a:prstGeom>
          <a:solidFill>
            <a:srgbClr val="d0d0d0">
              <a:alpha val="23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Noto Sans CJK SC"/>
              </a:rPr>
              <a:t>Objectives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11254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0150200" y="91800"/>
            <a:ext cx="1999800" cy="961560"/>
          </a:xfrm>
          <a:prstGeom prst="rect">
            <a:avLst/>
          </a:prstGeom>
          <a:ln>
            <a:noFill/>
          </a:ln>
        </p:spPr>
      </p:pic>
      <p:sp>
        <p:nvSpPr>
          <p:cNvPr id="147" name="TextShape 5"/>
          <p:cNvSpPr txBox="1"/>
          <p:nvPr/>
        </p:nvSpPr>
        <p:spPr>
          <a:xfrm>
            <a:off x="274320" y="1920240"/>
            <a:ext cx="10241280" cy="264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obj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ecti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bili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stic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smi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haz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is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like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liho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pot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enti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imp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act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fut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thq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uak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a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ticu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lar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gas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car</a:t>
            </a:r>
            <a:endParaRPr b="0" lang="en-US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thq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uak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sta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tisti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bilit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thq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uak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diff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nt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gnit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occ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urri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ove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 a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giv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per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iod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tim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e. </a:t>
            </a:r>
            <a:endParaRPr b="0" lang="en-US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latin typeface="Arial"/>
              <a:ea typeface="Noto Sans CJK SC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res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ults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can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hel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info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rm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miti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gat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risk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oci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wit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thq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uak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oth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buil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es,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em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erg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enc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pla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nni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ng.</a:t>
            </a:r>
            <a:endParaRPr b="0" lang="en-US" sz="2000" spc="-1" strike="noStrike">
              <a:latin typeface="Arial"/>
              <a:ea typeface="Noto Sans CJK SC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235440" y="2011680"/>
            <a:ext cx="365760" cy="365760"/>
          </a:xfrm>
          <a:custGeom>
            <a:avLst/>
            <a:gdLst/>
            <a:ahLst/>
            <a:rect l="l" t="t" r="r" b="b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e3e3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274320" y="2926080"/>
            <a:ext cx="365760" cy="365760"/>
          </a:xfrm>
          <a:custGeom>
            <a:avLst/>
            <a:gdLst/>
            <a:ahLst/>
            <a:rect l="l" t="t" r="r" b="b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e3e3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8"/>
          <p:cNvSpPr/>
          <p:nvPr/>
        </p:nvSpPr>
        <p:spPr>
          <a:xfrm>
            <a:off x="235800" y="2011680"/>
            <a:ext cx="365760" cy="365760"/>
          </a:xfrm>
          <a:custGeom>
            <a:avLst/>
            <a:gdLst/>
            <a:ahLst/>
            <a:rect l="l" t="t" r="r" b="b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e3e3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9"/>
          <p:cNvSpPr/>
          <p:nvPr/>
        </p:nvSpPr>
        <p:spPr>
          <a:xfrm>
            <a:off x="274320" y="3931920"/>
            <a:ext cx="365760" cy="365760"/>
          </a:xfrm>
          <a:custGeom>
            <a:avLst/>
            <a:gdLst/>
            <a:ahLst/>
            <a:rect l="l" t="t" r="r" b="b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e3e3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Shape 10"/>
          <p:cNvSpPr txBox="1"/>
          <p:nvPr/>
        </p:nvSpPr>
        <p:spPr>
          <a:xfrm>
            <a:off x="2743200" y="5029200"/>
            <a:ext cx="180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sp>
        <p:nvSpPr>
          <p:cNvPr id="153" name="TextShape 11"/>
          <p:cNvSpPr txBox="1"/>
          <p:nvPr/>
        </p:nvSpPr>
        <p:spPr>
          <a:xfrm>
            <a:off x="3805920" y="65962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Methods and data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11254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10150200" y="91800"/>
            <a:ext cx="1999800" cy="96156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1005840" y="1367640"/>
            <a:ext cx="2651760" cy="259380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4741560" y="1365840"/>
            <a:ext cx="3305160" cy="247464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4"/>
          <a:stretch/>
        </p:blipFill>
        <p:spPr>
          <a:xfrm>
            <a:off x="640080" y="4023360"/>
            <a:ext cx="3383280" cy="258372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5"/>
          <a:stretch/>
        </p:blipFill>
        <p:spPr>
          <a:xfrm>
            <a:off x="8595360" y="1463040"/>
            <a:ext cx="1609920" cy="2235960"/>
          </a:xfrm>
          <a:prstGeom prst="rect">
            <a:avLst/>
          </a:prstGeom>
          <a:ln>
            <a:noFill/>
          </a:ln>
        </p:spPr>
      </p:pic>
      <p:sp>
        <p:nvSpPr>
          <p:cNvPr id="163" name="CustomShape 5"/>
          <p:cNvSpPr/>
          <p:nvPr/>
        </p:nvSpPr>
        <p:spPr>
          <a:xfrm>
            <a:off x="3931920" y="2194560"/>
            <a:ext cx="718200" cy="274320"/>
          </a:xfrm>
          <a:custGeom>
            <a:avLst/>
            <a:gdLst/>
            <a:ahLst/>
            <a:rect l="0" t="0" r="r" b="b"/>
            <a:pathLst>
              <a:path w="1997" h="764">
                <a:moveTo>
                  <a:pt x="0" y="190"/>
                </a:moveTo>
                <a:lnTo>
                  <a:pt x="1497" y="190"/>
                </a:lnTo>
                <a:lnTo>
                  <a:pt x="1497" y="0"/>
                </a:lnTo>
                <a:lnTo>
                  <a:pt x="1996" y="381"/>
                </a:lnTo>
                <a:lnTo>
                  <a:pt x="1497" y="763"/>
                </a:lnTo>
                <a:lnTo>
                  <a:pt x="1497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"/>
          <p:cNvSpPr/>
          <p:nvPr/>
        </p:nvSpPr>
        <p:spPr>
          <a:xfrm>
            <a:off x="7680960" y="2194560"/>
            <a:ext cx="718200" cy="274320"/>
          </a:xfrm>
          <a:custGeom>
            <a:avLst/>
            <a:gdLst/>
            <a:ahLst/>
            <a:rect l="0" t="0" r="r" b="b"/>
            <a:pathLst>
              <a:path w="1997" h="764">
                <a:moveTo>
                  <a:pt x="0" y="190"/>
                </a:moveTo>
                <a:lnTo>
                  <a:pt x="1497" y="190"/>
                </a:lnTo>
                <a:lnTo>
                  <a:pt x="1497" y="0"/>
                </a:lnTo>
                <a:lnTo>
                  <a:pt x="1996" y="381"/>
                </a:lnTo>
                <a:lnTo>
                  <a:pt x="1497" y="763"/>
                </a:lnTo>
                <a:lnTo>
                  <a:pt x="1497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Shape 7"/>
          <p:cNvSpPr txBox="1"/>
          <p:nvPr/>
        </p:nvSpPr>
        <p:spPr>
          <a:xfrm>
            <a:off x="0" y="2103120"/>
            <a:ext cx="9144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Earthquake        data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640080" y="2286000"/>
            <a:ext cx="274320" cy="150120"/>
          </a:xfrm>
          <a:custGeom>
            <a:avLst/>
            <a:gdLst/>
            <a:ahLst/>
            <a:rect l="0" t="0" r="r" b="b"/>
            <a:pathLst>
              <a:path w="764" h="419">
                <a:moveTo>
                  <a:pt x="0" y="104"/>
                </a:moveTo>
                <a:lnTo>
                  <a:pt x="572" y="104"/>
                </a:lnTo>
                <a:lnTo>
                  <a:pt x="572" y="0"/>
                </a:lnTo>
                <a:lnTo>
                  <a:pt x="763" y="209"/>
                </a:lnTo>
                <a:lnTo>
                  <a:pt x="572" y="418"/>
                </a:lnTo>
                <a:lnTo>
                  <a:pt x="572" y="313"/>
                </a:lnTo>
                <a:lnTo>
                  <a:pt x="0" y="313"/>
                </a:lnTo>
                <a:lnTo>
                  <a:pt x="0" y="10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" descr=""/>
          <p:cNvPicPr/>
          <p:nvPr/>
        </p:nvPicPr>
        <p:blipFill>
          <a:blip r:embed="rId6"/>
          <a:stretch/>
        </p:blipFill>
        <p:spPr>
          <a:xfrm>
            <a:off x="4663440" y="3840480"/>
            <a:ext cx="5760720" cy="2618280"/>
          </a:xfrm>
          <a:prstGeom prst="rect">
            <a:avLst/>
          </a:prstGeom>
          <a:ln>
            <a:noFill/>
          </a:ln>
        </p:spPr>
      </p:pic>
      <p:sp>
        <p:nvSpPr>
          <p:cNvPr id="168" name="TextShape 9"/>
          <p:cNvSpPr txBox="1"/>
          <p:nvPr/>
        </p:nvSpPr>
        <p:spPr>
          <a:xfrm>
            <a:off x="4297680" y="6400800"/>
            <a:ext cx="6126480" cy="48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GMPE: Mod1 Boore et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al. (2008); Model 2: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Chiou and 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Youngs(2014)</a:t>
            </a:r>
            <a:endParaRPr b="1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10"/>
          <p:cNvSpPr txBox="1"/>
          <p:nvPr/>
        </p:nvSpPr>
        <p:spPr>
          <a:xfrm>
            <a:off x="56520" y="65836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Results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11254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0150200" y="91800"/>
            <a:ext cx="1999800" cy="96156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452880" y="3003120"/>
            <a:ext cx="2107440" cy="312336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3053160" y="3017520"/>
            <a:ext cx="2250360" cy="3160440"/>
          </a:xfrm>
          <a:prstGeom prst="rect">
            <a:avLst/>
          </a:prstGeom>
          <a:ln>
            <a:noFill/>
          </a:ln>
        </p:spPr>
      </p:pic>
      <p:sp>
        <p:nvSpPr>
          <p:cNvPr id="177" name="TextShape 5"/>
          <p:cNvSpPr txBox="1"/>
          <p:nvPr/>
        </p:nvSpPr>
        <p:spPr>
          <a:xfrm>
            <a:off x="91440" y="1336680"/>
            <a:ext cx="10424160" cy="104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Resu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lts of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prob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abilis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tic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seis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mic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haza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rd for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prob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abiliti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es of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exce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edan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ce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for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10%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and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2%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in 50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year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s,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equiv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alent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to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retur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n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perio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ds of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474-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and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2,47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5-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year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s,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resp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ectiv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ely, </a:t>
            </a:r>
            <a:endParaRPr b="0" lang="en-US" sz="2000" spc="-1" strike="noStrike">
              <a:latin typeface="Arial"/>
            </a:endParaRPr>
          </a:p>
          <a:p>
            <a:pPr algn="just"/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Prod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uced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for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peak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grou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nd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accel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erati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on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(PGA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) and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spect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ral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accel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erati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on of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1.0 </a:t>
            </a:r>
            <a:r>
              <a:rPr b="0" lang="en-US" sz="2000" spc="-1" strike="noStrike">
                <a:solidFill>
                  <a:srgbClr val="191919"/>
                </a:solidFill>
                <a:latin typeface="Arial"/>
              </a:rPr>
              <a:t>s.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4"/>
          <a:stretch/>
        </p:blipFill>
        <p:spPr>
          <a:xfrm>
            <a:off x="5650560" y="3017520"/>
            <a:ext cx="2213280" cy="31089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5"/>
          <a:stretch/>
        </p:blipFill>
        <p:spPr>
          <a:xfrm>
            <a:off x="8229600" y="3017520"/>
            <a:ext cx="2205720" cy="3108960"/>
          </a:xfrm>
          <a:prstGeom prst="rect">
            <a:avLst/>
          </a:prstGeom>
          <a:ln>
            <a:noFill/>
          </a:ln>
        </p:spPr>
      </p:pic>
      <p:sp>
        <p:nvSpPr>
          <p:cNvPr id="180" name="TextShape 6"/>
          <p:cNvSpPr txBox="1"/>
          <p:nvPr/>
        </p:nvSpPr>
        <p:spPr>
          <a:xfrm>
            <a:off x="457200" y="6217920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  <a:ea typeface="Noto Sans CJK SC"/>
              </a:rPr>
              <a:t>P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P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GA at </a:t>
            </a:r>
            <a:r>
              <a:rPr b="0" lang="en-US" sz="1200" spc="-1" strike="noStrike">
                <a:solidFill>
                  <a:srgbClr val="191919"/>
                </a:solidFill>
                <a:latin typeface="Arial"/>
              </a:rPr>
              <a:t>10% probabiity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1" name="TextShape 7"/>
          <p:cNvSpPr txBox="1"/>
          <p:nvPr/>
        </p:nvSpPr>
        <p:spPr>
          <a:xfrm>
            <a:off x="5760720" y="612648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hazard map for SA 1.0s at </a:t>
            </a:r>
            <a:r>
              <a:rPr b="0" lang="en-US" sz="1200" spc="-1" strike="noStrike">
                <a:solidFill>
                  <a:srgbClr val="191919"/>
                </a:solidFill>
                <a:latin typeface="Arial"/>
                <a:ea typeface="Noto Sans CJK SC"/>
              </a:rPr>
              <a:t>10% probability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2" name="TextShape 8"/>
          <p:cNvSpPr txBox="1"/>
          <p:nvPr/>
        </p:nvSpPr>
        <p:spPr>
          <a:xfrm>
            <a:off x="8453520" y="6126480"/>
            <a:ext cx="16048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hazard map for SA 1.0s at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200" spc="-1" strike="noStrike">
                <a:solidFill>
                  <a:srgbClr val="191919"/>
                </a:solidFill>
                <a:latin typeface="Arial"/>
                <a:ea typeface="Noto Sans CJK SC"/>
              </a:rPr>
              <a:t>2% probaility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3" name="TextShape 9"/>
          <p:cNvSpPr txBox="1"/>
          <p:nvPr/>
        </p:nvSpPr>
        <p:spPr>
          <a:xfrm>
            <a:off x="3108960" y="6217920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  <a:ea typeface="Noto Sans CJK SC"/>
              </a:rPr>
              <a:t>P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P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Noto Sans CJK SC"/>
              </a:rPr>
              <a:t>GA at 2</a:t>
            </a:r>
            <a:r>
              <a:rPr b="0" lang="en-US" sz="1200" spc="-1" strike="noStrike">
                <a:solidFill>
                  <a:srgbClr val="191919"/>
                </a:solidFill>
                <a:latin typeface="Arial"/>
              </a:rPr>
              <a:t>% probabiity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91440" y="2560320"/>
            <a:ext cx="5303520" cy="4114800"/>
          </a:xfrm>
          <a:prstGeom prst="rect">
            <a:avLst/>
          </a:prstGeom>
          <a:solidFill>
            <a:srgbClr val="d0d0d0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5559120" y="2560320"/>
            <a:ext cx="5139360" cy="41148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TextShape 12"/>
          <p:cNvSpPr txBox="1"/>
          <p:nvPr/>
        </p:nvSpPr>
        <p:spPr>
          <a:xfrm>
            <a:off x="3805920" y="65962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Arial"/>
              </a:rPr>
              <a:t>Conclusion </a:t>
            </a:r>
            <a:endParaRPr b="1" lang="en-US" sz="20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11254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9978840" y="44280"/>
            <a:ext cx="1999800" cy="961560"/>
          </a:xfrm>
          <a:prstGeom prst="rect">
            <a:avLst/>
          </a:prstGeom>
          <a:ln>
            <a:noFill/>
          </a:ln>
        </p:spPr>
      </p:pic>
      <p:sp>
        <p:nvSpPr>
          <p:cNvPr id="192" name="TextShape 5"/>
          <p:cNvSpPr txBox="1"/>
          <p:nvPr/>
        </p:nvSpPr>
        <p:spPr>
          <a:xfrm>
            <a:off x="182880" y="1280160"/>
            <a:ext cx="10698480" cy="520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 Combined data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NDC (1975-2016) and MACOMO (2011-2013) produce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 combined bulletin of 18,970 events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 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eismicity catalog for Madagascar homogenized to Mw and then declustered (7020 dependent events removed and leaving a catalog of 11,950 earthquakes event).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 source areas defined, and the maximum magnitude, activity rate, and b-value calculated for each source.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 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ighest levels of predicted ground motion found to be in the most active areas, viz. central Madagascar.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The hazard in central Madagascar may be described as moderate, and elsewhere in the island as low.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Moderate-sized and potentially damaging earthquake (M&gt;5.5) could occur elsewhere in Madagascar, just that it is a lot less frequent.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From this study we could identify the impact of: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a. Tectonic Activity in Africa: case study East African rift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b. The earthquake swarm in Mayotte, the movement of magma beneath the Earth’s crust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c. Urbanisation within Madagascar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Shape 6"/>
          <p:cNvSpPr txBox="1"/>
          <p:nvPr/>
        </p:nvSpPr>
        <p:spPr>
          <a:xfrm>
            <a:off x="3805920" y="65962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193120" y="266400"/>
            <a:ext cx="8021160" cy="5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References</a:t>
            </a:r>
            <a:br/>
            <a:endParaRPr b="0" lang="en-US" sz="20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0296360" y="272520"/>
            <a:ext cx="1642680" cy="5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0000"/>
                </a:solidFill>
                <a:latin typeface="Arial"/>
              </a:rPr>
              <a:t>Place your institution logo here after removing this text box!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1064240" y="6385320"/>
            <a:ext cx="817560" cy="23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000" spc="-1" strike="noStrike">
                <a:solidFill>
                  <a:srgbClr val="ffffff"/>
                </a:solidFill>
                <a:latin typeface="Arial"/>
              </a:rPr>
              <a:t>P1.2-532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11103840" y="5452920"/>
            <a:ext cx="837360" cy="74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en-US" sz="900" spc="-1" strike="noStrike">
                <a:solidFill>
                  <a:srgbClr val="ffffff"/>
                </a:solidFill>
                <a:latin typeface="Arial"/>
              </a:rPr>
              <a:t>Please do not use this space, a QR code will be automatically overlayed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10150200" y="91800"/>
            <a:ext cx="1999800" cy="961560"/>
          </a:xfrm>
          <a:prstGeom prst="rect">
            <a:avLst/>
          </a:prstGeom>
          <a:ln>
            <a:noFill/>
          </a:ln>
        </p:spPr>
      </p:pic>
      <p:sp>
        <p:nvSpPr>
          <p:cNvPr id="199" name="TextShape 5"/>
          <p:cNvSpPr txBox="1"/>
          <p:nvPr/>
        </p:nvSpPr>
        <p:spPr>
          <a:xfrm>
            <a:off x="365760" y="1280160"/>
            <a:ext cx="10149840" cy="469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Boore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D.M. and Atkinson, G.M., 2008.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Ground motion prediction equations for the average horizontal component of PGA, PGV, and 5% damped PSA at spectral periods between 0.01 s and 10.0 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 Earthquake Spectra, 24, 99-138.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Chiou, B.S.J. and Youngs,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R.R., 2014.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Update of the Chiou and Youngs NGA model for the average horizontal component of peak ground motion and response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 Earthquake Spectra, 30(3), 1117-1153.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Rakotondraibe, 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., Nyblade, A.A., Wysession, M.E., Durrheim, R.J., Rambolamanana, G., Aleqabi, G.I., Shore, P.J., Pratt, M.J., Andriampenomanana, F., Rümpker, G. and Rindraharisaona, E., 2020.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Seismicity and seismotectonics of Madagascar revealed by the 2011–2013 deployment of the island-wide MACOMO broadband seismic array. Tectonophysics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790, p.228547.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Rakotondraibe, 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.,  Durrheim, R.J., Rambolamanana, G.,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Nyblade, A.A., Wysession, M.E.,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 Andriampenomanana, F., Rindraharisaona, E., (In Prep.).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Probabilistic Seismic Hazard study for Madagascar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6"/>
          <p:cNvSpPr txBox="1"/>
          <p:nvPr/>
        </p:nvSpPr>
        <p:spPr>
          <a:xfrm>
            <a:off x="3805920" y="6596280"/>
            <a:ext cx="2778120" cy="2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Email: tsitsikel@gmail.com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Application>LibreOffice/6.2.8.2$Linux_X86_64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:creator>Moshir Kyrollos</dc:creator>
  <dc:description/>
  <dc:language>en-US</dc:language>
  <cp:lastModifiedBy/>
  <dcterms:modified xsi:type="dcterms:W3CDTF">2023-06-10T06:42:30Z</dcterms:modified>
  <cp:revision>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