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91" d="100"/>
          <a:sy n="91" d="100"/>
        </p:scale>
        <p:origin x="5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P1.2-574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 elasticity: Application to resolve the stress-field orientation from ambient seismic noise</a:t>
            </a:r>
          </a:p>
          <a:p>
            <a:pPr algn="ctr"/>
            <a:endParaRPr lang="en-A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Yongki A. Aiman</a:t>
            </a:r>
            <a:r>
              <a:rPr lang="de-AT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Andrew Delorey</a:t>
            </a:r>
            <a:r>
              <a:rPr lang="de-AT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Yang Lu</a:t>
            </a:r>
            <a:r>
              <a:rPr lang="de-AT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Götz Bokelmann</a:t>
            </a:r>
            <a:r>
              <a:rPr lang="en-AT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de-AT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A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Vienna, Austria; </a:t>
            </a:r>
            <a:r>
              <a:rPr lang="de-AT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A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Alamos National Laboratory, USA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8CB248-3F64-B2AB-6155-EADFE5DE2FCC}"/>
              </a:ext>
            </a:extLst>
          </p:cNvPr>
          <p:cNvGrpSpPr/>
          <p:nvPr/>
        </p:nvGrpSpPr>
        <p:grpSpPr>
          <a:xfrm>
            <a:off x="8259906" y="1161530"/>
            <a:ext cx="2886712" cy="1774004"/>
            <a:chOff x="4348483" y="1401846"/>
            <a:chExt cx="2886712" cy="1774004"/>
          </a:xfrm>
        </p:grpSpPr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C76FBDB8-6B97-5BAB-25CD-4575D7A61CBB}"/>
                </a:ext>
              </a:extLst>
            </p:cNvPr>
            <p:cNvSpPr txBox="1"/>
            <p:nvPr/>
          </p:nvSpPr>
          <p:spPr>
            <a:xfrm>
              <a:off x="5338794" y="1401846"/>
              <a:ext cx="1328996" cy="37268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A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 kern="1200" cap="none" dirty="0">
                  <a:ln>
                    <a:noFill/>
                  </a:ln>
                  <a:latin typeface="Calibri" panose="020F0502020204030204" pitchFamily="34" charset="0"/>
                  <a:ea typeface="Noto Sans CJK SC" pitchFamily="2"/>
                  <a:cs typeface="Calibri" panose="020F0502020204030204" pitchFamily="34" charset="0"/>
                </a:rPr>
                <a:t>Tidal forcing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76BD74-7543-2B66-3FF9-7EBFA0F0E788}"/>
                </a:ext>
              </a:extLst>
            </p:cNvPr>
            <p:cNvGrpSpPr/>
            <p:nvPr/>
          </p:nvGrpSpPr>
          <p:grpSpPr>
            <a:xfrm>
              <a:off x="4348483" y="2135721"/>
              <a:ext cx="1383449" cy="1040129"/>
              <a:chOff x="775440" y="2981520"/>
              <a:chExt cx="1645920" cy="129348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F570C55-6B29-A2B0-19B5-88BB0E230F2B}"/>
                  </a:ext>
                </a:extLst>
              </p:cNvPr>
              <p:cNvSpPr/>
              <p:nvPr/>
            </p:nvSpPr>
            <p:spPr>
              <a:xfrm>
                <a:off x="775440" y="3067920"/>
                <a:ext cx="1645920" cy="1131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729FC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>
                <a:defPPr>
                  <a:defRPr lang="en-A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ACAA76A-F506-34D3-C5BB-1AEE6D0CCD9B}"/>
                  </a:ext>
                </a:extLst>
              </p:cNvPr>
              <p:cNvSpPr/>
              <p:nvPr/>
            </p:nvSpPr>
            <p:spPr>
              <a:xfrm>
                <a:off x="938160" y="2981520"/>
                <a:ext cx="1304280" cy="1293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noFill/>
              <a:ln w="12600">
                <a:solidFill>
                  <a:srgbClr val="000000">
                    <a:alpha val="40000"/>
                  </a:srgbClr>
                </a:solidFill>
                <a:prstDash val="solid"/>
              </a:ln>
            </p:spPr>
            <p:txBody>
              <a:bodyPr vert="horz" wrap="none" lIns="96120" tIns="51120" rIns="96120" bIns="51120" anchor="ctr" anchorCtr="0" compatLnSpc="0">
                <a:noAutofit/>
              </a:bodyPr>
              <a:lstStyle>
                <a:defPPr>
                  <a:defRPr lang="en-A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A916934-4951-4C6A-8015-5220E75DDA49}"/>
                </a:ext>
              </a:extLst>
            </p:cNvPr>
            <p:cNvSpPr/>
            <p:nvPr/>
          </p:nvSpPr>
          <p:spPr>
            <a:xfrm rot="2706600">
              <a:off x="6808056" y="2547277"/>
              <a:ext cx="235286" cy="226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olid"/>
            </a:ln>
          </p:spPr>
          <p:txBody>
            <a:bodyPr vert="horz" wrap="none" lIns="96120" tIns="51120" rIns="96120" bIns="51120" anchor="ctr" anchorCtr="0" compatLnSpc="0">
              <a:noAutofit/>
            </a:bodyPr>
            <a:lstStyle>
              <a:defPPr>
                <a:defRPr lang="en-A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64300890-A3B0-CE1B-6F2B-0E8098582945}"/>
                </a:ext>
              </a:extLst>
            </p:cNvPr>
            <p:cNvSpPr txBox="1"/>
            <p:nvPr/>
          </p:nvSpPr>
          <p:spPr>
            <a:xfrm>
              <a:off x="4782499" y="1795048"/>
              <a:ext cx="569493" cy="31004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A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 cap="none" dirty="0">
                  <a:ln>
                    <a:noFill/>
                  </a:ln>
                  <a:latin typeface="Calibri" panose="020F0502020204030204" pitchFamily="34" charset="0"/>
                  <a:ea typeface="Noto Sans CJK SC" pitchFamily="2"/>
                  <a:cs typeface="Calibri" panose="020F0502020204030204" pitchFamily="34" charset="0"/>
                </a:rPr>
                <a:t>Earth</a:t>
              </a:r>
            </a:p>
          </p:txBody>
        </p:sp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E786AE10-F970-AEAF-CB29-7EA63BA43611}"/>
                </a:ext>
              </a:extLst>
            </p:cNvPr>
            <p:cNvSpPr txBox="1"/>
            <p:nvPr/>
          </p:nvSpPr>
          <p:spPr>
            <a:xfrm>
              <a:off x="6616202" y="2196449"/>
              <a:ext cx="618993" cy="31004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A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 cap="none" dirty="0">
                  <a:ln>
                    <a:noFill/>
                  </a:ln>
                  <a:latin typeface="Calibri" panose="020F0502020204030204" pitchFamily="34" charset="0"/>
                  <a:ea typeface="Noto Sans CJK SC" pitchFamily="2"/>
                  <a:cs typeface="Calibri" panose="020F0502020204030204" pitchFamily="34" charset="0"/>
                </a:rPr>
                <a:t>Moon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87010F-9C1E-4885-D006-5801E612F7A2}"/>
              </a:ext>
            </a:extLst>
          </p:cNvPr>
          <p:cNvSpPr txBox="1"/>
          <p:nvPr/>
        </p:nvSpPr>
        <p:spPr>
          <a:xfrm>
            <a:off x="302003" y="1291904"/>
            <a:ext cx="70467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Emulate laboratory procedure to perform the „natural“ pump-probe experiment using solid-earth tides (low-frequency vibration) and cross-correlation functions (high-frequency waves).</a:t>
            </a:r>
          </a:p>
          <a:p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Measuring stress derivative of seismic velocity with respect to the tidal strain, thus constraining the maximum horizontal compressive stress (S</a:t>
            </a:r>
            <a:r>
              <a:rPr lang="de-AT" baseline="-25000" dirty="0"/>
              <a:t>Hmax</a:t>
            </a:r>
            <a:r>
              <a:rPr lang="de-AT" dirty="0"/>
              <a:t>) orientation in the Earth‘s crust.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Explaining why the two major faults in Northeastern Italy, the </a:t>
            </a:r>
            <a:r>
              <a:rPr lang="en-US" dirty="0" err="1"/>
              <a:t>Giudicarie</a:t>
            </a:r>
            <a:r>
              <a:rPr lang="en-US" dirty="0"/>
              <a:t> Fault and the </a:t>
            </a:r>
            <a:r>
              <a:rPr lang="en-US" dirty="0" err="1"/>
              <a:t>Periadriatic</a:t>
            </a:r>
            <a:r>
              <a:rPr lang="en-US" dirty="0"/>
              <a:t> Line (</a:t>
            </a:r>
            <a:r>
              <a:rPr lang="en-US" dirty="0" err="1"/>
              <a:t>Pustertal-Gailtal</a:t>
            </a:r>
            <a:r>
              <a:rPr lang="en-US" dirty="0"/>
              <a:t> Fault) are currently inactive, while the currently acting stress field allows faults in Slovenia to deform actively</a:t>
            </a:r>
            <a:r>
              <a:rPr lang="de-AT" dirty="0"/>
              <a:t> </a:t>
            </a:r>
            <a:endParaRPr lang="en-GB" dirty="0"/>
          </a:p>
        </p:txBody>
      </p:sp>
      <p:pic>
        <p:nvPicPr>
          <p:cNvPr id="13" name="Picture 12" descr="A screenshot of a map&#10;&#10;Description automatically generated with medium confidence">
            <a:extLst>
              <a:ext uri="{FF2B5EF4-FFF2-40B4-BE49-F238E27FC236}">
                <a16:creationId xmlns:a16="http://schemas.microsoft.com/office/drawing/2014/main" id="{F013E7D5-618E-EC24-98FC-07097EE1C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772" y="4678083"/>
            <a:ext cx="4641559" cy="2178375"/>
          </a:xfrm>
          <a:prstGeom prst="rect">
            <a:avLst/>
          </a:prstGeom>
        </p:spPr>
      </p:pic>
      <p:pic>
        <p:nvPicPr>
          <p:cNvPr id="14" name="Picture 13" descr="A screenshot of a map&#10;&#10;Description automatically generated with medium confidence">
            <a:extLst>
              <a:ext uri="{FF2B5EF4-FFF2-40B4-BE49-F238E27FC236}">
                <a16:creationId xmlns:a16="http://schemas.microsoft.com/office/drawing/2014/main" id="{CB3E9E97-BAB3-DE7D-358F-EB897E62F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960" b="44502"/>
          <a:stretch/>
        </p:blipFill>
        <p:spPr>
          <a:xfrm>
            <a:off x="7679832" y="3109153"/>
            <a:ext cx="4230615" cy="36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138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Liberation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Yongki Andita Aiman</cp:lastModifiedBy>
  <cp:revision>22</cp:revision>
  <dcterms:created xsi:type="dcterms:W3CDTF">2023-04-18T13:25:54Z</dcterms:created>
  <dcterms:modified xsi:type="dcterms:W3CDTF">2023-06-11T14:16:21Z</dcterms:modified>
</cp:coreProperties>
</file>