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1"/>
  </p:notesMasterIdLst>
  <p:sldIdLst>
    <p:sldId id="261" r:id="rId3"/>
    <p:sldId id="256" r:id="rId4"/>
    <p:sldId id="262" r:id="rId5"/>
    <p:sldId id="270" r:id="rId6"/>
    <p:sldId id="269" r:id="rId7"/>
    <p:sldId id="264" r:id="rId8"/>
    <p:sldId id="267" r:id="rId9"/>
    <p:sldId id="265" r:id="rId10"/>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70"/>
            <p14:sldId id="269"/>
            <p14:sldId id="264"/>
            <p14:sldId id="267"/>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6" autoAdjust="0"/>
    <p:restoredTop sz="94685"/>
  </p:normalViewPr>
  <p:slideViewPr>
    <p:cSldViewPr snapToGrid="0">
      <p:cViewPr varScale="1">
        <p:scale>
          <a:sx n="69" d="100"/>
          <a:sy n="69" d="100"/>
        </p:scale>
        <p:origin x="6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9B6B8-E4B2-4692-BB7E-3421317622DE}"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B362A-40A7-4EE0-91D5-707A3529D365}" type="slidenum">
              <a:rPr lang="en-US" smtClean="0"/>
              <a:t>‹#›</a:t>
            </a:fld>
            <a:endParaRPr lang="en-US"/>
          </a:p>
        </p:txBody>
      </p:sp>
    </p:spTree>
    <p:extLst>
      <p:ext uri="{BB962C8B-B14F-4D97-AF65-F5344CB8AC3E}">
        <p14:creationId xmlns:p14="http://schemas.microsoft.com/office/powerpoint/2010/main" val="425284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B362A-40A7-4EE0-91D5-707A3529D365}" type="slidenum">
              <a:rPr lang="en-US" smtClean="0"/>
              <a:t>2</a:t>
            </a:fld>
            <a:endParaRPr lang="en-US"/>
          </a:p>
        </p:txBody>
      </p:sp>
    </p:spTree>
    <p:extLst>
      <p:ext uri="{BB962C8B-B14F-4D97-AF65-F5344CB8AC3E}">
        <p14:creationId xmlns:p14="http://schemas.microsoft.com/office/powerpoint/2010/main" val="65301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B362A-40A7-4EE0-91D5-707A3529D365}" type="slidenum">
              <a:rPr lang="en-US" smtClean="0"/>
              <a:t>3</a:t>
            </a:fld>
            <a:endParaRPr lang="en-US"/>
          </a:p>
        </p:txBody>
      </p:sp>
    </p:spTree>
    <p:extLst>
      <p:ext uri="{BB962C8B-B14F-4D97-AF65-F5344CB8AC3E}">
        <p14:creationId xmlns:p14="http://schemas.microsoft.com/office/powerpoint/2010/main" val="3579070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8.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8.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6.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90945"/>
            <a:ext cx="6826135" cy="1534422"/>
          </a:xfrm>
          <a:prstGeom prst="rect">
            <a:avLst/>
          </a:prstGeom>
        </p:spPr>
        <p:txBody>
          <a:bodyPr anchor="b"/>
          <a:lstStyle>
            <a:defPPr>
              <a:defRPr lang="en-AT"/>
            </a:defPPr>
            <a:lvl1pPr algn="ctr">
              <a:lnSpc>
                <a:spcPct val="90000"/>
              </a:lnSpc>
              <a:spcBef>
                <a:spcPct val="0"/>
              </a:spcBef>
              <a:buNone/>
              <a:defRPr sz="2000" b="1">
                <a:solidFill>
                  <a:schemeClr val="bg1"/>
                </a:solidFill>
                <a:latin typeface="Arial" panose="020B0604020202020204" pitchFamily="34" charset="0"/>
                <a:ea typeface="+mj-ea"/>
                <a:cs typeface="Arial" panose="020B0604020202020204" pitchFamily="34" charset="0"/>
              </a:defRPr>
            </a:lvl1pPr>
          </a:lstStyle>
          <a:p>
            <a:r>
              <a:rPr lang="en-US" sz="1800" dirty="0"/>
              <a:t>Improve Jordan Seismological Observatory Events Location by Reducing Azimuth Gab Using Regional Seismic Travel Time Workshop Recommendation</a:t>
            </a:r>
            <a:endParaRPr lang="en-AT" sz="1800" dirty="0"/>
          </a:p>
          <a:p>
            <a:endParaRPr lang="en-AT" dirty="0"/>
          </a:p>
          <a:p>
            <a:r>
              <a:rPr lang="en-US" sz="1800" b="0" dirty="0" err="1"/>
              <a:t>Shadi</a:t>
            </a:r>
            <a:r>
              <a:rPr lang="en-US" sz="1800" b="0" dirty="0"/>
              <a:t> </a:t>
            </a:r>
            <a:r>
              <a:rPr lang="en-US" sz="1800" b="0" dirty="0" err="1"/>
              <a:t>Alzoubi</a:t>
            </a:r>
            <a:endParaRPr lang="en-US" sz="1800" b="0" dirty="0"/>
          </a:p>
          <a:p>
            <a:r>
              <a:rPr lang="en-US" sz="1400" b="0" dirty="0"/>
              <a:t>Jordanian Seismological Observatory/Jordan National Data Center</a:t>
            </a:r>
            <a:endParaRPr lang="en-AT" sz="1400" b="0" dirty="0"/>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200">
                <a:latin typeface="Arial" panose="020B0604020202020204" pitchFamily="34" charset="0"/>
                <a:cs typeface="Arial" panose="020B0604020202020204" pitchFamily="34" charset="0"/>
              </a:rPr>
              <a:t>The Jordanian Seismological Observatory (JSO) participated in a workshop in Nepal on improved seismic event location using the regional seismic travel time (RSTT) method. The JSO contributed with a list of selected seismic events to be analyzed and tested.</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After selecting the most matched event from the list and ensuring it was compatible with RSTT module specification, the result of the analysis of event location by RSTT wasn’t within the expected range. This was because of the high azimuth gab due to lack of stations coverage from all direction.</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The JSO should start to solve this issue by reducing the azimuth gab by adding stations from Lebanon. Additionally, a study undertaken to add new seismic stations where no station coverage is found and by getting data from the International Data Centre or data from other seismological centers.</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P1.2-101</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200">
                <a:latin typeface="Arial" panose="020B0604020202020204" pitchFamily="34" charset="0"/>
                <a:cs typeface="Arial" panose="020B0604020202020204" pitchFamily="34" charset="0"/>
              </a:rPr>
              <a:t>First of all we need to check the accuracy of Events Location calculated by Jordanian Seismological Observatory(JSO), so that we use Mining Explosions that occur in Central and South of Jordan by record the Actual location and Time for Each Explosions and compare it with the Calculated Event Location by JSO Seismic Network.</a:t>
            </a:r>
          </a:p>
          <a:p>
            <a:pPr algn="l">
              <a:lnSpc>
                <a:spcPct val="100000"/>
              </a:lnSpc>
            </a:pPr>
            <a:r>
              <a:rPr lang="en-US" sz="1200">
                <a:latin typeface="Arial" panose="020B0604020202020204" pitchFamily="34" charset="0"/>
                <a:cs typeface="Arial" panose="020B0604020202020204" pitchFamily="34" charset="0"/>
              </a:rPr>
              <a:t>To meet the objective of the study and improve the JSO Event location accuracy we select Two major and recent Seismic event (Earthquake) one in Dead Sea Area (Central Jordan) and the Second one in Gulf of Aqaba (South of Jordan).</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spcBef>
                <a:spcPts val="0"/>
              </a:spcBef>
            </a:pPr>
            <a:r>
              <a:rPr lang="en-US" sz="1200">
                <a:latin typeface="Arial" panose="020B0604020202020204" pitchFamily="34" charset="0"/>
                <a:cs typeface="Arial" panose="020B0604020202020204" pitchFamily="34" charset="0"/>
              </a:rPr>
              <a:t>By using Mining Explosions to check the accuracy of Calculated Location we found that the Azimuth Gab in Central and North of Jordan less than the Azimuth Gab in South and Southeast of Jordan, and the calculated Location accuracy in Central and North of Jordan Higher than South and Southeast of Jordan(Figure 1).</a:t>
            </a:r>
          </a:p>
          <a:p>
            <a:pPr algn="just">
              <a:lnSpc>
                <a:spcPct val="100000"/>
              </a:lnSpc>
              <a:spcBef>
                <a:spcPts val="0"/>
              </a:spcBef>
            </a:pPr>
            <a:r>
              <a:rPr lang="en-US" sz="1200">
                <a:latin typeface="Arial" panose="020B0604020202020204" pitchFamily="34" charset="0"/>
                <a:cs typeface="Arial" panose="020B0604020202020204" pitchFamily="34" charset="0"/>
              </a:rPr>
              <a:t>From this Result we found there is very low Seismic station coverage for Event in South and South east of Jordan, and for Event in Central and North of Jordan need to use waveform data from IDC and/or other Seismological Observatory to Reduce the Azimuth Gab. </a:t>
            </a:r>
          </a:p>
          <a:p>
            <a:pPr algn="just">
              <a:lnSpc>
                <a:spcPct val="100000"/>
              </a:lnSpc>
              <a:spcBef>
                <a:spcPts val="0"/>
              </a:spcBef>
            </a:pPr>
            <a:r>
              <a:rPr lang="en-US" sz="1200">
                <a:latin typeface="Arial" panose="020B0604020202020204" pitchFamily="34" charset="0"/>
                <a:cs typeface="Arial" panose="020B0604020202020204" pitchFamily="34" charset="0"/>
              </a:rPr>
              <a:t>The two Seismic event used to compare the Azimuth Gab before and after apply the improvement by import waveform data from other Seismological Observatory and from IDC to our system and reanalyze them again showed the same result from mining explosion azimuth Gab improved for the Event in Central Jordan with improved accuracy but not for the Event in South.</a:t>
            </a:r>
          </a:p>
          <a:p>
            <a:pPr algn="just">
              <a:lnSpc>
                <a:spcPct val="100000"/>
              </a:lnSpc>
              <a:spcBef>
                <a:spcPts val="0"/>
              </a:spcBef>
            </a:pP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REPLACE THIS TEXT </a:t>
            </a:r>
          </a:p>
          <a:p>
            <a:r>
              <a:rPr lang="en-US" sz="1200" dirty="0">
                <a:latin typeface="Arial" panose="020B0604020202020204" pitchFamily="34" charset="0"/>
                <a:cs typeface="Arial" panose="020B0604020202020204" pitchFamily="34" charset="0"/>
              </a:rPr>
              <a:t>With your</a:t>
            </a:r>
          </a:p>
          <a:p>
            <a:r>
              <a:rPr lang="en-US" sz="1200" dirty="0">
                <a:latin typeface="Arial" panose="020B0604020202020204" pitchFamily="34" charset="0"/>
                <a:cs typeface="Arial" panose="020B0604020202020204" pitchFamily="34" charset="0"/>
              </a:rPr>
              <a:t>Conclusions</a:t>
            </a:r>
          </a:p>
          <a:p>
            <a:r>
              <a:rPr lang="en-US" sz="1200" dirty="0">
                <a:latin typeface="Arial" panose="020B0604020202020204" pitchFamily="34" charset="0"/>
                <a:cs typeface="Arial" panose="020B0604020202020204" pitchFamily="34" charset="0"/>
              </a:rPr>
              <a:t>DO NOT CHANGE or RESIZE the Text or the Textbox</a:t>
            </a:r>
          </a:p>
        </p:txBody>
      </p:sp>
      <p:sp>
        <p:nvSpPr>
          <p:cNvPr id="8" name="Title 1">
            <a:extLst>
              <a:ext uri="{FF2B5EF4-FFF2-40B4-BE49-F238E27FC236}">
                <a16:creationId xmlns:a16="http://schemas.microsoft.com/office/drawing/2014/main" id="{42A0112A-DD74-C918-5EE9-E39D97B30798}"/>
              </a:ext>
            </a:extLst>
          </p:cNvPr>
          <p:cNvSpPr txBox="1">
            <a:spLocks/>
          </p:cNvSpPr>
          <p:nvPr/>
        </p:nvSpPr>
        <p:spPr>
          <a:xfrm>
            <a:off x="10162829" y="520534"/>
            <a:ext cx="164294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AT" sz="2800" b="1" dirty="0">
              <a:solidFill>
                <a:srgbClr val="FF0000"/>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4" name="Picture 2" descr="Logo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2829" y="530059"/>
            <a:ext cx="1652471" cy="55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272144" y="429252"/>
            <a:ext cx="8014623" cy="559293"/>
          </a:xfrm>
          <a:prstGeom prst="rect">
            <a:avLst/>
          </a:prstGeom>
        </p:spPr>
        <p:txBody>
          <a:bodyPr anchor="b"/>
          <a:lstStyle>
            <a:defPPr>
              <a:defRPr lang="en-AT"/>
            </a:defPPr>
            <a:lvl1pPr algn="ctr">
              <a:lnSpc>
                <a:spcPct val="90000"/>
              </a:lnSpc>
              <a:spcBef>
                <a:spcPct val="0"/>
              </a:spcBef>
              <a:buNone/>
              <a:defRPr sz="2000" b="1">
                <a:solidFill>
                  <a:schemeClr val="bg1"/>
                </a:solidFill>
                <a:latin typeface="Arial" panose="020B0604020202020204" pitchFamily="34" charset="0"/>
                <a:ea typeface="+mj-ea"/>
                <a:cs typeface="Arial" panose="020B0604020202020204" pitchFamily="34" charset="0"/>
              </a:defRPr>
            </a:lvl1pPr>
          </a:lstStyle>
          <a:p>
            <a:r>
              <a:rPr lang="en-US" b="0" dirty="0"/>
              <a:t>Improve Jordan Seismological Observatory Events Location by Reducing Azimuth Gab Using Regional Seismic Travel Time Workshop Recommendation</a:t>
            </a:r>
            <a:endParaRPr lang="en-AT" b="0" dirty="0"/>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P1.2101</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9" name="Picture 2" descr="Logo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6293" y="275855"/>
            <a:ext cx="1652471" cy="55929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p:cNvSpPr txBox="1">
            <a:spLocks/>
          </p:cNvSpPr>
          <p:nvPr/>
        </p:nvSpPr>
        <p:spPr>
          <a:xfrm>
            <a:off x="161924" y="1219200"/>
            <a:ext cx="7084003" cy="56388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en-US" sz="2000" b="1" dirty="0" smtClean="0">
                <a:latin typeface="Arial" panose="020B0604020202020204" pitchFamily="34" charset="0"/>
                <a:cs typeface="Arial" panose="020B0604020202020204" pitchFamily="34" charset="0"/>
              </a:rPr>
              <a:t>Introduction:</a:t>
            </a:r>
            <a:endParaRPr lang="en-US" sz="2000" b="1" dirty="0" smtClean="0">
              <a:latin typeface="Arial" panose="020B0604020202020204" pitchFamily="34" charset="0"/>
              <a:cs typeface="Arial" panose="020B0604020202020204" pitchFamily="34" charset="0"/>
            </a:endParaRPr>
          </a:p>
          <a:p>
            <a:pPr algn="l">
              <a:lnSpc>
                <a:spcPct val="100000"/>
              </a:lnSpc>
              <a:spcBef>
                <a:spcPts val="1200"/>
              </a:spcBef>
            </a:pPr>
            <a:r>
              <a:rPr lang="en-US" sz="1800" dirty="0" smtClean="0">
                <a:latin typeface="Arial" panose="020B0604020202020204" pitchFamily="34" charset="0"/>
                <a:cs typeface="Arial" panose="020B0604020202020204" pitchFamily="34" charset="0"/>
              </a:rPr>
              <a:t>The Jordanian </a:t>
            </a:r>
            <a:r>
              <a:rPr lang="en-US" sz="1800" dirty="0">
                <a:latin typeface="Arial" panose="020B0604020202020204" pitchFamily="34" charset="0"/>
                <a:cs typeface="Arial" panose="020B0604020202020204" pitchFamily="34" charset="0"/>
              </a:rPr>
              <a:t>Seismological Observatory (JSO) participated in a workshop in Nepal on improved seismic event location using the regional seismic travel time (RSTT) method. The JSO contributed with a list of selected seismic events to be </a:t>
            </a:r>
            <a:r>
              <a:rPr lang="en-US" sz="1800" dirty="0" smtClean="0">
                <a:latin typeface="Arial" panose="020B0604020202020204" pitchFamily="34" charset="0"/>
                <a:cs typeface="Arial" panose="020B0604020202020204" pitchFamily="34" charset="0"/>
              </a:rPr>
              <a:t>analyzed </a:t>
            </a:r>
            <a:r>
              <a:rPr lang="en-US" sz="1800" dirty="0">
                <a:latin typeface="Arial" panose="020B0604020202020204" pitchFamily="34" charset="0"/>
                <a:cs typeface="Arial" panose="020B0604020202020204" pitchFamily="34" charset="0"/>
              </a:rPr>
              <a:t>and tested.</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After selecting the most matched event from the list and ensuring it was compatible with RSTT module specification, the result of the analysis of event location by RSTT wasn’t within the expected range. This was because of the high azimuth gab due to lack of stations coverage </a:t>
            </a:r>
            <a:r>
              <a:rPr lang="en-US" sz="1800" dirty="0" smtClean="0">
                <a:latin typeface="Arial" panose="020B0604020202020204" pitchFamily="34" charset="0"/>
                <a:cs typeface="Arial" panose="020B0604020202020204" pitchFamily="34" charset="0"/>
              </a:rPr>
              <a:t>from all direction</a:t>
            </a:r>
            <a:r>
              <a:rPr lang="en-US" sz="1800" dirty="0" smtClean="0">
                <a:latin typeface="Arial" panose="020B0604020202020204" pitchFamily="34" charset="0"/>
                <a:cs typeface="Arial" panose="020B0604020202020204" pitchFamily="34" charset="0"/>
              </a:rPr>
              <a:t>.</a:t>
            </a:r>
          </a:p>
          <a:p>
            <a:pPr algn="l">
              <a:lnSpc>
                <a:spcPct val="100000"/>
              </a:lnSpc>
              <a:spcBef>
                <a:spcPts val="0"/>
              </a:spcBef>
            </a:pP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The JSO should start to solve this issue by reducing the azimuth gab by adding stations from </a:t>
            </a:r>
            <a:r>
              <a:rPr lang="en-US" sz="1800" dirty="0" smtClean="0">
                <a:latin typeface="Arial" panose="020B0604020202020204" pitchFamily="34" charset="0"/>
                <a:cs typeface="Arial" panose="020B0604020202020204" pitchFamily="34" charset="0"/>
              </a:rPr>
              <a:t>other Seismological Observatory. </a:t>
            </a:r>
            <a:r>
              <a:rPr lang="en-US" sz="1800" dirty="0">
                <a:latin typeface="Arial" panose="020B0604020202020204" pitchFamily="34" charset="0"/>
                <a:cs typeface="Arial" panose="020B0604020202020204" pitchFamily="34" charset="0"/>
              </a:rPr>
              <a:t>Additionally, a study undertaken to add new seismic stations where no station coverage is found and by getting data from the International Data Centre or data from other seismological centers.</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5927" y="1316182"/>
            <a:ext cx="3050365" cy="4689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Box 4"/>
          <p:cNvSpPr txBox="1"/>
          <p:nvPr/>
        </p:nvSpPr>
        <p:spPr>
          <a:xfrm>
            <a:off x="7402657" y="6005391"/>
            <a:ext cx="2884111"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Jordan Seismic Station Map</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51445" y="466186"/>
            <a:ext cx="8021508" cy="559293"/>
          </a:xfrm>
          <a:prstGeom prst="rect">
            <a:avLst/>
          </a:prstGeom>
        </p:spPr>
        <p:txBody>
          <a:bodyPr anchor="b"/>
          <a:lstStyle>
            <a:defPPr>
              <a:defRPr lang="en-AT"/>
            </a:defPPr>
            <a:lvl1pPr algn="ctr">
              <a:lnSpc>
                <a:spcPct val="90000"/>
              </a:lnSpc>
              <a:spcBef>
                <a:spcPct val="0"/>
              </a:spcBef>
              <a:buNone/>
              <a:defRPr sz="2000" b="0">
                <a:solidFill>
                  <a:schemeClr val="bg1"/>
                </a:solidFill>
                <a:latin typeface="Arial" panose="020B0604020202020204" pitchFamily="34" charset="0"/>
                <a:ea typeface="+mj-ea"/>
                <a:cs typeface="Arial" panose="020B0604020202020204" pitchFamily="34" charset="0"/>
              </a:defRPr>
            </a:lvl1pPr>
          </a:lstStyle>
          <a:p>
            <a:r>
              <a:rPr lang="en-US" dirty="0"/>
              <a:t>Improve Jordan Seismological Observatory Events Location by Reducing Azimuth Gab Using Regional Seismic Travel Time Workshop Recommendation</a:t>
            </a:r>
            <a:endParaRPr lang="en-AT" dirty="0"/>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P1.2-101</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8" name="Picture 2" descr="Logo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6293" y="275855"/>
            <a:ext cx="1652471" cy="5592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9"/>
          <p:cNvSpPr txBox="1">
            <a:spLocks/>
          </p:cNvSpPr>
          <p:nvPr/>
        </p:nvSpPr>
        <p:spPr>
          <a:xfrm>
            <a:off x="161925" y="1219200"/>
            <a:ext cx="10534650" cy="563879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2000" b="1" dirty="0" smtClean="0">
                <a:latin typeface="Arial" panose="020B0604020202020204" pitchFamily="34" charset="0"/>
                <a:cs typeface="Arial" panose="020B0604020202020204" pitchFamily="34" charset="0"/>
              </a:rPr>
              <a:t>Objectives</a:t>
            </a:r>
          </a:p>
          <a:p>
            <a:pPr marL="342900" indent="-342900" algn="just">
              <a:lnSpc>
                <a:spcPct val="100000"/>
              </a:lnSpc>
              <a:spcBef>
                <a:spcPts val="20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improving </a:t>
            </a:r>
            <a:r>
              <a:rPr lang="en-US" sz="1800" dirty="0">
                <a:latin typeface="Arial" panose="020B0604020202020204" pitchFamily="34" charset="0"/>
                <a:cs typeface="Arial" panose="020B0604020202020204" pitchFamily="34" charset="0"/>
              </a:rPr>
              <a:t>location accuracy for </a:t>
            </a:r>
            <a:r>
              <a:rPr lang="en-US" sz="1800" dirty="0" smtClean="0">
                <a:latin typeface="Arial" panose="020B0604020202020204" pitchFamily="34" charset="0"/>
                <a:cs typeface="Arial" panose="020B0604020202020204" pitchFamily="34" charset="0"/>
              </a:rPr>
              <a:t>local seismic events </a:t>
            </a:r>
            <a:r>
              <a:rPr lang="en-US" sz="1800" dirty="0">
                <a:latin typeface="Arial" panose="020B0604020202020204" pitchFamily="34" charset="0"/>
                <a:cs typeface="Arial" panose="020B0604020202020204" pitchFamily="34" charset="0"/>
              </a:rPr>
              <a:t>in Jordan.</a:t>
            </a:r>
          </a:p>
          <a:p>
            <a:pPr marL="342900" indent="-342900" algn="just">
              <a:lnSpc>
                <a:spcPct val="100000"/>
              </a:lnSpc>
              <a:spcBef>
                <a:spcPts val="20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Reduce Azimuth Gab for local Seismic events.</a:t>
            </a:r>
          </a:p>
          <a:p>
            <a:pPr marL="342900" indent="-342900" algn="just">
              <a:lnSpc>
                <a:spcPct val="100000"/>
              </a:lnSpc>
              <a:spcBef>
                <a:spcPts val="20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Enhance Jordanian Seismic Station Network to cover all country Side( specially the Area with high Seismicity) by selecting new location in areas with no seismic coverage.</a:t>
            </a:r>
          </a:p>
          <a:p>
            <a:pPr marL="342900" indent="-342900" algn="just">
              <a:lnSpc>
                <a:spcPct val="100000"/>
              </a:lnSpc>
              <a:spcBef>
                <a:spcPts val="20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Use the International Monitoring System (IMS) data and IDC products to get Waveform data to reduce the Azimuth Gab and Improve event location.</a:t>
            </a:r>
          </a:p>
          <a:p>
            <a:pPr marL="342900" indent="-342900" algn="just">
              <a:lnSpc>
                <a:spcPct val="100000"/>
              </a:lnSpc>
              <a:spcBef>
                <a:spcPts val="20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Try to get waveform data for Seismic Events with high Azimuth Gab and Low Location Accuracy from other Seismological Observatories.</a:t>
            </a:r>
          </a:p>
          <a:p>
            <a:pPr marL="342900" indent="-342900" algn="just">
              <a:lnSpc>
                <a:spcPct val="100000"/>
              </a:lnSpc>
              <a:spcBef>
                <a:spcPts val="20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Use Mining Explosions that occur in all regions in Jordan to check the accuracy of event location calculated by Jordan Seismological Observatory.</a:t>
            </a:r>
          </a:p>
        </p:txBody>
      </p:sp>
    </p:spTree>
    <p:extLst>
      <p:ext uri="{BB962C8B-B14F-4D97-AF65-F5344CB8AC3E}">
        <p14:creationId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6089E85-C1D4-F8EB-8947-E04EDEBE8A24}"/>
              </a:ext>
            </a:extLst>
          </p:cNvPr>
          <p:cNvSpPr txBox="1">
            <a:spLocks/>
          </p:cNvSpPr>
          <p:nvPr/>
        </p:nvSpPr>
        <p:spPr>
          <a:xfrm>
            <a:off x="2265260" y="443988"/>
            <a:ext cx="8021508" cy="559293"/>
          </a:xfrm>
          <a:prstGeom prst="rect">
            <a:avLst/>
          </a:prstGeom>
        </p:spPr>
        <p:txBody>
          <a:bodyPr anchor="b"/>
          <a:lstStyle>
            <a:defPPr>
              <a:defRPr lang="en-AT"/>
            </a:defPPr>
            <a:lvl1pPr algn="ctr">
              <a:lnSpc>
                <a:spcPct val="90000"/>
              </a:lnSpc>
              <a:spcBef>
                <a:spcPct val="0"/>
              </a:spcBef>
              <a:buNone/>
              <a:defRPr sz="2000" b="0">
                <a:solidFill>
                  <a:schemeClr val="bg1"/>
                </a:solidFill>
                <a:latin typeface="Arial" panose="020B0604020202020204" pitchFamily="34" charset="0"/>
                <a:ea typeface="+mj-ea"/>
                <a:cs typeface="Arial" panose="020B0604020202020204" pitchFamily="34" charset="0"/>
              </a:defRPr>
            </a:lvl1pPr>
          </a:lstStyle>
          <a:p>
            <a:r>
              <a:rPr lang="en-US" dirty="0"/>
              <a:t>Improve Jordan Seismological Observatory Events Location by Reducing Azimuth Gab Using Regional Seismic Travel Time Workshop Recommendation</a:t>
            </a:r>
            <a:endParaRPr lang="en-AT" dirty="0"/>
          </a:p>
        </p:txBody>
      </p:sp>
      <p:pic>
        <p:nvPicPr>
          <p:cNvPr id="5" name="Picture 2" descr="Logo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6293" y="275855"/>
            <a:ext cx="1652471" cy="55929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9"/>
          <p:cNvSpPr txBox="1">
            <a:spLocks/>
          </p:cNvSpPr>
          <p:nvPr/>
        </p:nvSpPr>
        <p:spPr>
          <a:xfrm>
            <a:off x="161925" y="1219200"/>
            <a:ext cx="3295650" cy="352425"/>
          </a:xfrm>
          <a:prstGeom prst="rect">
            <a:avLst/>
          </a:prstGeom>
          <a:ln>
            <a:no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2000" b="1" dirty="0" smtClean="0">
                <a:latin typeface="Arial" panose="020B0604020202020204" pitchFamily="34" charset="0"/>
                <a:cs typeface="Arial" panose="020B0604020202020204" pitchFamily="34" charset="0"/>
              </a:rPr>
              <a:t>Methods and data:</a:t>
            </a:r>
            <a:endParaRPr lang="en-US" sz="2000" b="1" dirty="0">
              <a:latin typeface="Arial" panose="020B0604020202020204" pitchFamily="34" charset="0"/>
              <a:cs typeface="Arial" panose="020B0604020202020204" pitchFamily="34" charset="0"/>
            </a:endParaRPr>
          </a:p>
        </p:txBody>
      </p:sp>
      <p:sp>
        <p:nvSpPr>
          <p:cNvPr id="7" name="Content Placeholder 9"/>
          <p:cNvSpPr txBox="1">
            <a:spLocks/>
          </p:cNvSpPr>
          <p:nvPr/>
        </p:nvSpPr>
        <p:spPr>
          <a:xfrm>
            <a:off x="161924" y="1571623"/>
            <a:ext cx="10610854" cy="1893659"/>
          </a:xfrm>
          <a:prstGeom prst="rect">
            <a:avLst/>
          </a:prstGeom>
          <a:ln>
            <a:solidFill>
              <a:schemeClr val="accent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1800" dirty="0" smtClean="0">
                <a:latin typeface="Arial" panose="020B0604020202020204" pitchFamily="34" charset="0"/>
                <a:cs typeface="Arial" panose="020B0604020202020204" pitchFamily="34" charset="0"/>
              </a:rPr>
              <a:t>First of all we need to check the accuracy of Events Location calculated by Jordanian Seismological Observatory(JSO), so that we use Mining Explosions that occur in Central and South of Jordan by record the Actual location and Time for Each Explosions and compare it with the Calculated Event Location by JSO Seismic Network.</a:t>
            </a:r>
          </a:p>
        </p:txBody>
      </p:sp>
      <p:sp>
        <p:nvSpPr>
          <p:cNvPr id="8" name="Content Placeholder 9"/>
          <p:cNvSpPr txBox="1">
            <a:spLocks/>
          </p:cNvSpPr>
          <p:nvPr/>
        </p:nvSpPr>
        <p:spPr>
          <a:xfrm>
            <a:off x="161923" y="3465282"/>
            <a:ext cx="10610855" cy="531161"/>
          </a:xfrm>
          <a:prstGeom prst="rect">
            <a:avLst/>
          </a:prstGeom>
          <a:ln>
            <a:solidFill>
              <a:schemeClr val="accent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Mining Explosions Used :</a:t>
            </a:r>
            <a:endParaRPr lang="en-US" sz="1800" dirty="0">
              <a:latin typeface="Arial" panose="020B0604020202020204" pitchFamily="34" charset="0"/>
              <a:cs typeface="Arial" panose="020B0604020202020204" pitchFamily="34" charset="0"/>
            </a:endParaRPr>
          </a:p>
          <a:p>
            <a:pPr algn="just">
              <a:lnSpc>
                <a:spcPct val="100000"/>
              </a:lnSpc>
            </a:pPr>
            <a:endParaRPr lang="en-US" sz="2000" b="1"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257723168"/>
              </p:ext>
            </p:extLst>
          </p:nvPr>
        </p:nvGraphicFramePr>
        <p:xfrm>
          <a:off x="161919" y="3995329"/>
          <a:ext cx="10610859" cy="2624100"/>
        </p:xfrm>
        <a:graphic>
          <a:graphicData uri="http://schemas.openxmlformats.org/drawingml/2006/table">
            <a:tbl>
              <a:tblPr/>
              <a:tblGrid>
                <a:gridCol w="2376398">
                  <a:extLst>
                    <a:ext uri="{9D8B030D-6E8A-4147-A177-3AD203B41FA5}">
                      <a16:colId xmlns:a16="http://schemas.microsoft.com/office/drawing/2014/main" val="622777911"/>
                    </a:ext>
                  </a:extLst>
                </a:gridCol>
                <a:gridCol w="1533614">
                  <a:extLst>
                    <a:ext uri="{9D8B030D-6E8A-4147-A177-3AD203B41FA5}">
                      <a16:colId xmlns:a16="http://schemas.microsoft.com/office/drawing/2014/main" val="475425363"/>
                    </a:ext>
                  </a:extLst>
                </a:gridCol>
                <a:gridCol w="1743075">
                  <a:extLst>
                    <a:ext uri="{9D8B030D-6E8A-4147-A177-3AD203B41FA5}">
                      <a16:colId xmlns:a16="http://schemas.microsoft.com/office/drawing/2014/main" val="1765089021"/>
                    </a:ext>
                  </a:extLst>
                </a:gridCol>
                <a:gridCol w="1343025">
                  <a:extLst>
                    <a:ext uri="{9D8B030D-6E8A-4147-A177-3AD203B41FA5}">
                      <a16:colId xmlns:a16="http://schemas.microsoft.com/office/drawing/2014/main" val="3687323743"/>
                    </a:ext>
                  </a:extLst>
                </a:gridCol>
                <a:gridCol w="1214441">
                  <a:extLst>
                    <a:ext uri="{9D8B030D-6E8A-4147-A177-3AD203B41FA5}">
                      <a16:colId xmlns:a16="http://schemas.microsoft.com/office/drawing/2014/main" val="2871347392"/>
                    </a:ext>
                  </a:extLst>
                </a:gridCol>
                <a:gridCol w="1157284">
                  <a:extLst>
                    <a:ext uri="{9D8B030D-6E8A-4147-A177-3AD203B41FA5}">
                      <a16:colId xmlns:a16="http://schemas.microsoft.com/office/drawing/2014/main" val="627161668"/>
                    </a:ext>
                  </a:extLst>
                </a:gridCol>
                <a:gridCol w="1243022">
                  <a:extLst>
                    <a:ext uri="{9D8B030D-6E8A-4147-A177-3AD203B41FA5}">
                      <a16:colId xmlns:a16="http://schemas.microsoft.com/office/drawing/2014/main" val="2300265462"/>
                    </a:ext>
                  </a:extLst>
                </a:gridCol>
              </a:tblGrid>
              <a:tr h="482312">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Date</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1400"/>
                        </a:spcAft>
                        <a:buClrTx/>
                        <a:buSzTx/>
                        <a:buFontTx/>
                        <a:buNone/>
                        <a:tabLst/>
                        <a:defRPr/>
                      </a:pPr>
                      <a:endParaRPr lang="en-US" sz="2000" b="0" kern="1400" dirty="0" smtClean="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cs typeface="Arial" panose="020B0604020202020204" pitchFamily="34" charset="0"/>
                        </a:rPr>
                        <a:t>Actual Location</a:t>
                      </a:r>
                      <a:endParaRPr lang="en-US" sz="600" b="0" kern="1400" dirty="0">
                        <a:ln>
                          <a:noFill/>
                        </a:ln>
                        <a:solidFill>
                          <a:srgbClr val="000000"/>
                        </a:solidFill>
                        <a:effectLst/>
                        <a:latin typeface="Arial" panose="020B0604020202020204" pitchFamily="34" charset="0"/>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gridSpan="2">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cs typeface="Arial" panose="020B0604020202020204" pitchFamily="34" charset="0"/>
                        </a:rPr>
                        <a:t>Calculated Location</a:t>
                      </a:r>
                      <a:endParaRPr lang="en-US" sz="600" b="0" kern="1400" dirty="0">
                        <a:ln>
                          <a:noFill/>
                        </a:ln>
                        <a:solidFill>
                          <a:srgbClr val="000000"/>
                        </a:solidFill>
                        <a:effectLst/>
                        <a:latin typeface="Arial" panose="020B0604020202020204" pitchFamily="34" charset="0"/>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1193985035"/>
                  </a:ext>
                </a:extLst>
              </a:tr>
              <a:tr h="482312">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cs typeface="Arial" panose="020B0604020202020204" pitchFamily="34" charset="0"/>
                        </a:rPr>
                        <a:t>Explosion in Central</a:t>
                      </a:r>
                      <a:endParaRPr lang="en-US" sz="600" b="0" kern="1400" dirty="0">
                        <a:ln>
                          <a:noFill/>
                        </a:ln>
                        <a:solidFill>
                          <a:srgbClr val="000000"/>
                        </a:solidFill>
                        <a:effectLst/>
                        <a:latin typeface="Arial" panose="020B0604020202020204" pitchFamily="34" charset="0"/>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Time(GMT)</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1400"/>
                        </a:spcAft>
                        <a:buClrTx/>
                        <a:buSzTx/>
                        <a:buFontTx/>
                        <a:buNone/>
                        <a:tabLst/>
                        <a:defRPr/>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Azimuth Gab</a:t>
                      </a: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Latitude</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1400"/>
                        </a:spcAft>
                        <a:buClrTx/>
                        <a:buSzTx/>
                        <a:buFontTx/>
                        <a:buNone/>
                        <a:tabLst/>
                        <a:defRPr/>
                      </a:pPr>
                      <a:r>
                        <a:rPr lang="en-US" sz="2000" b="0" kern="1400" dirty="0" smtClean="0">
                          <a:ln>
                            <a:noFill/>
                          </a:ln>
                          <a:solidFill>
                            <a:srgbClr val="000000"/>
                          </a:solidFill>
                          <a:effectLst/>
                          <a:latin typeface="Arial" panose="020B0604020202020204" pitchFamily="34" charset="0"/>
                          <a:cs typeface="Arial" panose="020B0604020202020204" pitchFamily="34" charset="0"/>
                        </a:rPr>
                        <a:t>Longitude</a:t>
                      </a:r>
                      <a:endParaRPr lang="en-US" sz="600" b="0" kern="1400" dirty="0" smtClean="0">
                        <a:ln>
                          <a:noFill/>
                        </a:ln>
                        <a:solidFill>
                          <a:srgbClr val="000000"/>
                        </a:solidFill>
                        <a:effectLst/>
                        <a:latin typeface="Arial" panose="020B0604020202020204" pitchFamily="34" charset="0"/>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1400"/>
                        </a:spcAft>
                        <a:buClrTx/>
                        <a:buSzTx/>
                        <a:buFontTx/>
                        <a:buNone/>
                        <a:tabLst/>
                        <a:defRPr/>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Latitude</a:t>
                      </a: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1400"/>
                        </a:spcAft>
                        <a:buClrTx/>
                        <a:buSzTx/>
                        <a:buFontTx/>
                        <a:buNone/>
                        <a:tabLst/>
                        <a:defRPr/>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Longitude</a:t>
                      </a: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94009400"/>
                  </a:ext>
                </a:extLst>
              </a:tr>
              <a:tr h="414869">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24/05/2023</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11:16:06</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173°</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31.151N</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36.263E</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31.154N</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36.281E</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48832157"/>
                  </a:ext>
                </a:extLst>
              </a:tr>
              <a:tr h="414869">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cs typeface="Arial" panose="020B0604020202020204" pitchFamily="34" charset="0"/>
                        </a:rPr>
                        <a:t>Explosion in South</a:t>
                      </a:r>
                      <a:endParaRPr lang="en-US" sz="600" b="0" kern="1400" dirty="0">
                        <a:ln>
                          <a:noFill/>
                        </a:ln>
                        <a:solidFill>
                          <a:srgbClr val="000000"/>
                        </a:solidFill>
                        <a:effectLst/>
                        <a:latin typeface="Arial" panose="020B0604020202020204" pitchFamily="34" charset="0"/>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1400"/>
                        </a:spcAft>
                        <a:buClrTx/>
                        <a:buSzTx/>
                        <a:buFontTx/>
                        <a:buNone/>
                        <a:tabLst/>
                        <a:defRPr/>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Time(GMT)</a:t>
                      </a: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1400"/>
                        </a:spcAft>
                        <a:buClrTx/>
                        <a:buSzTx/>
                        <a:buFontTx/>
                        <a:buNone/>
                        <a:tabLst/>
                        <a:defRPr/>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Azimuth Gab</a:t>
                      </a: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Latitude</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1400"/>
                        </a:spcAft>
                        <a:buClrTx/>
                        <a:buSzTx/>
                        <a:buFontTx/>
                        <a:buNone/>
                        <a:tabLst/>
                        <a:defRPr/>
                      </a:pPr>
                      <a:r>
                        <a:rPr lang="en-US" sz="2000" b="0" kern="1400" dirty="0" smtClean="0">
                          <a:ln>
                            <a:noFill/>
                          </a:ln>
                          <a:solidFill>
                            <a:srgbClr val="000000"/>
                          </a:solidFill>
                          <a:effectLst/>
                          <a:latin typeface="Arial" panose="020B0604020202020204" pitchFamily="34" charset="0"/>
                          <a:cs typeface="Arial" panose="020B0604020202020204" pitchFamily="34" charset="0"/>
                        </a:rPr>
                        <a:t>Longitude</a:t>
                      </a:r>
                      <a:endParaRPr lang="en-US" sz="600" b="0" kern="1400" dirty="0" smtClean="0">
                        <a:ln>
                          <a:noFill/>
                        </a:ln>
                        <a:solidFill>
                          <a:srgbClr val="000000"/>
                        </a:solidFill>
                        <a:effectLst/>
                        <a:latin typeface="Arial" panose="020B0604020202020204" pitchFamily="34" charset="0"/>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1400"/>
                        </a:spcAft>
                        <a:buClrTx/>
                        <a:buSzTx/>
                        <a:buFontTx/>
                        <a:buNone/>
                        <a:tabLst/>
                        <a:defRPr/>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Latitude</a:t>
                      </a: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1400"/>
                        </a:spcAft>
                        <a:buClrTx/>
                        <a:buSzTx/>
                        <a:buFontTx/>
                        <a:buNone/>
                        <a:tabLst/>
                        <a:defRPr/>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Longitude</a:t>
                      </a: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56929727"/>
                  </a:ext>
                </a:extLst>
              </a:tr>
              <a:tr h="414869">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22/05/2023</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09:40:07</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277°</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29.951N</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36.212E</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29.988N</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36.223E</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37426335"/>
                  </a:ext>
                </a:extLst>
              </a:tr>
              <a:tr h="414869">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22/05/2023</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10:58:32</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270°</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29.874N</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36.307E</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29.917N</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36.345E</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85035863"/>
                  </a:ext>
                </a:extLst>
              </a:tr>
            </a:tbl>
          </a:graphicData>
        </a:graphic>
      </p:graphicFrame>
      <p:sp>
        <p:nvSpPr>
          <p:cNvPr id="10"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P1.2-101</a:t>
            </a:r>
            <a:endParaRPr lang="en-AT" sz="2400" b="1"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104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6089E85-C1D4-F8EB-8947-E04EDEBE8A24}"/>
              </a:ext>
            </a:extLst>
          </p:cNvPr>
          <p:cNvSpPr txBox="1">
            <a:spLocks/>
          </p:cNvSpPr>
          <p:nvPr/>
        </p:nvSpPr>
        <p:spPr>
          <a:xfrm>
            <a:off x="2271713" y="428625"/>
            <a:ext cx="8015054" cy="574657"/>
          </a:xfrm>
          <a:prstGeom prst="rect">
            <a:avLst/>
          </a:prstGeom>
        </p:spPr>
        <p:txBody>
          <a:bodyPr anchor="b"/>
          <a:lstStyle>
            <a:defPPr>
              <a:defRPr lang="en-AT"/>
            </a:defPPr>
            <a:lvl1pPr algn="ctr">
              <a:lnSpc>
                <a:spcPct val="90000"/>
              </a:lnSpc>
              <a:spcBef>
                <a:spcPct val="0"/>
              </a:spcBef>
              <a:buNone/>
              <a:defRPr sz="2000" b="0">
                <a:solidFill>
                  <a:schemeClr val="bg1"/>
                </a:solidFill>
                <a:latin typeface="Arial" panose="020B0604020202020204" pitchFamily="34" charset="0"/>
                <a:ea typeface="+mj-ea"/>
                <a:cs typeface="Arial" panose="020B0604020202020204" pitchFamily="34" charset="0"/>
              </a:defRPr>
            </a:lvl1pPr>
          </a:lstStyle>
          <a:p>
            <a:r>
              <a:rPr lang="en-US" dirty="0"/>
              <a:t>Improve Jordan Seismological Observatory Events Location by Reducing Azimuth Gab Using Regional Seismic Travel Time Workshop Recommendation</a:t>
            </a:r>
            <a:endParaRPr lang="en-AT" dirty="0"/>
          </a:p>
        </p:txBody>
      </p:sp>
      <p:pic>
        <p:nvPicPr>
          <p:cNvPr id="5" name="Picture 2" descr="Logo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6293" y="275855"/>
            <a:ext cx="1652471" cy="55929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9"/>
          <p:cNvSpPr txBox="1">
            <a:spLocks/>
          </p:cNvSpPr>
          <p:nvPr/>
        </p:nvSpPr>
        <p:spPr>
          <a:xfrm>
            <a:off x="161925" y="1219200"/>
            <a:ext cx="3295650" cy="352425"/>
          </a:xfrm>
          <a:prstGeom prst="rect">
            <a:avLst/>
          </a:prstGeom>
          <a:ln>
            <a:no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2000" b="1" dirty="0" smtClean="0">
                <a:latin typeface="Arial" panose="020B0604020202020204" pitchFamily="34" charset="0"/>
                <a:cs typeface="Arial" panose="020B0604020202020204" pitchFamily="34" charset="0"/>
              </a:rPr>
              <a:t>Methods and data:</a:t>
            </a:r>
            <a:endParaRPr lang="en-US" sz="2000" b="1" dirty="0">
              <a:latin typeface="Arial" panose="020B0604020202020204" pitchFamily="34" charset="0"/>
              <a:cs typeface="Arial" panose="020B0604020202020204" pitchFamily="34" charset="0"/>
            </a:endParaRPr>
          </a:p>
        </p:txBody>
      </p:sp>
      <p:sp>
        <p:nvSpPr>
          <p:cNvPr id="7" name="Content Placeholder 9"/>
          <p:cNvSpPr txBox="1">
            <a:spLocks/>
          </p:cNvSpPr>
          <p:nvPr/>
        </p:nvSpPr>
        <p:spPr>
          <a:xfrm>
            <a:off x="161923" y="1590215"/>
            <a:ext cx="10134370" cy="1887276"/>
          </a:xfrm>
          <a:prstGeom prst="rect">
            <a:avLst/>
          </a:prstGeom>
          <a:ln>
            <a:solidFill>
              <a:schemeClr val="accent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dirty="0" smtClean="0">
                <a:latin typeface="Arial" panose="020B0604020202020204" pitchFamily="34" charset="0"/>
                <a:cs typeface="Arial" panose="020B0604020202020204" pitchFamily="34" charset="0"/>
              </a:rPr>
              <a:t>To meet the objective of the study and improve the JSO Event location accuracy we select Two major and recent Seismic event (Earthquake) one in Dead Sea Area (Central Jordan) and the Second one in Gulf of Aqaba (South of Jordan).</a:t>
            </a:r>
          </a:p>
          <a:p>
            <a:pPr algn="l">
              <a:lnSpc>
                <a:spcPct val="100000"/>
              </a:lnSpc>
            </a:pPr>
            <a:r>
              <a:rPr lang="en-US" sz="1800" dirty="0" smtClean="0">
                <a:latin typeface="Arial" panose="020B0604020202020204" pitchFamily="34" charset="0"/>
                <a:cs typeface="Arial" panose="020B0604020202020204" pitchFamily="34" charset="0"/>
              </a:rPr>
              <a:t>First we analysis this events to calculate the location by using our Jordanian Seismic station, then we reanalysis same events after add waveform data from other sources like IDC Station or other Seismological Observatories.</a:t>
            </a:r>
            <a:endParaRPr lang="en-US" sz="1800" dirty="0">
              <a:latin typeface="Arial" panose="020B0604020202020204" pitchFamily="34" charset="0"/>
              <a:cs typeface="Arial" panose="020B0604020202020204" pitchFamily="34" charset="0"/>
            </a:endParaRPr>
          </a:p>
        </p:txBody>
      </p:sp>
      <p:sp>
        <p:nvSpPr>
          <p:cNvPr id="8" name="Content Placeholder 9"/>
          <p:cNvSpPr txBox="1">
            <a:spLocks/>
          </p:cNvSpPr>
          <p:nvPr/>
        </p:nvSpPr>
        <p:spPr>
          <a:xfrm>
            <a:off x="161923" y="3477491"/>
            <a:ext cx="10134370" cy="481000"/>
          </a:xfrm>
          <a:prstGeom prst="rect">
            <a:avLst/>
          </a:prstGeom>
          <a:ln>
            <a:solidFill>
              <a:schemeClr val="accent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1800" dirty="0">
                <a:latin typeface="Arial" panose="020B0604020202020204" pitchFamily="34" charset="0"/>
                <a:cs typeface="Arial" panose="020B0604020202020204" pitchFamily="34" charset="0"/>
              </a:rPr>
              <a:t>The Selected </a:t>
            </a:r>
            <a:r>
              <a:rPr lang="en-US" sz="1800" dirty="0" smtClean="0">
                <a:latin typeface="Arial" panose="020B0604020202020204" pitchFamily="34" charset="0"/>
                <a:cs typeface="Arial" panose="020B0604020202020204" pitchFamily="34" charset="0"/>
              </a:rPr>
              <a:t>events:</a:t>
            </a:r>
            <a:endParaRPr lang="en-US" sz="1800" dirty="0">
              <a:latin typeface="Arial" panose="020B0604020202020204" pitchFamily="34" charset="0"/>
              <a:cs typeface="Arial" panose="020B0604020202020204" pitchFamily="34" charset="0"/>
            </a:endParaRPr>
          </a:p>
          <a:p>
            <a:pPr algn="just">
              <a:lnSpc>
                <a:spcPct val="100000"/>
              </a:lnSpc>
            </a:pPr>
            <a:endParaRPr lang="en-US" sz="2000" b="1"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47389798"/>
              </p:ext>
            </p:extLst>
          </p:nvPr>
        </p:nvGraphicFramePr>
        <p:xfrm>
          <a:off x="161911" y="3958491"/>
          <a:ext cx="10134381" cy="2875239"/>
        </p:xfrm>
        <a:graphic>
          <a:graphicData uri="http://schemas.openxmlformats.org/drawingml/2006/table">
            <a:tbl>
              <a:tblPr/>
              <a:tblGrid>
                <a:gridCol w="1611241">
                  <a:extLst>
                    <a:ext uri="{9D8B030D-6E8A-4147-A177-3AD203B41FA5}">
                      <a16:colId xmlns:a16="http://schemas.microsoft.com/office/drawing/2014/main" val="622777911"/>
                    </a:ext>
                  </a:extLst>
                </a:gridCol>
                <a:gridCol w="1358590">
                  <a:extLst>
                    <a:ext uri="{9D8B030D-6E8A-4147-A177-3AD203B41FA5}">
                      <a16:colId xmlns:a16="http://schemas.microsoft.com/office/drawing/2014/main" val="475425363"/>
                    </a:ext>
                  </a:extLst>
                </a:gridCol>
                <a:gridCol w="1215579">
                  <a:extLst>
                    <a:ext uri="{9D8B030D-6E8A-4147-A177-3AD203B41FA5}">
                      <a16:colId xmlns:a16="http://schemas.microsoft.com/office/drawing/2014/main" val="3687323743"/>
                    </a:ext>
                  </a:extLst>
                </a:gridCol>
                <a:gridCol w="1258483">
                  <a:extLst>
                    <a:ext uri="{9D8B030D-6E8A-4147-A177-3AD203B41FA5}">
                      <a16:colId xmlns:a16="http://schemas.microsoft.com/office/drawing/2014/main" val="1122444308"/>
                    </a:ext>
                  </a:extLst>
                </a:gridCol>
                <a:gridCol w="1329988">
                  <a:extLst>
                    <a:ext uri="{9D8B030D-6E8A-4147-A177-3AD203B41FA5}">
                      <a16:colId xmlns:a16="http://schemas.microsoft.com/office/drawing/2014/main" val="627161668"/>
                    </a:ext>
                  </a:extLst>
                </a:gridCol>
                <a:gridCol w="1315687">
                  <a:extLst>
                    <a:ext uri="{9D8B030D-6E8A-4147-A177-3AD203B41FA5}">
                      <a16:colId xmlns:a16="http://schemas.microsoft.com/office/drawing/2014/main" val="970361870"/>
                    </a:ext>
                  </a:extLst>
                </a:gridCol>
                <a:gridCol w="958827">
                  <a:extLst>
                    <a:ext uri="{9D8B030D-6E8A-4147-A177-3AD203B41FA5}">
                      <a16:colId xmlns:a16="http://schemas.microsoft.com/office/drawing/2014/main" val="2553953874"/>
                    </a:ext>
                  </a:extLst>
                </a:gridCol>
                <a:gridCol w="1085986">
                  <a:extLst>
                    <a:ext uri="{9D8B030D-6E8A-4147-A177-3AD203B41FA5}">
                      <a16:colId xmlns:a16="http://schemas.microsoft.com/office/drawing/2014/main" val="556077965"/>
                    </a:ext>
                  </a:extLst>
                </a:gridCol>
              </a:tblGrid>
              <a:tr h="635892">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Date</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1400"/>
                        </a:spcAft>
                        <a:buClrTx/>
                        <a:buSzTx/>
                        <a:buFontTx/>
                        <a:buNone/>
                        <a:tabLst/>
                        <a:defRPr/>
                      </a:pPr>
                      <a:endParaRPr lang="en-US" sz="2000" b="0" kern="1400" dirty="0" smtClean="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Calculated Location</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gridSpan="2">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Improved Calculated Location</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gridSpan="2">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Azimuth</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4003731448"/>
                  </a:ext>
                </a:extLst>
              </a:tr>
              <a:tr h="635892">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Dead Sea</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Time(GMT)</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a:ln>
                            <a:noFill/>
                          </a:ln>
                          <a:solidFill>
                            <a:srgbClr val="000000"/>
                          </a:solidFill>
                          <a:effectLst/>
                          <a:latin typeface="Arial" panose="020B0604020202020204" pitchFamily="34" charset="0"/>
                          <a:ea typeface="+mn-ea"/>
                          <a:cs typeface="Arial" panose="020B0604020202020204" pitchFamily="34" charset="0"/>
                        </a:rPr>
                        <a:t>Latitude</a:t>
                      </a: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1400"/>
                        </a:spcAft>
                        <a:buClrTx/>
                        <a:buSzTx/>
                        <a:buFontTx/>
                        <a:buNone/>
                        <a:tabLst/>
                        <a:defRPr/>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Longitude</a:t>
                      </a: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a:ln>
                            <a:noFill/>
                          </a:ln>
                          <a:solidFill>
                            <a:srgbClr val="000000"/>
                          </a:solidFill>
                          <a:effectLst/>
                          <a:latin typeface="Arial" panose="020B0604020202020204" pitchFamily="34" charset="0"/>
                          <a:ea typeface="+mn-ea"/>
                          <a:cs typeface="Arial" panose="020B0604020202020204" pitchFamily="34" charset="0"/>
                        </a:rPr>
                        <a:t>Longitude</a:t>
                      </a: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1400"/>
                        </a:spcAft>
                        <a:buClrTx/>
                        <a:buSzTx/>
                        <a:buFontTx/>
                        <a:buNone/>
                        <a:tabLst/>
                        <a:defRPr/>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Longitude</a:t>
                      </a: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Azimuth</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Improved Azimuth</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3985035"/>
                  </a:ext>
                </a:extLst>
              </a:tr>
              <a:tr h="493417">
                <a:tc>
                  <a:txBody>
                    <a:bodyPr/>
                    <a:lstStyle/>
                    <a:p>
                      <a:pPr marR="0" indent="0" algn="ctr" rtl="1">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01/04/2023</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1">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18:25:55</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31.998N</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35.513E</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31.994N</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35.500E</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188°</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70°</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94009400"/>
                  </a:ext>
                </a:extLst>
              </a:tr>
              <a:tr h="493417">
                <a:tc>
                  <a:txBody>
                    <a:bodyPr/>
                    <a:lstStyle/>
                    <a:p>
                      <a:pPr marR="0" indent="0" algn="ctr" rtl="1">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Aqaba</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1">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Time(GMT)</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a:ln>
                            <a:noFill/>
                          </a:ln>
                          <a:solidFill>
                            <a:srgbClr val="000000"/>
                          </a:solidFill>
                          <a:effectLst/>
                          <a:latin typeface="Arial" panose="020B0604020202020204" pitchFamily="34" charset="0"/>
                          <a:ea typeface="+mn-ea"/>
                          <a:cs typeface="Arial" panose="020B0604020202020204" pitchFamily="34" charset="0"/>
                        </a:rPr>
                        <a:t>Latitude</a:t>
                      </a: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1400"/>
                        </a:spcAft>
                        <a:buClrTx/>
                        <a:buSzTx/>
                        <a:buFontTx/>
                        <a:buNone/>
                        <a:tabLst/>
                        <a:defRPr/>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Longitude</a:t>
                      </a: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a:ln>
                            <a:noFill/>
                          </a:ln>
                          <a:solidFill>
                            <a:srgbClr val="000000"/>
                          </a:solidFill>
                          <a:effectLst/>
                          <a:latin typeface="Arial" panose="020B0604020202020204" pitchFamily="34" charset="0"/>
                          <a:ea typeface="+mn-ea"/>
                          <a:cs typeface="Arial" panose="020B0604020202020204" pitchFamily="34" charset="0"/>
                        </a:rPr>
                        <a:t>Longitude</a:t>
                      </a: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1400"/>
                        </a:spcAft>
                        <a:buClrTx/>
                        <a:buSzTx/>
                        <a:buFontTx/>
                        <a:buNone/>
                        <a:tabLst/>
                        <a:defRPr/>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Longitude</a:t>
                      </a: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Azimuth</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Improved Azimuth</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78086790"/>
                  </a:ext>
                </a:extLst>
              </a:tr>
              <a:tr h="493417">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16/05/2023</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19:05:53</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28.755N</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34.878E</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28.742N</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34.707E</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343°</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spcBef>
                          <a:spcPts val="0"/>
                        </a:spcBef>
                        <a:spcAft>
                          <a:spcPts val="1400"/>
                        </a:spcAft>
                      </a:pPr>
                      <a:r>
                        <a:rPr lang="en-US" sz="2000" b="0" kern="1400" dirty="0" smtClean="0">
                          <a:ln>
                            <a:noFill/>
                          </a:ln>
                          <a:solidFill>
                            <a:srgbClr val="000000"/>
                          </a:solidFill>
                          <a:effectLst/>
                          <a:latin typeface="Arial" panose="020B0604020202020204" pitchFamily="34" charset="0"/>
                          <a:ea typeface="+mn-ea"/>
                          <a:cs typeface="Arial" panose="020B0604020202020204" pitchFamily="34" charset="0"/>
                        </a:rPr>
                        <a:t>333°</a:t>
                      </a:r>
                      <a:endParaRPr lang="en-US" sz="2000" b="0" kern="1400" dirty="0">
                        <a:ln>
                          <a:noFill/>
                        </a:ln>
                        <a:solidFill>
                          <a:srgbClr val="000000"/>
                        </a:solidFill>
                        <a:effectLst/>
                        <a:latin typeface="Arial" panose="020B0604020202020204" pitchFamily="34" charset="0"/>
                        <a:ea typeface="+mn-ea"/>
                        <a:cs typeface="Arial" panose="020B0604020202020204" pitchFamily="34" charset="0"/>
                      </a:endParaRPr>
                    </a:p>
                  </a:txBody>
                  <a:tcPr marL="7021" marR="7021" marT="7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48832157"/>
                  </a:ext>
                </a:extLst>
              </a:tr>
            </a:tbl>
          </a:graphicData>
        </a:graphic>
      </p:graphicFrame>
      <p:sp>
        <p:nvSpPr>
          <p:cNvPr id="10"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P1.2-101</a:t>
            </a:r>
            <a:endParaRPr lang="en-AT" sz="2400" b="1"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486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23736" y="466186"/>
            <a:ext cx="8021508" cy="559293"/>
          </a:xfrm>
          <a:prstGeom prst="rect">
            <a:avLst/>
          </a:prstGeom>
        </p:spPr>
        <p:txBody>
          <a:bodyPr anchor="b"/>
          <a:lstStyle>
            <a:defPPr>
              <a:defRPr lang="en-AT"/>
            </a:defPPr>
            <a:lvl1pPr algn="ctr">
              <a:lnSpc>
                <a:spcPct val="90000"/>
              </a:lnSpc>
              <a:spcBef>
                <a:spcPct val="0"/>
              </a:spcBef>
              <a:buNone/>
              <a:defRPr sz="2000" b="0">
                <a:solidFill>
                  <a:schemeClr val="bg1"/>
                </a:solidFill>
                <a:latin typeface="Arial" panose="020B0604020202020204" pitchFamily="34" charset="0"/>
                <a:ea typeface="+mj-ea"/>
                <a:cs typeface="Arial" panose="020B0604020202020204" pitchFamily="34" charset="0"/>
              </a:defRPr>
            </a:lvl1pPr>
          </a:lstStyle>
          <a:p>
            <a:r>
              <a:rPr lang="en-US" dirty="0"/>
              <a:t>Improve Jordan Seismological Observatory Events Location by Reducing Azimuth Gab Using Regional Seismic Travel Time Workshop Recommendation</a:t>
            </a:r>
            <a:endParaRPr lang="en-AT" dirty="0"/>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P1.2-101</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8" name="Picture 2" descr="Logo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6293" y="275855"/>
            <a:ext cx="1652471" cy="5592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9"/>
          <p:cNvSpPr txBox="1">
            <a:spLocks/>
          </p:cNvSpPr>
          <p:nvPr/>
        </p:nvSpPr>
        <p:spPr>
          <a:xfrm>
            <a:off x="161923" y="1219201"/>
            <a:ext cx="10353677" cy="229985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2000" b="1" dirty="0" smtClean="0">
                <a:latin typeface="Arial" panose="020B0604020202020204" pitchFamily="34" charset="0"/>
                <a:cs typeface="Arial" panose="020B0604020202020204" pitchFamily="34" charset="0"/>
              </a:rPr>
              <a:t>Results:</a:t>
            </a:r>
            <a:endParaRPr lang="en-US" sz="2000" b="1" dirty="0">
              <a:latin typeface="Arial" panose="020B0604020202020204" pitchFamily="34" charset="0"/>
              <a:cs typeface="Arial" panose="020B0604020202020204" pitchFamily="34" charset="0"/>
            </a:endParaRPr>
          </a:p>
          <a:p>
            <a:pPr algn="just">
              <a:lnSpc>
                <a:spcPct val="100000"/>
              </a:lnSpc>
              <a:spcBef>
                <a:spcPts val="0"/>
              </a:spcBef>
            </a:pPr>
            <a:r>
              <a:rPr lang="en-US" sz="1800" dirty="0">
                <a:latin typeface="Arial" panose="020B0604020202020204" pitchFamily="34" charset="0"/>
                <a:cs typeface="Arial" panose="020B0604020202020204" pitchFamily="34" charset="0"/>
              </a:rPr>
              <a:t>By using Mining Explosions to check the accuracy of Calculated Location we found that the Azimuth Gab in Central and North of Jordan less than the Azimuth Gab in South and Southeast of Jordan, and the calculated Location accuracy in Central and North of Jordan Higher than South and Southeast of </a:t>
            </a:r>
            <a:r>
              <a:rPr lang="en-US" sz="1800" dirty="0" smtClean="0">
                <a:latin typeface="Arial" panose="020B0604020202020204" pitchFamily="34" charset="0"/>
                <a:cs typeface="Arial" panose="020B0604020202020204" pitchFamily="34" charset="0"/>
              </a:rPr>
              <a:t>Jordan(Figure 1).</a:t>
            </a:r>
            <a:endParaRPr lang="en-US" sz="1800" dirty="0">
              <a:latin typeface="Arial" panose="020B0604020202020204" pitchFamily="34" charset="0"/>
              <a:cs typeface="Arial" panose="020B0604020202020204" pitchFamily="34" charset="0"/>
            </a:endParaRPr>
          </a:p>
          <a:p>
            <a:pPr algn="just">
              <a:lnSpc>
                <a:spcPct val="100000"/>
              </a:lnSpc>
              <a:spcBef>
                <a:spcPts val="0"/>
              </a:spcBef>
            </a:pPr>
            <a:r>
              <a:rPr lang="en-US" sz="1800" dirty="0" smtClean="0">
                <a:latin typeface="Arial" panose="020B0604020202020204" pitchFamily="34" charset="0"/>
                <a:cs typeface="Arial" panose="020B0604020202020204" pitchFamily="34" charset="0"/>
              </a:rPr>
              <a:t>From this Result we found there is very low Seismic station coverage for Event in South and South east of Jordan, and for Event in Central and North of Jordan need to use waveform data from IDC and/or other Seismological Observatory to Reduce the Azimuth Gab. </a:t>
            </a:r>
            <a:endParaRPr lang="en-US" sz="1800" dirty="0" smtClean="0">
              <a:latin typeface="Arial" panose="020B0604020202020204" pitchFamily="34" charset="0"/>
              <a:cs typeface="Arial" panose="020B0604020202020204" pitchFamily="34" charset="0"/>
            </a:endParaRPr>
          </a:p>
          <a:p>
            <a:pPr algn="just">
              <a:lnSpc>
                <a:spcPct val="100000"/>
              </a:lnSpc>
              <a:spcBef>
                <a:spcPts val="0"/>
              </a:spcBef>
            </a:pPr>
            <a:endParaRPr lang="en-US" sz="1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3" y="3519057"/>
            <a:ext cx="4202260" cy="333894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490" y="3519057"/>
            <a:ext cx="4381110" cy="3338944"/>
          </a:xfrm>
          <a:prstGeom prst="rect">
            <a:avLst/>
          </a:prstGeom>
        </p:spPr>
      </p:pic>
      <p:sp>
        <p:nvSpPr>
          <p:cNvPr id="11" name="TextBox 10"/>
          <p:cNvSpPr txBox="1"/>
          <p:nvPr/>
        </p:nvSpPr>
        <p:spPr>
          <a:xfrm>
            <a:off x="4390671" y="3917042"/>
            <a:ext cx="1770307" cy="2585323"/>
          </a:xfrm>
          <a:prstGeom prst="rect">
            <a:avLst/>
          </a:prstGeom>
          <a:noFill/>
        </p:spPr>
        <p:txBody>
          <a:bodyPr wrap="square" rtlCol="0">
            <a:spAutoFit/>
          </a:bodyPr>
          <a:lstStyle/>
          <a:p>
            <a:r>
              <a:rPr lang="en-US" dirty="0" smtClean="0"/>
              <a:t>Figure 1: Show The Accuracy difference between</a:t>
            </a:r>
          </a:p>
          <a:p>
            <a:r>
              <a:rPr lang="en-US" dirty="0"/>
              <a:t>c</a:t>
            </a:r>
            <a:r>
              <a:rPr lang="en-US" dirty="0" smtClean="0"/>
              <a:t>entral </a:t>
            </a:r>
            <a:r>
              <a:rPr lang="en-US" dirty="0" smtClean="0"/>
              <a:t>Explosion</a:t>
            </a:r>
          </a:p>
          <a:p>
            <a:r>
              <a:rPr lang="en-US" dirty="0" smtClean="0"/>
              <a:t>(1.5km Shifted)</a:t>
            </a:r>
            <a:endParaRPr lang="en-US" dirty="0" smtClean="0"/>
          </a:p>
          <a:p>
            <a:r>
              <a:rPr lang="en-US" dirty="0"/>
              <a:t> </a:t>
            </a:r>
            <a:r>
              <a:rPr lang="en-US" dirty="0" smtClean="0"/>
              <a:t>          and</a:t>
            </a:r>
          </a:p>
          <a:p>
            <a:r>
              <a:rPr lang="en-US" dirty="0" smtClean="0"/>
              <a:t>South </a:t>
            </a:r>
            <a:r>
              <a:rPr lang="en-US" dirty="0" smtClean="0"/>
              <a:t>Explosion</a:t>
            </a:r>
          </a:p>
          <a:p>
            <a:r>
              <a:rPr lang="en-US" dirty="0" smtClean="0"/>
              <a:t>(6km Shifted)</a:t>
            </a:r>
            <a:endParaRPr lang="en-US" dirty="0"/>
          </a:p>
        </p:txBody>
      </p:sp>
      <p:cxnSp>
        <p:nvCxnSpPr>
          <p:cNvPr id="15" name="Straight Arrow Connector 14"/>
          <p:cNvCxnSpPr/>
          <p:nvPr/>
        </p:nvCxnSpPr>
        <p:spPr>
          <a:xfrm flipH="1">
            <a:off x="4029511" y="5230006"/>
            <a:ext cx="426419" cy="1524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a:off x="5913146" y="5998934"/>
            <a:ext cx="548640" cy="914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33600" y="457200"/>
            <a:ext cx="8039354" cy="568279"/>
          </a:xfrm>
          <a:prstGeom prst="rect">
            <a:avLst/>
          </a:prstGeom>
        </p:spPr>
        <p:txBody>
          <a:bodyPr anchor="b"/>
          <a:lstStyle>
            <a:defPPr>
              <a:defRPr lang="en-AT"/>
            </a:defPPr>
            <a:lvl1pPr algn="ctr">
              <a:lnSpc>
                <a:spcPct val="90000"/>
              </a:lnSpc>
              <a:spcBef>
                <a:spcPct val="0"/>
              </a:spcBef>
              <a:buNone/>
              <a:defRPr sz="2000" b="0">
                <a:solidFill>
                  <a:schemeClr val="bg1"/>
                </a:solidFill>
                <a:latin typeface="Arial" panose="020B0604020202020204" pitchFamily="34" charset="0"/>
                <a:ea typeface="+mj-ea"/>
                <a:cs typeface="Arial" panose="020B0604020202020204" pitchFamily="34" charset="0"/>
              </a:defRPr>
            </a:lvl1pPr>
          </a:lstStyle>
          <a:p>
            <a:r>
              <a:rPr lang="en-US" dirty="0"/>
              <a:t>Improve Jordan Seismological Observatory Events Location by Reducing Azimuth Gab Using Regional Seismic Travel Time Workshop Recommendation</a:t>
            </a:r>
            <a:endParaRPr lang="en-AT" dirty="0"/>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P1.2-101</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8" name="Picture 2" descr="Logo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6293" y="275855"/>
            <a:ext cx="1652471" cy="559293"/>
          </a:xfrm>
          <a:prstGeom prst="rect">
            <a:avLst/>
          </a:prstGeom>
          <a:noFill/>
          <a:extLst>
            <a:ext uri="{909E8E84-426E-40DD-AFC4-6F175D3DCCD1}">
              <a14:hiddenFill xmlns:a14="http://schemas.microsoft.com/office/drawing/2010/main">
                <a:solidFill>
                  <a:srgbClr val="FFFFFF"/>
                </a:solidFill>
              </a14:hiddenFill>
            </a:ext>
          </a:extLst>
        </p:spPr>
      </p:pic>
      <p:sp>
        <p:nvSpPr>
          <p:cNvPr id="32" name="Content Placeholder 9"/>
          <p:cNvSpPr txBox="1">
            <a:spLocks/>
          </p:cNvSpPr>
          <p:nvPr/>
        </p:nvSpPr>
        <p:spPr>
          <a:xfrm>
            <a:off x="161925" y="1219200"/>
            <a:ext cx="10534650" cy="563879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2000" b="1" dirty="0" smtClean="0">
                <a:latin typeface="Arial" panose="020B0604020202020204" pitchFamily="34" charset="0"/>
                <a:cs typeface="Arial" panose="020B0604020202020204" pitchFamily="34" charset="0"/>
              </a:rPr>
              <a:t>Results:</a:t>
            </a:r>
          </a:p>
          <a:p>
            <a:pPr algn="just">
              <a:lnSpc>
                <a:spcPct val="100000"/>
              </a:lnSpc>
            </a:pPr>
            <a:r>
              <a:rPr lang="en-US" sz="1800" dirty="0" smtClean="0">
                <a:latin typeface="Arial" panose="020B0604020202020204" pitchFamily="34" charset="0"/>
                <a:cs typeface="Arial" panose="020B0604020202020204" pitchFamily="34" charset="0"/>
              </a:rPr>
              <a:t>The two Seismic event used to compare the Azimuth Gab before and after apply the improvement by import waveform data from other Seismological Observatory and from IDC to our system and reanalyze them again showed the same result from mining explosion azimuth Gab improved for the Event in Central Jordan with improved accuracy but not for the Event in South.</a:t>
            </a: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2825538"/>
            <a:ext cx="5435310" cy="367682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7235" y="2825538"/>
            <a:ext cx="4973783" cy="3676827"/>
          </a:xfrm>
          <a:prstGeom prst="rect">
            <a:avLst/>
          </a:prstGeom>
        </p:spPr>
      </p:pic>
      <p:sp>
        <p:nvSpPr>
          <p:cNvPr id="9" name="TextBox 8"/>
          <p:cNvSpPr txBox="1"/>
          <p:nvPr/>
        </p:nvSpPr>
        <p:spPr>
          <a:xfrm>
            <a:off x="1397144" y="6481818"/>
            <a:ext cx="2964872" cy="369332"/>
          </a:xfrm>
          <a:prstGeom prst="rect">
            <a:avLst/>
          </a:prstGeom>
          <a:noFill/>
        </p:spPr>
        <p:txBody>
          <a:bodyPr wrap="square" rtlCol="0">
            <a:spAutoFit/>
          </a:bodyPr>
          <a:lstStyle/>
          <a:p>
            <a:r>
              <a:rPr lang="en-US" dirty="0" smtClean="0"/>
              <a:t>Central of Jordan Event</a:t>
            </a:r>
            <a:endParaRPr lang="en-US" dirty="0"/>
          </a:p>
        </p:txBody>
      </p:sp>
      <p:sp>
        <p:nvSpPr>
          <p:cNvPr id="11" name="TextBox 10"/>
          <p:cNvSpPr txBox="1"/>
          <p:nvPr/>
        </p:nvSpPr>
        <p:spPr>
          <a:xfrm>
            <a:off x="6710361" y="6434764"/>
            <a:ext cx="2964872" cy="369332"/>
          </a:xfrm>
          <a:prstGeom prst="rect">
            <a:avLst/>
          </a:prstGeom>
          <a:noFill/>
        </p:spPr>
        <p:txBody>
          <a:bodyPr wrap="square" rtlCol="0">
            <a:spAutoFit/>
          </a:bodyPr>
          <a:lstStyle/>
          <a:p>
            <a:r>
              <a:rPr lang="en-US" dirty="0" smtClean="0"/>
              <a:t>South of Jordan Event</a:t>
            </a:r>
            <a:endParaRPr lang="en-US" dirty="0"/>
          </a:p>
        </p:txBody>
      </p:sp>
    </p:spTree>
    <p:extLst>
      <p:ext uri="{BB962C8B-B14F-4D97-AF65-F5344CB8AC3E}">
        <p14:creationId xmlns:p14="http://schemas.microsoft.com/office/powerpoint/2010/main" val="201480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37591" y="446439"/>
            <a:ext cx="8021508" cy="559293"/>
          </a:xfrm>
          <a:prstGeom prst="rect">
            <a:avLst/>
          </a:prstGeom>
        </p:spPr>
        <p:txBody>
          <a:bodyPr anchor="b"/>
          <a:lstStyle>
            <a:defPPr>
              <a:defRPr lang="en-AT"/>
            </a:defPPr>
            <a:lvl1pPr algn="ctr">
              <a:lnSpc>
                <a:spcPct val="90000"/>
              </a:lnSpc>
              <a:spcBef>
                <a:spcPct val="0"/>
              </a:spcBef>
              <a:buNone/>
              <a:defRPr sz="2000" b="0">
                <a:solidFill>
                  <a:schemeClr val="bg1"/>
                </a:solidFill>
                <a:latin typeface="Arial" panose="020B0604020202020204" pitchFamily="34" charset="0"/>
                <a:ea typeface="+mj-ea"/>
                <a:cs typeface="Arial" panose="020B0604020202020204" pitchFamily="34" charset="0"/>
              </a:defRPr>
            </a:lvl1pPr>
          </a:lstStyle>
          <a:p>
            <a:r>
              <a:rPr lang="en-US" dirty="0"/>
              <a:t>Improve Jordan Seismological Observatory Events Location by Reducing Azimuth Gab Using Regional Seismic Travel Time Workshop Recommendation</a:t>
            </a:r>
            <a:endParaRPr lang="en-AT" dirty="0"/>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P1.2-101</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8" name="Picture 2" descr="Logo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6293" y="275855"/>
            <a:ext cx="1652471" cy="5592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1302327"/>
            <a:ext cx="10543308" cy="4647426"/>
          </a:xfrm>
          <a:prstGeom prst="rect">
            <a:avLst/>
          </a:prstGeom>
          <a:noFill/>
        </p:spPr>
        <p:txBody>
          <a:bodyPr wrap="square" rtlCol="0">
            <a:spAutoFit/>
          </a:bodyPr>
          <a:lstStyle/>
          <a:p>
            <a:pPr>
              <a:lnSpc>
                <a:spcPct val="150000"/>
              </a:lnSpc>
            </a:pPr>
            <a:r>
              <a:rPr lang="en-US" sz="2000" b="1" dirty="0" smtClean="0">
                <a:latin typeface="Arial" panose="020B0604020202020204" pitchFamily="34" charset="0"/>
                <a:cs typeface="Arial" panose="020B0604020202020204" pitchFamily="34" charset="0"/>
              </a:rPr>
              <a:t>Conclusion:</a:t>
            </a:r>
          </a:p>
          <a:p>
            <a:pPr marL="342900" indent="-342900">
              <a:spcBef>
                <a:spcPts val="1200"/>
              </a:spcBef>
              <a:buFont typeface="+mj-lt"/>
              <a:buAutoNum type="arabicPeriod"/>
            </a:pPr>
            <a:r>
              <a:rPr lang="en-US" dirty="0" smtClean="0"/>
              <a:t>Central and North of Jordan have Azimuth Gab and Location Accuracy improved by applying Recommendation as we success to get waveform data from other Seismological Observatory along with Waveform data from IDC and for this areas we have good Seismic Station coverage.</a:t>
            </a:r>
          </a:p>
          <a:p>
            <a:pPr marL="342900" indent="-342900">
              <a:spcBef>
                <a:spcPts val="1200"/>
              </a:spcBef>
              <a:buFont typeface="+mj-lt"/>
              <a:buAutoNum type="arabicPeriod"/>
            </a:pPr>
            <a:r>
              <a:rPr lang="en-US" dirty="0" smtClean="0"/>
              <a:t>For the South and Southeast of Jordan the Seismic Station coverage is limited mainly to the north of high Seismicity area, the only improvement we did it was using the IDC waveform data which add a one seismic station to the Northwest from the Event.</a:t>
            </a:r>
          </a:p>
          <a:p>
            <a:pPr marL="342900" indent="-342900">
              <a:spcBef>
                <a:spcPts val="1200"/>
              </a:spcBef>
              <a:buFont typeface="+mj-lt"/>
              <a:buAutoNum type="arabicPeriod"/>
            </a:pPr>
            <a:r>
              <a:rPr lang="en-US" dirty="0" smtClean="0"/>
              <a:t>we need to work on a cooperation with our neighbors Seismological Observatory to exchange waveform data or real time data especially for the south and east areas.</a:t>
            </a:r>
          </a:p>
          <a:p>
            <a:pPr marL="342900" indent="-342900">
              <a:spcBef>
                <a:spcPts val="1200"/>
              </a:spcBef>
              <a:buFont typeface="+mj-lt"/>
              <a:buAutoNum type="arabicPeriod"/>
            </a:pPr>
            <a:r>
              <a:rPr lang="en-US" dirty="0" smtClean="0"/>
              <a:t>to enhance the Seismic Coverage in the South we start the process to add new Seismic Station in the East of Jordan and South East of </a:t>
            </a:r>
            <a:r>
              <a:rPr lang="en-US" smtClean="0"/>
              <a:t>Jordan.</a:t>
            </a:r>
          </a:p>
          <a:p>
            <a:pPr marL="342900" indent="-342900">
              <a:spcBef>
                <a:spcPts val="1200"/>
              </a:spcBef>
              <a:buFont typeface="+mj-lt"/>
              <a:buAutoNum type="arabicPeriod"/>
            </a:pPr>
            <a:r>
              <a:rPr lang="en-US" smtClean="0"/>
              <a:t>Work </a:t>
            </a:r>
            <a:r>
              <a:rPr lang="en-US" dirty="0" smtClean="0"/>
              <a:t>more with NDC and NDC in a Box Tools and Software provided to our National  Data Center and use it to compare our calculated location for Local Seismic Event with magnitude more than 3.5.</a:t>
            </a:r>
            <a:endParaRPr lang="en-US" dirty="0"/>
          </a:p>
        </p:txBody>
      </p:sp>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7080</TotalTime>
  <Words>1667</Words>
  <Application>Microsoft Office PowerPoint</Application>
  <PresentationFormat>Widescreen</PresentationFormat>
  <Paragraphs>155</Paragraphs>
  <Slides>8</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Shadi Alzoubi</cp:lastModifiedBy>
  <cp:revision>106</cp:revision>
  <dcterms:created xsi:type="dcterms:W3CDTF">2023-04-18T13:25:54Z</dcterms:created>
  <dcterms:modified xsi:type="dcterms:W3CDTF">2023-06-05T22:04:03Z</dcterms:modified>
</cp:coreProperties>
</file>