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p:scale>
          <a:sx n="76" d="100"/>
          <a:sy n="76" d="100"/>
        </p:scale>
        <p:origin x="-88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6/10/2023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354217"/>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Design Response Spectra for Selected cities along the northwestern coast of Egypt</a:t>
            </a:r>
            <a:endParaRPr lang="x-none" b="1">
              <a:solidFill>
                <a:schemeClr val="bg1"/>
              </a:solidFill>
              <a:latin typeface="Arial" panose="020B0604020202020204" pitchFamily="34" charset="0"/>
              <a:cs typeface="Arial" panose="020B0604020202020204" pitchFamily="34" charset="0"/>
            </a:endParaRPr>
          </a:p>
          <a:p>
            <a:pPr algn="ctr"/>
            <a:r>
              <a:rPr lang="en-US" dirty="0" err="1">
                <a:solidFill>
                  <a:schemeClr val="bg1"/>
                </a:solidFill>
                <a:latin typeface="Arial" panose="020B0604020202020204" pitchFamily="34" charset="0"/>
                <a:cs typeface="Arial" panose="020B0604020202020204" pitchFamily="34" charset="0"/>
              </a:rPr>
              <a:t>Hanan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Gaber</a:t>
            </a:r>
            <a:r>
              <a:rPr lang="en-US" dirty="0">
                <a:solidFill>
                  <a:schemeClr val="bg1"/>
                </a:solidFill>
                <a:latin typeface="Arial" panose="020B0604020202020204" pitchFamily="34" charset="0"/>
                <a:cs typeface="Arial" panose="020B0604020202020204" pitchFamily="34" charset="0"/>
              </a:rPr>
              <a:t>, Mahmoud El-</a:t>
            </a:r>
            <a:r>
              <a:rPr lang="en-US" dirty="0" err="1">
                <a:solidFill>
                  <a:schemeClr val="bg1"/>
                </a:solidFill>
                <a:latin typeface="Arial" panose="020B0604020202020204" pitchFamily="34" charset="0"/>
                <a:cs typeface="Arial" panose="020B0604020202020204" pitchFamily="34" charset="0"/>
              </a:rPr>
              <a:t>Hadidy</a:t>
            </a:r>
            <a:endParaRPr lang="en-US"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Research Institute of Astronomy and Geophysics, 11421 </a:t>
            </a:r>
            <a:r>
              <a:rPr lang="en-US" sz="1400" dirty="0" err="1">
                <a:solidFill>
                  <a:schemeClr val="bg1"/>
                </a:solidFill>
                <a:latin typeface="Arial" panose="020B0604020202020204" pitchFamily="34" charset="0"/>
                <a:cs typeface="Arial" panose="020B0604020202020204" pitchFamily="34" charset="0"/>
              </a:rPr>
              <a:t>Helwan</a:t>
            </a:r>
            <a:r>
              <a:rPr lang="en-US" sz="1400" dirty="0">
                <a:solidFill>
                  <a:schemeClr val="bg1"/>
                </a:solidFill>
                <a:latin typeface="Arial" panose="020B0604020202020204" pitchFamily="34" charset="0"/>
                <a:cs typeface="Arial" panose="020B0604020202020204" pitchFamily="34" charset="0"/>
              </a:rPr>
              <a:t>, Egypt</a:t>
            </a:r>
            <a:endParaRPr lang="x-none" sz="1400">
              <a:solidFill>
                <a:schemeClr val="bg1"/>
              </a:solidFill>
              <a:latin typeface="Arial" panose="020B0604020202020204" pitchFamily="34" charset="0"/>
              <a:cs typeface="Arial" panose="020B0604020202020204" pitchFamily="34" charset="0"/>
            </a:endParaRPr>
          </a:p>
          <a:p>
            <a:pPr algn="ct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3068877"/>
            <a:ext cx="2086776" cy="1956203"/>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28600" indent="-228600" algn="justLow">
              <a:buFont typeface="+mj-lt"/>
              <a:buAutoNum type="arabicPeriod"/>
            </a:pPr>
            <a:r>
              <a:rPr lang="en-US" sz="1200" dirty="0" smtClean="0">
                <a:latin typeface="Arial" pitchFamily="34" charset="0"/>
                <a:cs typeface="Arial" pitchFamily="34" charset="0"/>
              </a:rPr>
              <a:t>The aim of the present work is to assess the Probabilistic Seismic Hazard Analysis at five cities across the northern coast of Egypt.</a:t>
            </a:r>
          </a:p>
          <a:p>
            <a:pPr marL="228600" indent="-228600" algn="justLow">
              <a:buFont typeface="+mj-lt"/>
              <a:buAutoNum type="arabicPeriod"/>
            </a:pPr>
            <a:r>
              <a:rPr lang="en-US" sz="1200" dirty="0" smtClean="0">
                <a:latin typeface="Arial" pitchFamily="34" charset="0"/>
                <a:cs typeface="Arial" pitchFamily="34" charset="0"/>
              </a:rPr>
              <a:t>Determining the design response spectrum of  five cities are:   </a:t>
            </a:r>
            <a:r>
              <a:rPr lang="en-US" sz="1200" dirty="0" err="1" smtClean="0">
                <a:latin typeface="Arial" pitchFamily="34" charset="0"/>
                <a:cs typeface="Arial" pitchFamily="34" charset="0"/>
              </a:rPr>
              <a:t>Alexandria,Alamein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Dabaa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Marsa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Matrouh</a:t>
            </a:r>
            <a:r>
              <a:rPr lang="en-US" sz="1200" dirty="0" smtClean="0">
                <a:latin typeface="Arial" pitchFamily="34" charset="0"/>
                <a:cs typeface="Arial" pitchFamily="34" charset="0"/>
              </a:rPr>
              <a:t> and </a:t>
            </a:r>
            <a:r>
              <a:rPr lang="en-US" sz="1200" dirty="0" err="1" smtClean="0">
                <a:latin typeface="Arial" pitchFamily="34" charset="0"/>
                <a:cs typeface="Arial" pitchFamily="34" charset="0"/>
              </a:rPr>
              <a:t>Negelah</a:t>
            </a:r>
            <a:r>
              <a:rPr lang="en-US" sz="1200" dirty="0" smtClean="0">
                <a:latin typeface="Arial" panose="020B0604020202020204" pitchFamily="34" charset="0"/>
                <a:cs typeface="Arial" panose="020B0604020202020204" pitchFamily="34" charset="0"/>
              </a:rPr>
              <a:t>.</a:t>
            </a:r>
          </a:p>
          <a:p>
            <a:pPr algn="justLow"/>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P1.2-145</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justLow">
              <a:buFont typeface="Arial" pitchFamily="34" charset="0"/>
              <a:buChar char="•"/>
            </a:pPr>
            <a:r>
              <a:rPr lang="en-US" sz="1200" dirty="0" smtClean="0">
                <a:latin typeface="Arial" pitchFamily="34" charset="0"/>
                <a:cs typeface="Arial" panose="020B0604020202020204" pitchFamily="34" charset="0"/>
              </a:rPr>
              <a:t>Earthquake hazard analysis has </a:t>
            </a:r>
            <a:r>
              <a:rPr lang="en-US" sz="1200" dirty="0">
                <a:latin typeface="Arial" pitchFamily="34" charset="0"/>
                <a:cs typeface="Arial" panose="020B0604020202020204" pitchFamily="34" charset="0"/>
              </a:rPr>
              <a:t>been performed </a:t>
            </a:r>
            <a:r>
              <a:rPr lang="en-US" sz="1200" dirty="0" smtClean="0">
                <a:latin typeface="Arial" pitchFamily="34" charset="0"/>
                <a:cs typeface="Arial" panose="020B0604020202020204" pitchFamily="34" charset="0"/>
              </a:rPr>
              <a:t>for the northern coast of Egypt using </a:t>
            </a:r>
            <a:r>
              <a:rPr lang="en-US" sz="1200" dirty="0">
                <a:latin typeface="Arial" pitchFamily="34" charset="0"/>
                <a:cs typeface="Arial" panose="020B0604020202020204" pitchFamily="34" charset="0"/>
              </a:rPr>
              <a:t>the </a:t>
            </a:r>
            <a:r>
              <a:rPr lang="en-US" sz="1200" dirty="0" smtClean="0">
                <a:latin typeface="Arial" pitchFamily="34" charset="0"/>
                <a:cs typeface="Arial" panose="020B0604020202020204" pitchFamily="34" charset="0"/>
              </a:rPr>
              <a:t>(PSHA). </a:t>
            </a:r>
          </a:p>
          <a:p>
            <a:pPr marL="171450" indent="-171450" algn="justLow">
              <a:buFont typeface="Arial" pitchFamily="34" charset="0"/>
              <a:buChar char="•"/>
            </a:pPr>
            <a:r>
              <a:rPr lang="en-US" sz="1200" dirty="0" smtClean="0">
                <a:latin typeface="Arial" pitchFamily="34" charset="0"/>
                <a:cs typeface="Arial" panose="020B0604020202020204" pitchFamily="34" charset="0"/>
              </a:rPr>
              <a:t>The </a:t>
            </a:r>
            <a:r>
              <a:rPr lang="en-US" sz="1200" dirty="0">
                <a:latin typeface="Arial" pitchFamily="34" charset="0"/>
                <a:cs typeface="Arial" panose="020B0604020202020204" pitchFamily="34" charset="0"/>
              </a:rPr>
              <a:t>catalogue </a:t>
            </a:r>
            <a:r>
              <a:rPr lang="en-US" sz="1200" dirty="0" smtClean="0">
                <a:latin typeface="Arial" pitchFamily="34" charset="0"/>
                <a:cs typeface="Arial" panose="020B0604020202020204" pitchFamily="34" charset="0"/>
              </a:rPr>
              <a:t>has been collected from </a:t>
            </a:r>
            <a:r>
              <a:rPr lang="en-US" sz="1200" dirty="0">
                <a:latin typeface="Arial" pitchFamily="34" charset="0"/>
                <a:cs typeface="Arial" panose="020B0604020202020204" pitchFamily="34" charset="0"/>
              </a:rPr>
              <a:t>2200 BC </a:t>
            </a:r>
            <a:r>
              <a:rPr lang="en-US" sz="1200" dirty="0" smtClean="0">
                <a:latin typeface="Arial" pitchFamily="34" charset="0"/>
                <a:cs typeface="Arial" panose="020B0604020202020204" pitchFamily="34" charset="0"/>
              </a:rPr>
              <a:t> up to </a:t>
            </a:r>
            <a:r>
              <a:rPr lang="en-US" sz="1200" dirty="0">
                <a:latin typeface="Arial" pitchFamily="34" charset="0"/>
                <a:cs typeface="Arial" panose="020B0604020202020204" pitchFamily="34" charset="0"/>
              </a:rPr>
              <a:t>2018 AD. </a:t>
            </a:r>
            <a:endParaRPr lang="en-US" sz="1200" dirty="0" smtClean="0">
              <a:latin typeface="Arial" pitchFamily="34" charset="0"/>
              <a:cs typeface="Arial" panose="020B0604020202020204" pitchFamily="34" charset="0"/>
            </a:endParaRPr>
          </a:p>
          <a:p>
            <a:pPr marL="171450" indent="-171450" algn="justLow">
              <a:buFont typeface="Arial" pitchFamily="34" charset="0"/>
              <a:buChar char="•"/>
            </a:pPr>
            <a:r>
              <a:rPr lang="en-US" sz="1200" dirty="0" smtClean="0">
                <a:latin typeface="Arial" pitchFamily="34" charset="0"/>
                <a:cs typeface="Arial" panose="020B0604020202020204" pitchFamily="34" charset="0"/>
              </a:rPr>
              <a:t>The </a:t>
            </a:r>
            <a:r>
              <a:rPr lang="en-US" sz="1200" dirty="0">
                <a:latin typeface="Arial" pitchFamily="34" charset="0"/>
                <a:cs typeface="Arial" panose="020B0604020202020204" pitchFamily="34" charset="0"/>
              </a:rPr>
              <a:t>design response spectrum are calculated considering all the soil types </a:t>
            </a:r>
            <a:r>
              <a:rPr lang="en-US" sz="1200" dirty="0" smtClean="0">
                <a:latin typeface="Arial" pitchFamily="34" charset="0"/>
                <a:cs typeface="Arial" panose="020B0604020202020204" pitchFamily="34" charset="0"/>
              </a:rPr>
              <a:t>(</a:t>
            </a:r>
            <a:r>
              <a:rPr lang="en-US" sz="1200" dirty="0">
                <a:latin typeface="Arial" pitchFamily="34" charset="0"/>
                <a:cs typeface="Arial" panose="020B0604020202020204" pitchFamily="34" charset="0"/>
              </a:rPr>
              <a:t>ICC 2003). </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Low"/>
            <a:endParaRPr lang="en-US" sz="1200" dirty="0" smtClean="0">
              <a:latin typeface="Arial" panose="020B0604020202020204" pitchFamily="34" charset="0"/>
              <a:cs typeface="Arial" panose="020B0604020202020204" pitchFamily="34" charset="0"/>
            </a:endParaRPr>
          </a:p>
          <a:p>
            <a:pPr marL="171450" indent="-171450" algn="justLow">
              <a:buFont typeface="Wingdings" pitchFamily="2" charset="2"/>
              <a:buChar char="§"/>
            </a:pPr>
            <a:r>
              <a:rPr lang="en-US" sz="1200" dirty="0" smtClean="0">
                <a:latin typeface="Arial" panose="020B0604020202020204" pitchFamily="34" charset="0"/>
                <a:cs typeface="Arial" panose="020B0604020202020204" pitchFamily="34" charset="0"/>
              </a:rPr>
              <a:t>The results show </a:t>
            </a:r>
            <a:r>
              <a:rPr lang="en-US" sz="1200" dirty="0">
                <a:latin typeface="Arial" panose="020B0604020202020204" pitchFamily="34" charset="0"/>
                <a:cs typeface="Arial" panose="020B0604020202020204" pitchFamily="34" charset="0"/>
              </a:rPr>
              <a:t>that, the PGA </a:t>
            </a:r>
            <a:r>
              <a:rPr lang="en-US" sz="1200" dirty="0" smtClean="0">
                <a:latin typeface="Arial" panose="020B0604020202020204" pitchFamily="34" charset="0"/>
                <a:cs typeface="Arial" panose="020B0604020202020204" pitchFamily="34" charset="0"/>
              </a:rPr>
              <a:t>has low </a:t>
            </a:r>
            <a:r>
              <a:rPr lang="en-US" sz="1200" dirty="0">
                <a:latin typeface="Arial" panose="020B0604020202020204" pitchFamily="34" charset="0"/>
                <a:cs typeface="Arial" panose="020B0604020202020204" pitchFamily="34" charset="0"/>
              </a:rPr>
              <a:t>values at spectral periods ≥ 0.5 s, while the larger values (</a:t>
            </a:r>
            <a:r>
              <a:rPr lang="en-US" sz="1200" dirty="0" smtClean="0">
                <a:latin typeface="Arial" panose="020B0604020202020204" pitchFamily="34" charset="0"/>
                <a:cs typeface="Arial" panose="020B0604020202020204" pitchFamily="34" charset="0"/>
              </a:rPr>
              <a:t>0.05– 0.3 </a:t>
            </a:r>
            <a:r>
              <a:rPr lang="en-US" sz="1200" dirty="0">
                <a:latin typeface="Arial" panose="020B0604020202020204" pitchFamily="34" charset="0"/>
                <a:cs typeface="Arial" panose="020B0604020202020204" pitchFamily="34" charset="0"/>
              </a:rPr>
              <a:t>g) have been calculated at spectral periods &lt; 0.5 s, with </a:t>
            </a:r>
            <a:r>
              <a:rPr lang="en-US" sz="1200" dirty="0" smtClean="0">
                <a:latin typeface="Arial" panose="020B0604020202020204" pitchFamily="34" charset="0"/>
                <a:cs typeface="Arial" panose="020B0604020202020204" pitchFamily="34" charset="0"/>
              </a:rPr>
              <a:t>return periods </a:t>
            </a:r>
            <a:r>
              <a:rPr lang="en-US" sz="1200" dirty="0">
                <a:latin typeface="Arial" panose="020B0604020202020204" pitchFamily="34" charset="0"/>
                <a:cs typeface="Arial" panose="020B0604020202020204" pitchFamily="34" charset="0"/>
              </a:rPr>
              <a:t>475 and 2475 years </a:t>
            </a:r>
            <a:r>
              <a:rPr lang="en-US" sz="1200" dirty="0" smtClean="0">
                <a:latin typeface="Arial" panose="020B0604020202020204" pitchFamily="34" charset="0"/>
                <a:cs typeface="Arial" panose="020B0604020202020204" pitchFamily="34" charset="0"/>
              </a:rPr>
              <a:t>.</a:t>
            </a:r>
          </a:p>
          <a:p>
            <a:pPr marL="171450" indent="-171450" algn="justLow">
              <a:buFont typeface="Wingdings" pitchFamily="2" charset="2"/>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Western Desert </a:t>
            </a:r>
            <a:r>
              <a:rPr lang="en-US" sz="1200" dirty="0" smtClean="0">
                <a:latin typeface="Arial" panose="020B0604020202020204" pitchFamily="34" charset="0"/>
                <a:cs typeface="Arial" panose="020B0604020202020204" pitchFamily="34" charset="0"/>
              </a:rPr>
              <a:t>is characterized </a:t>
            </a:r>
            <a:r>
              <a:rPr lang="en-US" sz="1200" dirty="0">
                <a:latin typeface="Arial" panose="020B0604020202020204" pitchFamily="34" charset="0"/>
                <a:cs typeface="Arial" panose="020B0604020202020204" pitchFamily="34" charset="0"/>
              </a:rPr>
              <a:t>by very low seismic </a:t>
            </a:r>
            <a:r>
              <a:rPr lang="en-US" sz="1200" dirty="0" smtClean="0">
                <a:latin typeface="Arial" panose="020B0604020202020204" pitchFamily="34" charset="0"/>
                <a:cs typeface="Arial" panose="020B0604020202020204" pitchFamily="34" charset="0"/>
              </a:rPr>
              <a:t>activity</a:t>
            </a:r>
            <a:r>
              <a:rPr lang="en-US" sz="1200" dirty="0">
                <a:latin typeface="Arial" panose="020B0604020202020204" pitchFamily="34" charset="0"/>
                <a:cs typeface="Arial" panose="020B0604020202020204" pitchFamily="34" charset="0"/>
              </a:rPr>
              <a:t>.</a:t>
            </a: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Low"/>
            <a:endParaRPr lang="en-US" sz="1200" dirty="0" smtClean="0">
              <a:latin typeface="Arial" pitchFamily="34" charset="0"/>
              <a:cs typeface="Arial" pitchFamily="34" charset="0"/>
            </a:endParaRPr>
          </a:p>
          <a:p>
            <a:pPr algn="justLow"/>
            <a:r>
              <a:rPr lang="en-US" sz="1200" dirty="0" smtClean="0">
                <a:latin typeface="Arial" pitchFamily="34" charset="0"/>
                <a:cs typeface="Arial" pitchFamily="34" charset="0"/>
              </a:rPr>
              <a:t>Estimating </a:t>
            </a:r>
            <a:r>
              <a:rPr lang="en-US" sz="1200" dirty="0">
                <a:latin typeface="Arial" pitchFamily="34" charset="0"/>
                <a:cs typeface="Arial" pitchFamily="34" charset="0"/>
              </a:rPr>
              <a:t>the updated probabilistic seismic hazard maps and design response spectrum for the important cities located along the northern coast of Egypt, considering the recent seismic activity is become vital and essential, especially inconsistent with the Egypt vision 2030 for sustainable development. </a:t>
            </a:r>
          </a:p>
          <a:p>
            <a:pPr algn="justLow"/>
            <a:endParaRPr lang="en-US" sz="1200" dirty="0">
              <a:latin typeface="Arial" pitchFamily="34" charset="0"/>
              <a:cs typeface="Arial"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4239" y="476569"/>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Introduction</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smtClean="0">
                <a:solidFill>
                  <a:schemeClr val="bg1"/>
                </a:solidFill>
                <a:latin typeface="Arial" panose="020B0604020202020204" pitchFamily="34" charset="0"/>
                <a:cs typeface="Arial" panose="020B0604020202020204" pitchFamily="34" charset="0"/>
              </a:rPr>
              <a:t>P1.2-145</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 y="1132117"/>
            <a:ext cx="5599134" cy="5632311"/>
          </a:xfrm>
          <a:prstGeom prst="rect">
            <a:avLst/>
          </a:prstGeom>
        </p:spPr>
        <p:txBody>
          <a:bodyPr wrap="square">
            <a:spAutoFit/>
          </a:bodyPr>
          <a:lstStyle/>
          <a:p>
            <a:pPr marL="342900" indent="-342900" algn="justLow">
              <a:buFont typeface="Arial" pitchFamily="34" charset="0"/>
              <a:buChar char="•"/>
            </a:pPr>
            <a:r>
              <a:rPr lang="en-US" sz="2000" dirty="0" smtClean="0">
                <a:latin typeface="Arial" pitchFamily="34" charset="0"/>
                <a:cs typeface="Arial" pitchFamily="34" charset="0"/>
              </a:rPr>
              <a:t>The </a:t>
            </a:r>
            <a:r>
              <a:rPr lang="en-US" sz="2000" dirty="0">
                <a:latin typeface="Arial" pitchFamily="34" charset="0"/>
                <a:cs typeface="Arial" pitchFamily="34" charset="0"/>
              </a:rPr>
              <a:t>aim of the present work is to assess the Probabilistic Seismic Hazard Analysis (PSHA) at five selected cities (Figure 1) across the northern coast of Egypt, in addition to determining the design response spectrum, considering different soil conditions. </a:t>
            </a:r>
            <a:endParaRPr lang="en-US" sz="2000" dirty="0" smtClean="0">
              <a:latin typeface="Arial" pitchFamily="34" charset="0"/>
              <a:cs typeface="Arial" pitchFamily="34" charset="0"/>
            </a:endParaRPr>
          </a:p>
          <a:p>
            <a:pPr marL="342900" indent="-342900" algn="justLow">
              <a:buFont typeface="Arial" pitchFamily="34" charset="0"/>
              <a:buChar char="•"/>
            </a:pPr>
            <a:r>
              <a:rPr lang="en-US" sz="2000" dirty="0" smtClean="0">
                <a:latin typeface="Arial" pitchFamily="34" charset="0"/>
                <a:cs typeface="Arial" pitchFamily="34" charset="0"/>
              </a:rPr>
              <a:t>These </a:t>
            </a:r>
            <a:r>
              <a:rPr lang="en-US" sz="2000" dirty="0">
                <a:latin typeface="Arial" pitchFamily="34" charset="0"/>
                <a:cs typeface="Arial" pitchFamily="34" charset="0"/>
              </a:rPr>
              <a:t>five selected cities are: Alexandria, Alamein, </a:t>
            </a:r>
            <a:r>
              <a:rPr lang="en-US" sz="2000" dirty="0" err="1">
                <a:latin typeface="Arial" pitchFamily="34" charset="0"/>
                <a:cs typeface="Arial" pitchFamily="34" charset="0"/>
              </a:rPr>
              <a:t>Dabaa</a:t>
            </a:r>
            <a:r>
              <a:rPr lang="en-US" sz="2000" dirty="0">
                <a:latin typeface="Arial" pitchFamily="34" charset="0"/>
                <a:cs typeface="Arial" pitchFamily="34" charset="0"/>
              </a:rPr>
              <a:t>, </a:t>
            </a:r>
            <a:r>
              <a:rPr lang="en-US" sz="2000" dirty="0" err="1">
                <a:latin typeface="Arial" pitchFamily="34" charset="0"/>
                <a:cs typeface="Arial" pitchFamily="34" charset="0"/>
              </a:rPr>
              <a:t>Marsa</a:t>
            </a:r>
            <a:r>
              <a:rPr lang="en-US" sz="2000" dirty="0">
                <a:latin typeface="Arial" pitchFamily="34" charset="0"/>
                <a:cs typeface="Arial" pitchFamily="34" charset="0"/>
              </a:rPr>
              <a:t> </a:t>
            </a:r>
            <a:r>
              <a:rPr lang="en-US" sz="2000" dirty="0" err="1">
                <a:latin typeface="Arial" pitchFamily="34" charset="0"/>
                <a:cs typeface="Arial" pitchFamily="34" charset="0"/>
              </a:rPr>
              <a:t>Matrouh</a:t>
            </a:r>
            <a:r>
              <a:rPr lang="en-US" sz="2000" dirty="0">
                <a:latin typeface="Arial" pitchFamily="34" charset="0"/>
                <a:cs typeface="Arial" pitchFamily="34" charset="0"/>
              </a:rPr>
              <a:t> and </a:t>
            </a:r>
            <a:r>
              <a:rPr lang="en-US" sz="2000" dirty="0" err="1">
                <a:latin typeface="Arial" pitchFamily="34" charset="0"/>
                <a:cs typeface="Arial" pitchFamily="34" charset="0"/>
              </a:rPr>
              <a:t>Negelah</a:t>
            </a:r>
            <a:r>
              <a:rPr lang="en-US" sz="2000" dirty="0">
                <a:latin typeface="Arial" pitchFamily="34" charset="0"/>
                <a:cs typeface="Arial" pitchFamily="34" charset="0"/>
              </a:rPr>
              <a:t>. The five cities were selected, on the basis of the strategic and economic importance of these cities in the development plans and the major national projects, in accordance to the vision of Egypt 2030 for the sustainable development. </a:t>
            </a:r>
            <a:endParaRPr lang="en-US" sz="2000" dirty="0" smtClean="0">
              <a:latin typeface="Arial" pitchFamily="34" charset="0"/>
              <a:cs typeface="Arial" pitchFamily="34" charset="0"/>
            </a:endParaRPr>
          </a:p>
          <a:p>
            <a:pPr marL="342900" indent="-342900" algn="justLow">
              <a:buFont typeface="Arial" pitchFamily="34" charset="0"/>
              <a:buChar char="•"/>
            </a:pPr>
            <a:r>
              <a:rPr lang="en-US" sz="2000" dirty="0" smtClean="0">
                <a:latin typeface="Arial" pitchFamily="34" charset="0"/>
                <a:cs typeface="Arial" pitchFamily="34" charset="0"/>
              </a:rPr>
              <a:t>These </a:t>
            </a:r>
            <a:r>
              <a:rPr lang="en-US" sz="2000" dirty="0">
                <a:latin typeface="Arial" pitchFamily="34" charset="0"/>
                <a:cs typeface="Arial" pitchFamily="34" charset="0"/>
              </a:rPr>
              <a:t>cities have unique </a:t>
            </a:r>
            <a:r>
              <a:rPr lang="en-US" sz="2000" dirty="0" smtClean="0">
                <a:latin typeface="Arial" pitchFamily="34" charset="0"/>
                <a:cs typeface="Arial" pitchFamily="34" charset="0"/>
              </a:rPr>
              <a:t>importance </a:t>
            </a:r>
            <a:r>
              <a:rPr lang="en-US" sz="2000" dirty="0">
                <a:latin typeface="Arial" pitchFamily="34" charset="0"/>
                <a:cs typeface="Arial" pitchFamily="34" charset="0"/>
              </a:rPr>
              <a:t>in Egypt due to their role in the future development of Egypt.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135" y="1260582"/>
            <a:ext cx="5046483" cy="537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80" y="146346"/>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Objectives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P1.2-145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180" y="100788"/>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7762" y="1041023"/>
            <a:ext cx="10663115" cy="6771084"/>
          </a:xfrm>
          <a:prstGeom prst="rect">
            <a:avLst/>
          </a:prstGeom>
        </p:spPr>
        <p:txBody>
          <a:bodyPr wrap="square">
            <a:spAutoFit/>
          </a:bodyPr>
          <a:lstStyle/>
          <a:p>
            <a:r>
              <a:rPr lang="en-US" sz="2000" b="1" dirty="0">
                <a:solidFill>
                  <a:srgbClr val="FF0000"/>
                </a:solidFill>
                <a:latin typeface="Arial" pitchFamily="34" charset="0"/>
                <a:cs typeface="Arial" pitchFamily="34" charset="0"/>
              </a:rPr>
              <a:t>1-  </a:t>
            </a:r>
            <a:r>
              <a:rPr lang="en-US" sz="2000" b="1" dirty="0" smtClean="0">
                <a:solidFill>
                  <a:srgbClr val="FF0000"/>
                </a:solidFill>
                <a:latin typeface="Arial" pitchFamily="34" charset="0"/>
                <a:cs typeface="Arial" pitchFamily="34" charset="0"/>
              </a:rPr>
              <a:t>Probabilistic </a:t>
            </a:r>
            <a:r>
              <a:rPr lang="en-US" sz="2000" b="1" dirty="0">
                <a:solidFill>
                  <a:srgbClr val="FF0000"/>
                </a:solidFill>
                <a:latin typeface="Arial" pitchFamily="34" charset="0"/>
                <a:cs typeface="Arial" pitchFamily="34" charset="0"/>
              </a:rPr>
              <a:t>Seismic Hazard </a:t>
            </a:r>
            <a:r>
              <a:rPr lang="en-US" sz="2000" b="1" dirty="0" smtClean="0">
                <a:solidFill>
                  <a:srgbClr val="FF0000"/>
                </a:solidFill>
                <a:latin typeface="Arial" pitchFamily="34" charset="0"/>
                <a:cs typeface="Arial" pitchFamily="34" charset="0"/>
              </a:rPr>
              <a:t>Analysis</a:t>
            </a:r>
          </a:p>
          <a:p>
            <a:pPr marL="342900" indent="-342900" algn="justLow">
              <a:buFont typeface="Wingdings" pitchFamily="2" charset="2"/>
              <a:buChar char="q"/>
            </a:pPr>
            <a:r>
              <a:rPr lang="en-US" sz="2000" dirty="0">
                <a:latin typeface="Arial" pitchFamily="34" charset="0"/>
                <a:cs typeface="Arial" pitchFamily="34" charset="0"/>
              </a:rPr>
              <a:t>Earthquake hazard analysis has been performed for the northern coast of Egypt using the probabilistic seismic hazard approach </a:t>
            </a:r>
            <a:r>
              <a:rPr lang="en-US" sz="2000" dirty="0" smtClean="0">
                <a:latin typeface="Arial" pitchFamily="34" charset="0"/>
                <a:cs typeface="Arial" pitchFamily="34" charset="0"/>
              </a:rPr>
              <a:t>(PSHA).</a:t>
            </a:r>
            <a:endParaRPr lang="en-US" sz="2000" dirty="0">
              <a:latin typeface="Arial" pitchFamily="34" charset="0"/>
              <a:cs typeface="Arial" pitchFamily="34" charset="0"/>
            </a:endParaRPr>
          </a:p>
          <a:p>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2- Hazard maps </a:t>
            </a:r>
          </a:p>
          <a:p>
            <a:pPr marL="342900" indent="-342900" algn="justLow">
              <a:buFont typeface="Wingdings" pitchFamily="2" charset="2"/>
              <a:buChar char="q"/>
            </a:pPr>
            <a:r>
              <a:rPr lang="en-US" sz="2000" dirty="0">
                <a:latin typeface="Arial" pitchFamily="34" charset="0"/>
                <a:cs typeface="Arial" pitchFamily="34" charset="0"/>
              </a:rPr>
              <a:t>Two </a:t>
            </a:r>
            <a:r>
              <a:rPr lang="en-US" sz="2000" dirty="0" err="1">
                <a:latin typeface="Arial" pitchFamily="34" charset="0"/>
                <a:cs typeface="Arial" pitchFamily="34" charset="0"/>
              </a:rPr>
              <a:t>seismotectonic</a:t>
            </a:r>
            <a:r>
              <a:rPr lang="en-US" sz="2000" dirty="0">
                <a:latin typeface="Arial" pitchFamily="34" charset="0"/>
                <a:cs typeface="Arial" pitchFamily="34" charset="0"/>
              </a:rPr>
              <a:t> </a:t>
            </a:r>
            <a:r>
              <a:rPr lang="en-US" sz="2000" dirty="0" err="1" smtClean="0">
                <a:latin typeface="Arial" pitchFamily="34" charset="0"/>
                <a:cs typeface="Arial" pitchFamily="34" charset="0"/>
              </a:rPr>
              <a:t>models,the</a:t>
            </a:r>
            <a:r>
              <a:rPr lang="en-US" sz="2000" dirty="0" smtClean="0">
                <a:latin typeface="Arial" pitchFamily="34" charset="0"/>
                <a:cs typeface="Arial" pitchFamily="34" charset="0"/>
              </a:rPr>
              <a:t> </a:t>
            </a:r>
            <a:r>
              <a:rPr lang="en-US" sz="2000" dirty="0">
                <a:latin typeface="Arial" pitchFamily="34" charset="0"/>
                <a:cs typeface="Arial" pitchFamily="34" charset="0"/>
              </a:rPr>
              <a:t>first </a:t>
            </a:r>
            <a:r>
              <a:rPr lang="en-US" sz="2000" dirty="0" smtClean="0">
                <a:latin typeface="Arial" pitchFamily="34" charset="0"/>
                <a:cs typeface="Arial" pitchFamily="34" charset="0"/>
              </a:rPr>
              <a:t>one is </a:t>
            </a:r>
            <a:r>
              <a:rPr lang="en-US" sz="2000" dirty="0" err="1" smtClean="0">
                <a:latin typeface="Arial" pitchFamily="34" charset="0"/>
                <a:cs typeface="Arial" pitchFamily="34" charset="0"/>
              </a:rPr>
              <a:t>Abou</a:t>
            </a:r>
            <a:r>
              <a:rPr lang="en-US" sz="2000" dirty="0" smtClean="0">
                <a:latin typeface="Arial" pitchFamily="34" charset="0"/>
                <a:cs typeface="Arial" pitchFamily="34" charset="0"/>
              </a:rPr>
              <a:t> </a:t>
            </a:r>
            <a:r>
              <a:rPr lang="en-US" sz="2000" dirty="0">
                <a:latin typeface="Arial" pitchFamily="34" charset="0"/>
                <a:cs typeface="Arial" pitchFamily="34" charset="0"/>
              </a:rPr>
              <a:t>El-</a:t>
            </a:r>
            <a:r>
              <a:rPr lang="en-US" sz="2000" dirty="0" err="1">
                <a:latin typeface="Arial" pitchFamily="34" charset="0"/>
                <a:cs typeface="Arial" pitchFamily="34" charset="0"/>
              </a:rPr>
              <a:t>Enean</a:t>
            </a:r>
            <a:r>
              <a:rPr lang="en-US" sz="2000" dirty="0">
                <a:latin typeface="Arial" pitchFamily="34" charset="0"/>
                <a:cs typeface="Arial" pitchFamily="34" charset="0"/>
              </a:rPr>
              <a:t> (2010) and the second model is defined by </a:t>
            </a:r>
            <a:r>
              <a:rPr lang="en-US" sz="2000" dirty="0" err="1">
                <a:latin typeface="Arial" pitchFamily="34" charset="0"/>
                <a:cs typeface="Arial" pitchFamily="34" charset="0"/>
              </a:rPr>
              <a:t>Gaber</a:t>
            </a:r>
            <a:r>
              <a:rPr lang="en-US" sz="2000" dirty="0">
                <a:latin typeface="Arial" pitchFamily="34" charset="0"/>
                <a:cs typeface="Arial" pitchFamily="34" charset="0"/>
              </a:rPr>
              <a:t> et al</a:t>
            </a:r>
            <a:r>
              <a:rPr lang="en-US" sz="2000" dirty="0" smtClean="0">
                <a:latin typeface="Arial" pitchFamily="34" charset="0"/>
                <a:cs typeface="Arial" pitchFamily="34" charset="0"/>
              </a:rPr>
              <a:t>.(</a:t>
            </a:r>
            <a:r>
              <a:rPr lang="en-US" sz="2000" dirty="0">
                <a:latin typeface="Arial" pitchFamily="34" charset="0"/>
                <a:cs typeface="Arial" pitchFamily="34" charset="0"/>
              </a:rPr>
              <a:t>2018</a:t>
            </a:r>
            <a:r>
              <a:rPr lang="en-US" sz="2000" dirty="0" smtClean="0">
                <a:latin typeface="Arial" pitchFamily="34" charset="0"/>
                <a:cs typeface="Arial" pitchFamily="34" charset="0"/>
              </a:rPr>
              <a:t>).Different </a:t>
            </a:r>
            <a:r>
              <a:rPr lang="en-US" sz="2000" dirty="0">
                <a:latin typeface="Arial" pitchFamily="34" charset="0"/>
                <a:cs typeface="Arial" pitchFamily="34" charset="0"/>
              </a:rPr>
              <a:t>GMPEs are </a:t>
            </a:r>
            <a:r>
              <a:rPr lang="en-US" sz="2000" dirty="0" smtClean="0">
                <a:latin typeface="Arial" pitchFamily="34" charset="0"/>
                <a:cs typeface="Arial" pitchFamily="34" charset="0"/>
              </a:rPr>
              <a:t>used </a:t>
            </a:r>
            <a:r>
              <a:rPr lang="en-US" sz="2000" dirty="0">
                <a:latin typeface="Arial" pitchFamily="34" charset="0"/>
                <a:cs typeface="Arial" pitchFamily="34" charset="0"/>
              </a:rPr>
              <a:t>to produce rock-site hazard for the PGA and 5% spectral acceleration at (0.2, 0.5, 1.0, and 2.0 s) for return </a:t>
            </a:r>
            <a:r>
              <a:rPr lang="en-US" sz="2000" dirty="0" smtClean="0">
                <a:latin typeface="Arial" pitchFamily="34" charset="0"/>
                <a:cs typeface="Arial" pitchFamily="34" charset="0"/>
              </a:rPr>
              <a:t>period 475 and  </a:t>
            </a:r>
            <a:r>
              <a:rPr lang="en-US" sz="2000" dirty="0">
                <a:latin typeface="Arial" pitchFamily="34" charset="0"/>
                <a:cs typeface="Arial" pitchFamily="34" charset="0"/>
              </a:rPr>
              <a:t>2475 years, corresponding to </a:t>
            </a:r>
            <a:r>
              <a:rPr lang="en-US" sz="2000" dirty="0" smtClean="0">
                <a:latin typeface="Arial" pitchFamily="34" charset="0"/>
                <a:cs typeface="Arial" pitchFamily="34" charset="0"/>
              </a:rPr>
              <a:t>10% and 2</a:t>
            </a:r>
            <a:r>
              <a:rPr lang="en-US" sz="2000" dirty="0">
                <a:latin typeface="Arial" pitchFamily="34" charset="0"/>
                <a:cs typeface="Arial" pitchFamily="34" charset="0"/>
              </a:rPr>
              <a:t>% probability of </a:t>
            </a:r>
            <a:r>
              <a:rPr lang="en-US" sz="2000" dirty="0" err="1">
                <a:latin typeface="Arial" pitchFamily="34" charset="0"/>
                <a:cs typeface="Arial" pitchFamily="34" charset="0"/>
              </a:rPr>
              <a:t>exceedance</a:t>
            </a:r>
            <a:r>
              <a:rPr lang="en-US" sz="2000" dirty="0">
                <a:latin typeface="Arial" pitchFamily="34" charset="0"/>
                <a:cs typeface="Arial" pitchFamily="34" charset="0"/>
              </a:rPr>
              <a:t> in 50 years</a:t>
            </a:r>
            <a:r>
              <a:rPr lang="en-US" sz="2000" dirty="0" smtClean="0">
                <a:latin typeface="Arial" pitchFamily="34" charset="0"/>
                <a:cs typeface="Arial" pitchFamily="34" charset="0"/>
              </a:rPr>
              <a:t>.</a:t>
            </a:r>
          </a:p>
          <a:p>
            <a:pPr marL="342900" indent="-342900" algn="justLow">
              <a:buFont typeface="Wingdings" pitchFamily="2" charset="2"/>
              <a:buChar char="q"/>
            </a:pPr>
            <a:endParaRPr lang="en-US" sz="2000" dirty="0">
              <a:latin typeface="Arial" pitchFamily="34" charset="0"/>
              <a:cs typeface="Arial" pitchFamily="34" charset="0"/>
            </a:endParaRPr>
          </a:p>
          <a:p>
            <a:pPr marL="342900" indent="-342900" algn="justLow">
              <a:buFont typeface="Wingdings" pitchFamily="2" charset="2"/>
              <a:buChar char="q"/>
            </a:pPr>
            <a:endParaRPr lang="en-US" sz="2000" dirty="0" smtClean="0">
              <a:latin typeface="Arial" pitchFamily="34" charset="0"/>
              <a:cs typeface="Arial" pitchFamily="34" charset="0"/>
            </a:endParaRPr>
          </a:p>
          <a:p>
            <a:pPr algn="justLow"/>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b="1" dirty="0" smtClean="0">
              <a:solidFill>
                <a:srgbClr val="FF0000"/>
              </a:solidFill>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3- Design </a:t>
            </a:r>
            <a:r>
              <a:rPr lang="en-US" sz="2000" b="1" dirty="0">
                <a:solidFill>
                  <a:srgbClr val="FF0000"/>
                </a:solidFill>
                <a:latin typeface="Arial" pitchFamily="34" charset="0"/>
                <a:cs typeface="Arial" pitchFamily="34" charset="0"/>
              </a:rPr>
              <a:t>response </a:t>
            </a:r>
            <a:r>
              <a:rPr lang="en-US" sz="2000" b="1" dirty="0" smtClean="0">
                <a:solidFill>
                  <a:srgbClr val="FF0000"/>
                </a:solidFill>
                <a:latin typeface="Arial" pitchFamily="34" charset="0"/>
                <a:cs typeface="Arial" pitchFamily="34" charset="0"/>
              </a:rPr>
              <a:t>spectrum of Northwestern coast cities , Egypt. </a:t>
            </a:r>
          </a:p>
          <a:p>
            <a:pPr algn="justLow"/>
            <a:r>
              <a:rPr lang="en-US" sz="2000" dirty="0" smtClean="0">
                <a:latin typeface="Arial" pitchFamily="34" charset="0"/>
                <a:cs typeface="Arial" pitchFamily="34" charset="0"/>
              </a:rPr>
              <a:t>The </a:t>
            </a:r>
            <a:r>
              <a:rPr lang="en-US" sz="2000" dirty="0">
                <a:latin typeface="Arial" pitchFamily="34" charset="0"/>
                <a:cs typeface="Arial" pitchFamily="34" charset="0"/>
              </a:rPr>
              <a:t>design response spectrum are calculated considering all the soil types mentioned in the International Building Code 2003 (ICC 2003). The seismic hazard has been applied utilizing the well-known total probability theory, and formulated in the form of the rate of </a:t>
            </a:r>
            <a:r>
              <a:rPr lang="en-US" sz="2000" dirty="0" err="1">
                <a:latin typeface="Arial" pitchFamily="34" charset="0"/>
                <a:cs typeface="Arial" pitchFamily="34" charset="0"/>
              </a:rPr>
              <a:t>exceedance</a:t>
            </a:r>
            <a:r>
              <a:rPr lang="en-US" sz="2000" dirty="0">
                <a:latin typeface="Arial" pitchFamily="34" charset="0"/>
                <a:cs typeface="Arial" pitchFamily="34" charset="0"/>
              </a:rPr>
              <a:t> for a particular level of ground motion for a rock-site. Rock site conditions have </a:t>
            </a:r>
            <a:r>
              <a:rPr lang="en-US" sz="2000" dirty="0" err="1">
                <a:latin typeface="Arial" pitchFamily="34" charset="0"/>
                <a:cs typeface="Arial" pitchFamily="34" charset="0"/>
              </a:rPr>
              <a:t>Vs</a:t>
            </a:r>
            <a:r>
              <a:rPr lang="en-US" sz="2000" dirty="0">
                <a:latin typeface="Arial" pitchFamily="34" charset="0"/>
                <a:cs typeface="Arial" pitchFamily="34" charset="0"/>
              </a:rPr>
              <a:t> (30) larger than 760 m/s, </a:t>
            </a:r>
            <a:r>
              <a:rPr lang="en-US" sz="2000" dirty="0" smtClean="0">
                <a:latin typeface="Arial" pitchFamily="34" charset="0"/>
                <a:cs typeface="Arial" pitchFamily="34" charset="0"/>
              </a:rPr>
              <a:t>Code </a:t>
            </a:r>
            <a:r>
              <a:rPr lang="en-US" sz="2000" dirty="0">
                <a:latin typeface="Arial" pitchFamily="34" charset="0"/>
                <a:cs typeface="Arial" pitchFamily="34" charset="0"/>
              </a:rPr>
              <a:t>(ICC, 2003). </a:t>
            </a:r>
          </a:p>
          <a:p>
            <a:r>
              <a:rPr lang="en-US" i="1" dirty="0" smtClean="0"/>
              <a:t> </a:t>
            </a:r>
          </a:p>
          <a:p>
            <a:r>
              <a:rPr lang="en-US" i="1" dirty="0" smtClean="0"/>
              <a:t> </a:t>
            </a:r>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6" y="3510805"/>
            <a:ext cx="3597483" cy="150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569" y="3494671"/>
            <a:ext cx="3483741" cy="152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94626" y="3624156"/>
            <a:ext cx="1549731" cy="369332"/>
          </a:xfrm>
          <a:prstGeom prst="rect">
            <a:avLst/>
          </a:prstGeom>
        </p:spPr>
        <p:txBody>
          <a:bodyPr wrap="square">
            <a:spAutoFit/>
          </a:bodyPr>
          <a:lstStyle/>
          <a:p>
            <a:pPr algn="r"/>
            <a:r>
              <a:rPr lang="en-US" b="1" dirty="0" smtClean="0">
                <a:solidFill>
                  <a:srgbClr val="FF0000"/>
                </a:solidFill>
              </a:rPr>
              <a:t>PGA at 475</a:t>
            </a:r>
            <a:endParaRPr lang="en-US" dirty="0">
              <a:solidFill>
                <a:srgbClr val="FF0000"/>
              </a:solidFill>
            </a:endParaRPr>
          </a:p>
        </p:txBody>
      </p:sp>
      <p:sp>
        <p:nvSpPr>
          <p:cNvPr id="12" name="Rectangle 11"/>
          <p:cNvSpPr/>
          <p:nvPr/>
        </p:nvSpPr>
        <p:spPr>
          <a:xfrm>
            <a:off x="3814915" y="3594939"/>
            <a:ext cx="1549730" cy="369332"/>
          </a:xfrm>
          <a:prstGeom prst="rect">
            <a:avLst/>
          </a:prstGeom>
        </p:spPr>
        <p:txBody>
          <a:bodyPr wrap="square">
            <a:spAutoFit/>
          </a:bodyPr>
          <a:lstStyle/>
          <a:p>
            <a:pPr algn="ctr"/>
            <a:r>
              <a:rPr lang="en-US" b="1" dirty="0" smtClean="0">
                <a:solidFill>
                  <a:srgbClr val="FF0000"/>
                </a:solidFill>
              </a:rPr>
              <a:t>PGA at 2475</a:t>
            </a:r>
            <a:endParaRPr lang="en-US" dirty="0">
              <a:solidFill>
                <a:srgbClr val="FF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310" y="3594939"/>
            <a:ext cx="3643567" cy="142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itchFamily="34" charset="0"/>
                <a:cs typeface="Arial" pitchFamily="34" charset="0"/>
              </a:rPr>
              <a:t>METHODOLOGY AND DATA</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P1.2-145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180" y="113314"/>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021207"/>
            <a:ext cx="10770878" cy="3477875"/>
          </a:xfrm>
          <a:prstGeom prst="rect">
            <a:avLst/>
          </a:prstGeom>
        </p:spPr>
        <p:txBody>
          <a:bodyPr wrap="square">
            <a:spAutoFit/>
          </a:bodyPr>
          <a:lstStyle/>
          <a:p>
            <a:pPr marL="342900" indent="-342900" algn="justLow">
              <a:buFont typeface="Wingdings" pitchFamily="2" charset="2"/>
              <a:buChar char="q"/>
            </a:pPr>
            <a:r>
              <a:rPr lang="en-US" sz="2000" dirty="0">
                <a:latin typeface="Arial" pitchFamily="34" charset="0"/>
                <a:cs typeface="Arial" pitchFamily="34" charset="0"/>
              </a:rPr>
              <a:t>Earthquake hazard analysis has been performed for the northern coast of Egypt using </a:t>
            </a:r>
            <a:r>
              <a:rPr lang="en-US" sz="2000" dirty="0" smtClean="0">
                <a:latin typeface="Arial" pitchFamily="34" charset="0"/>
                <a:cs typeface="Arial" pitchFamily="34" charset="0"/>
              </a:rPr>
              <a:t>(</a:t>
            </a:r>
            <a:r>
              <a:rPr lang="en-US" sz="2000" dirty="0">
                <a:latin typeface="Arial" pitchFamily="34" charset="0"/>
                <a:cs typeface="Arial" pitchFamily="34" charset="0"/>
              </a:rPr>
              <a:t>PSHA). </a:t>
            </a:r>
            <a:r>
              <a:rPr lang="en-US" sz="2000" dirty="0" smtClean="0">
                <a:latin typeface="Arial" pitchFamily="34" charset="0"/>
                <a:cs typeface="Arial" pitchFamily="34" charset="0"/>
              </a:rPr>
              <a:t>we </a:t>
            </a:r>
            <a:r>
              <a:rPr lang="en-US" sz="2000" dirty="0">
                <a:latin typeface="Arial" pitchFamily="34" charset="0"/>
                <a:cs typeface="Arial" pitchFamily="34" charset="0"/>
              </a:rPr>
              <a:t>use a complete and homogenous earthquake catalogue, covering the time period up to 2018 AD and includes all the earthquakes with magnitude larger than 3 on </a:t>
            </a:r>
            <a:r>
              <a:rPr lang="en-US" sz="2000" dirty="0">
                <a:latin typeface="Arial" pitchFamily="34" charset="0"/>
                <a:cs typeface="Arial" pitchFamily="34" charset="0"/>
              </a:rPr>
              <a:t> </a:t>
            </a:r>
            <a:r>
              <a:rPr lang="en-US" sz="2000" dirty="0" smtClean="0">
                <a:latin typeface="Arial" pitchFamily="34" charset="0"/>
                <a:cs typeface="Arial" pitchFamily="34" charset="0"/>
              </a:rPr>
              <a:t>any </a:t>
            </a:r>
            <a:r>
              <a:rPr lang="en-US" sz="2000" dirty="0">
                <a:latin typeface="Arial" pitchFamily="34" charset="0"/>
                <a:cs typeface="Arial" pitchFamily="34" charset="0"/>
              </a:rPr>
              <a:t>magnitude scale</a:t>
            </a:r>
            <a:r>
              <a:rPr lang="en-US" sz="2000" dirty="0" smtClean="0">
                <a:latin typeface="Arial" pitchFamily="34" charset="0"/>
                <a:cs typeface="Arial" pitchFamily="34" charset="0"/>
              </a:rPr>
              <a:t>.</a:t>
            </a:r>
          </a:p>
          <a:p>
            <a:pPr marL="342900" indent="-342900" algn="justLow">
              <a:buFont typeface="Wingdings" pitchFamily="2" charset="2"/>
              <a:buChar char="q"/>
            </a:pPr>
            <a:r>
              <a:rPr lang="en-US" sz="2000" dirty="0">
                <a:latin typeface="Arial" pitchFamily="34" charset="0"/>
                <a:cs typeface="Arial" pitchFamily="34" charset="0"/>
              </a:rPr>
              <a:t>Two </a:t>
            </a:r>
            <a:r>
              <a:rPr lang="en-US" sz="2000" dirty="0" err="1">
                <a:latin typeface="Arial" pitchFamily="34" charset="0"/>
                <a:cs typeface="Arial" pitchFamily="34" charset="0"/>
              </a:rPr>
              <a:t>seismotectonic</a:t>
            </a:r>
            <a:r>
              <a:rPr lang="en-US" sz="2000" dirty="0">
                <a:latin typeface="Arial" pitchFamily="34" charset="0"/>
                <a:cs typeface="Arial" pitchFamily="34" charset="0"/>
              </a:rPr>
              <a:t> models are used. The first one is defined by </a:t>
            </a:r>
            <a:r>
              <a:rPr lang="en-US" sz="2000" dirty="0" err="1">
                <a:latin typeface="Arial" pitchFamily="34" charset="0"/>
                <a:cs typeface="Arial" pitchFamily="34" charset="0"/>
              </a:rPr>
              <a:t>Abou</a:t>
            </a:r>
            <a:r>
              <a:rPr lang="en-US" sz="2000" dirty="0">
                <a:latin typeface="Arial" pitchFamily="34" charset="0"/>
                <a:cs typeface="Arial" pitchFamily="34" charset="0"/>
              </a:rPr>
              <a:t> El-</a:t>
            </a:r>
            <a:r>
              <a:rPr lang="en-US" sz="2000" dirty="0" err="1">
                <a:latin typeface="Arial" pitchFamily="34" charset="0"/>
                <a:cs typeface="Arial" pitchFamily="34" charset="0"/>
              </a:rPr>
              <a:t>Enean</a:t>
            </a:r>
            <a:r>
              <a:rPr lang="en-US" sz="2000" dirty="0">
                <a:latin typeface="Arial" pitchFamily="34" charset="0"/>
                <a:cs typeface="Arial" pitchFamily="34" charset="0"/>
              </a:rPr>
              <a:t> (2010) and the second model is defined by </a:t>
            </a:r>
            <a:r>
              <a:rPr lang="en-US" sz="2000" dirty="0" err="1">
                <a:latin typeface="Arial" pitchFamily="34" charset="0"/>
                <a:cs typeface="Arial" pitchFamily="34" charset="0"/>
              </a:rPr>
              <a:t>Gaber</a:t>
            </a:r>
            <a:r>
              <a:rPr lang="en-US" sz="2000" dirty="0">
                <a:latin typeface="Arial" pitchFamily="34" charset="0"/>
                <a:cs typeface="Arial" pitchFamily="34" charset="0"/>
              </a:rPr>
              <a:t> et al. (2018</a:t>
            </a:r>
            <a:r>
              <a:rPr lang="en-US" sz="2000" dirty="0" smtClean="0">
                <a:latin typeface="Arial" pitchFamily="34" charset="0"/>
                <a:cs typeface="Arial" pitchFamily="34" charset="0"/>
              </a:rPr>
              <a:t>).</a:t>
            </a:r>
          </a:p>
          <a:p>
            <a:pPr marL="342900" indent="-342900" algn="justLow">
              <a:buFont typeface="Wingdings" pitchFamily="2" charset="2"/>
              <a:buChar char="q"/>
            </a:pPr>
            <a:r>
              <a:rPr lang="en-US" sz="2000" dirty="0">
                <a:latin typeface="Arial" pitchFamily="34" charset="0"/>
                <a:cs typeface="Arial" pitchFamily="34" charset="0"/>
              </a:rPr>
              <a:t>Different GMPEs are implemented to produce rock-site hazard for the PGA and 5% spectral acceleration at (0.2, 0.5, 1.0, and 2.0 s) for return </a:t>
            </a:r>
            <a:r>
              <a:rPr lang="en-US" sz="2000" dirty="0" smtClean="0">
                <a:latin typeface="Arial" pitchFamily="34" charset="0"/>
                <a:cs typeface="Arial" pitchFamily="34" charset="0"/>
              </a:rPr>
              <a:t>period 475 and </a:t>
            </a:r>
            <a:r>
              <a:rPr lang="en-US" sz="2000" dirty="0">
                <a:latin typeface="Arial" pitchFamily="34" charset="0"/>
                <a:cs typeface="Arial" pitchFamily="34" charset="0"/>
              </a:rPr>
              <a:t>2475 years, corresponding to </a:t>
            </a:r>
            <a:r>
              <a:rPr lang="en-US" sz="2000" dirty="0" smtClean="0">
                <a:latin typeface="Arial" pitchFamily="34" charset="0"/>
                <a:cs typeface="Arial" pitchFamily="34" charset="0"/>
              </a:rPr>
              <a:t>10% and 2</a:t>
            </a:r>
            <a:r>
              <a:rPr lang="en-US" sz="2000" dirty="0">
                <a:latin typeface="Arial" pitchFamily="34" charset="0"/>
                <a:cs typeface="Arial" pitchFamily="34" charset="0"/>
              </a:rPr>
              <a:t>% probability of </a:t>
            </a:r>
            <a:r>
              <a:rPr lang="en-US" sz="2000" dirty="0" err="1">
                <a:latin typeface="Arial" pitchFamily="34" charset="0"/>
                <a:cs typeface="Arial" pitchFamily="34" charset="0"/>
              </a:rPr>
              <a:t>exceedance</a:t>
            </a:r>
            <a:r>
              <a:rPr lang="en-US" sz="2000" dirty="0">
                <a:latin typeface="Arial" pitchFamily="34" charset="0"/>
                <a:cs typeface="Arial" pitchFamily="34" charset="0"/>
              </a:rPr>
              <a:t> in 50 </a:t>
            </a:r>
            <a:r>
              <a:rPr lang="en-US" sz="2000" dirty="0" smtClean="0">
                <a:latin typeface="Arial" pitchFamily="34" charset="0"/>
                <a:cs typeface="Arial" pitchFamily="34" charset="0"/>
              </a:rPr>
              <a:t>years.</a:t>
            </a:r>
          </a:p>
          <a:p>
            <a:pPr marL="342900" indent="-342900" algn="justLow">
              <a:buFont typeface="Wingdings" pitchFamily="2" charset="2"/>
              <a:buChar char="q"/>
            </a:pPr>
            <a:r>
              <a:rPr lang="en-US" sz="2000" dirty="0">
                <a:latin typeface="Arial" pitchFamily="34" charset="0"/>
                <a:cs typeface="Arial" pitchFamily="34" charset="0"/>
              </a:rPr>
              <a:t>The design response spectrum are calculated considering all the soil types mentioned in the International Building Code 2003 (ICC 2003).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33" y="4471792"/>
            <a:ext cx="3589252" cy="23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985" y="4471791"/>
            <a:ext cx="3683605" cy="236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590" y="4092431"/>
            <a:ext cx="33852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Results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P1.2-145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180" y="150892"/>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91918"/>
            <a:ext cx="24871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166" y="1091918"/>
            <a:ext cx="2706427" cy="290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593" y="1091918"/>
            <a:ext cx="2780586" cy="290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069" y="1381454"/>
            <a:ext cx="2760006" cy="261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35118"/>
            <a:ext cx="2805499" cy="28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603577" y="4000990"/>
            <a:ext cx="8167301" cy="2862322"/>
          </a:xfrm>
          <a:prstGeom prst="rect">
            <a:avLst/>
          </a:prstGeom>
        </p:spPr>
        <p:txBody>
          <a:bodyPr wrap="square">
            <a:spAutoFit/>
          </a:bodyPr>
          <a:lstStyle/>
          <a:p>
            <a:pPr marL="342900" indent="-342900" algn="justLow">
              <a:buFont typeface="Wingdings" pitchFamily="2" charset="2"/>
              <a:buChar char="q"/>
            </a:pPr>
            <a:r>
              <a:rPr lang="en-US" sz="2000" dirty="0">
                <a:latin typeface="Arial" panose="020B0604020202020204" pitchFamily="34" charset="0"/>
                <a:cs typeface="Arial" panose="020B0604020202020204" pitchFamily="34" charset="0"/>
              </a:rPr>
              <a:t>The obtained results and hazard maps show that, the </a:t>
            </a:r>
            <a:r>
              <a:rPr lang="en-US" sz="2000" dirty="0">
                <a:solidFill>
                  <a:srgbClr val="FF0000"/>
                </a:solidFill>
                <a:latin typeface="Arial" panose="020B0604020202020204" pitchFamily="34" charset="0"/>
                <a:cs typeface="Arial" panose="020B0604020202020204" pitchFamily="34" charset="0"/>
              </a:rPr>
              <a:t>PGA</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has low </a:t>
            </a:r>
            <a:r>
              <a:rPr lang="en-US" sz="2000" dirty="0">
                <a:latin typeface="Arial" panose="020B0604020202020204" pitchFamily="34" charset="0"/>
                <a:cs typeface="Arial" panose="020B0604020202020204" pitchFamily="34" charset="0"/>
              </a:rPr>
              <a:t>values at </a:t>
            </a:r>
            <a:r>
              <a:rPr lang="en-US" sz="2000" dirty="0">
                <a:solidFill>
                  <a:srgbClr val="FF0000"/>
                </a:solidFill>
                <a:latin typeface="Arial" panose="020B0604020202020204" pitchFamily="34" charset="0"/>
                <a:cs typeface="Arial" panose="020B0604020202020204" pitchFamily="34" charset="0"/>
              </a:rPr>
              <a:t>spectral periods ≥ 0.5 </a:t>
            </a:r>
            <a:r>
              <a:rPr lang="en-US" sz="2000" dirty="0">
                <a:latin typeface="Arial" panose="020B0604020202020204" pitchFamily="34" charset="0"/>
                <a:cs typeface="Arial" panose="020B0604020202020204" pitchFamily="34" charset="0"/>
              </a:rPr>
              <a:t>s, while the larger values </a:t>
            </a:r>
            <a:r>
              <a:rPr lang="en-US" sz="2000" dirty="0">
                <a:solidFill>
                  <a:srgbClr val="FF0000"/>
                </a:solidFill>
                <a:latin typeface="Arial" panose="020B0604020202020204" pitchFamily="34" charset="0"/>
                <a:cs typeface="Arial" panose="020B0604020202020204" pitchFamily="34" charset="0"/>
              </a:rPr>
              <a:t>(</a:t>
            </a:r>
            <a:r>
              <a:rPr lang="en-US" sz="2000" dirty="0" smtClean="0">
                <a:solidFill>
                  <a:srgbClr val="FF0000"/>
                </a:solidFill>
                <a:latin typeface="Arial" panose="020B0604020202020204" pitchFamily="34" charset="0"/>
                <a:cs typeface="Arial" panose="020B0604020202020204" pitchFamily="34" charset="0"/>
              </a:rPr>
              <a:t>0.05– 0.3 </a:t>
            </a:r>
            <a:r>
              <a:rPr lang="en-US" sz="2000" dirty="0">
                <a:latin typeface="Arial" panose="020B0604020202020204" pitchFamily="34" charset="0"/>
                <a:cs typeface="Arial" panose="020B0604020202020204" pitchFamily="34" charset="0"/>
              </a:rPr>
              <a:t>g) have been calculated at </a:t>
            </a:r>
            <a:r>
              <a:rPr lang="en-US" sz="2000" dirty="0">
                <a:solidFill>
                  <a:srgbClr val="FF0000"/>
                </a:solidFill>
                <a:latin typeface="Arial" panose="020B0604020202020204" pitchFamily="34" charset="0"/>
                <a:cs typeface="Arial" panose="020B0604020202020204" pitchFamily="34" charset="0"/>
              </a:rPr>
              <a:t>spectral periods &lt; 0.5 </a:t>
            </a:r>
            <a:r>
              <a:rPr lang="en-US" sz="2000" dirty="0">
                <a:latin typeface="Arial" panose="020B0604020202020204" pitchFamily="34" charset="0"/>
                <a:cs typeface="Arial" panose="020B0604020202020204" pitchFamily="34" charset="0"/>
              </a:rPr>
              <a:t>s, with </a:t>
            </a:r>
            <a:r>
              <a:rPr lang="en-US" sz="2000" dirty="0" smtClean="0">
                <a:latin typeface="Arial" panose="020B0604020202020204" pitchFamily="34" charset="0"/>
                <a:cs typeface="Arial" panose="020B0604020202020204" pitchFamily="34" charset="0"/>
              </a:rPr>
              <a:t>return periods </a:t>
            </a:r>
            <a:r>
              <a:rPr lang="en-US" sz="2000" dirty="0">
                <a:solidFill>
                  <a:srgbClr val="FF0000"/>
                </a:solidFill>
                <a:latin typeface="Arial" panose="020B0604020202020204" pitchFamily="34" charset="0"/>
                <a:cs typeface="Arial" panose="020B0604020202020204" pitchFamily="34" charset="0"/>
              </a:rPr>
              <a:t>475 and 2475 years </a:t>
            </a:r>
            <a:r>
              <a:rPr lang="en-US" sz="2000" dirty="0">
                <a:latin typeface="Arial" panose="020B0604020202020204" pitchFamily="34" charset="0"/>
                <a:cs typeface="Arial" panose="020B0604020202020204" pitchFamily="34" charset="0"/>
              </a:rPr>
              <a:t>(e.g. Alexandria city). </a:t>
            </a:r>
            <a:r>
              <a:rPr lang="en-US" sz="2000" dirty="0" smtClean="0">
                <a:latin typeface="Arial" panose="020B0604020202020204" pitchFamily="34" charset="0"/>
                <a:cs typeface="Arial" panose="020B0604020202020204" pitchFamily="34" charset="0"/>
              </a:rPr>
              <a:t>The proposed </a:t>
            </a:r>
            <a:r>
              <a:rPr lang="en-US" sz="2000" dirty="0">
                <a:latin typeface="Arial" panose="020B0604020202020204" pitchFamily="34" charset="0"/>
                <a:cs typeface="Arial" panose="020B0604020202020204" pitchFamily="34" charset="0"/>
              </a:rPr>
              <a:t>New Alamein city is supposed to be a commercial </a:t>
            </a:r>
            <a:r>
              <a:rPr lang="en-US" sz="2000" dirty="0" smtClean="0">
                <a:latin typeface="Arial" panose="020B0604020202020204" pitchFamily="34" charset="0"/>
                <a:cs typeface="Arial" panose="020B0604020202020204" pitchFamily="34" charset="0"/>
              </a:rPr>
              <a:t>and scientific </a:t>
            </a:r>
            <a:r>
              <a:rPr lang="en-US" sz="2000" dirty="0">
                <a:latin typeface="Arial" panose="020B0604020202020204" pitchFamily="34" charset="0"/>
                <a:cs typeface="Arial" panose="020B0604020202020204" pitchFamily="34" charset="0"/>
              </a:rPr>
              <a:t>center in the Western Desert. </a:t>
            </a:r>
            <a:endParaRPr lang="en-US" sz="2000" dirty="0" smtClean="0">
              <a:latin typeface="Arial" panose="020B0604020202020204" pitchFamily="34" charset="0"/>
              <a:cs typeface="Arial" panose="020B0604020202020204" pitchFamily="34" charset="0"/>
            </a:endParaRPr>
          </a:p>
          <a:p>
            <a:pPr marL="342900" indent="-342900" algn="justLow">
              <a:buFont typeface="Wingdings" pitchFamily="2" charset="2"/>
              <a:buChar char="q"/>
            </a:pPr>
            <a:r>
              <a:rPr lang="en-US" sz="2000" dirty="0" smtClean="0">
                <a:latin typeface="Arial" panose="020B0604020202020204" pitchFamily="34" charset="0"/>
                <a:cs typeface="Arial" panose="020B0604020202020204" pitchFamily="34" charset="0"/>
              </a:rPr>
              <a:t>The </a:t>
            </a:r>
            <a:r>
              <a:rPr lang="en-US" sz="2000" b="1" dirty="0">
                <a:solidFill>
                  <a:srgbClr val="FF0000"/>
                </a:solidFill>
                <a:latin typeface="Arial" panose="020B0604020202020204" pitchFamily="34" charset="0"/>
                <a:cs typeface="Arial" panose="020B0604020202020204" pitchFamily="34" charset="0"/>
              </a:rPr>
              <a:t>Western Desert </a:t>
            </a:r>
            <a:r>
              <a:rPr lang="en-US" sz="2000" dirty="0" smtClean="0">
                <a:latin typeface="Arial" panose="020B0604020202020204" pitchFamily="34" charset="0"/>
                <a:cs typeface="Arial" panose="020B0604020202020204" pitchFamily="34" charset="0"/>
              </a:rPr>
              <a:t>is characterized </a:t>
            </a:r>
            <a:r>
              <a:rPr lang="en-US" sz="2000" dirty="0">
                <a:latin typeface="Arial" panose="020B0604020202020204" pitchFamily="34" charset="0"/>
                <a:cs typeface="Arial" panose="020B0604020202020204" pitchFamily="34" charset="0"/>
              </a:rPr>
              <a:t>by very </a:t>
            </a:r>
            <a:r>
              <a:rPr lang="en-US" sz="2000" dirty="0">
                <a:solidFill>
                  <a:srgbClr val="FF0000"/>
                </a:solidFill>
                <a:latin typeface="Arial" panose="020B0604020202020204" pitchFamily="34" charset="0"/>
                <a:cs typeface="Arial" panose="020B0604020202020204" pitchFamily="34" charset="0"/>
              </a:rPr>
              <a:t>low seismic activity</a:t>
            </a:r>
            <a:r>
              <a:rPr lang="en-US" sz="2000" dirty="0">
                <a:latin typeface="Arial" panose="020B0604020202020204" pitchFamily="34" charset="0"/>
                <a:cs typeface="Arial" panose="020B0604020202020204" pitchFamily="34" charset="0"/>
              </a:rPr>
              <a:t>; however, recently, </a:t>
            </a:r>
            <a:r>
              <a:rPr lang="en-US" sz="2000" dirty="0" smtClean="0">
                <a:latin typeface="Arial" panose="020B0604020202020204" pitchFamily="34" charset="0"/>
                <a:cs typeface="Arial" panose="020B0604020202020204" pitchFamily="34" charset="0"/>
              </a:rPr>
              <a:t>the stations </a:t>
            </a:r>
            <a:r>
              <a:rPr lang="en-US" sz="2000" dirty="0">
                <a:latin typeface="Arial" panose="020B0604020202020204" pitchFamily="34" charset="0"/>
                <a:cs typeface="Arial" panose="020B0604020202020204" pitchFamily="34" charset="0"/>
              </a:rPr>
              <a:t>of ENSN have recorded seismic activity along </a:t>
            </a:r>
            <a:r>
              <a:rPr lang="en-US" sz="2000" dirty="0" smtClean="0">
                <a:latin typeface="Arial" panose="020B0604020202020204" pitchFamily="34" charset="0"/>
                <a:cs typeface="Arial" panose="020B0604020202020204" pitchFamily="34" charset="0"/>
              </a:rPr>
              <a:t>the South </a:t>
            </a:r>
            <a:r>
              <a:rPr lang="en-US" dirty="0" smtClean="0">
                <a:latin typeface="Arial" panose="020B0604020202020204" pitchFamily="34" charset="0"/>
                <a:cs typeface="Arial" panose="020B0604020202020204" pitchFamily="34" charset="0"/>
              </a:rPr>
              <a:t>Alamein </a:t>
            </a:r>
            <a:r>
              <a:rPr lang="en-US" dirty="0">
                <a:latin typeface="Arial" panose="020B0604020202020204" pitchFamily="34" charset="0"/>
                <a:cs typeface="Arial" panose="020B0604020202020204" pitchFamily="34" charset="0"/>
              </a:rPr>
              <a:t>fault.</a:t>
            </a:r>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Conclusion</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P1.2-145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962" y="184910"/>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7763" y="1178656"/>
            <a:ext cx="10301366" cy="5016758"/>
          </a:xfrm>
          <a:prstGeom prst="rect">
            <a:avLst/>
          </a:prstGeom>
        </p:spPr>
        <p:txBody>
          <a:bodyPr wrap="square">
            <a:spAutoFit/>
          </a:bodyPr>
          <a:lstStyle/>
          <a:p>
            <a:pPr marL="285750" indent="-285750" algn="justLow">
              <a:buFont typeface="Wingdings" pitchFamily="2" charset="2"/>
              <a:buChar char="q"/>
            </a:pPr>
            <a:r>
              <a:rPr lang="en-US" sz="2000" dirty="0">
                <a:latin typeface="Arial" pitchFamily="34" charset="0"/>
                <a:cs typeface="Arial" pitchFamily="34" charset="0"/>
              </a:rPr>
              <a:t>Estimating the updated probabilistic seismic hazard maps and design response spectrum for the important cities located along the northern coast of Egypt, considering the recent seismic activity is become vital and essential, especially inconsistent with the Egypt vision 2030 for sustainable development. </a:t>
            </a:r>
            <a:endParaRPr lang="en-US" sz="2000" dirty="0" smtClean="0">
              <a:latin typeface="Arial" pitchFamily="34" charset="0"/>
              <a:cs typeface="Arial" pitchFamily="34" charset="0"/>
            </a:endParaRPr>
          </a:p>
          <a:p>
            <a:pPr marL="285750" indent="-285750" algn="justLow">
              <a:buFont typeface="Wingdings" pitchFamily="2" charset="2"/>
              <a:buChar char="q"/>
            </a:pPr>
            <a:endParaRPr lang="en-US" sz="2000" dirty="0">
              <a:latin typeface="Arial" pitchFamily="34" charset="0"/>
              <a:cs typeface="Arial" pitchFamily="34" charset="0"/>
            </a:endParaRPr>
          </a:p>
          <a:p>
            <a:pPr marL="285750" indent="-285750" algn="justLow">
              <a:buFont typeface="Wingdings" pitchFamily="2" charset="2"/>
              <a:buChar char="q"/>
            </a:pPr>
            <a:r>
              <a:rPr lang="en-US" sz="2000" dirty="0" smtClean="0">
                <a:latin typeface="Arial" pitchFamily="34" charset="0"/>
                <a:cs typeface="Arial" pitchFamily="34" charset="0"/>
              </a:rPr>
              <a:t>In </a:t>
            </a:r>
            <a:r>
              <a:rPr lang="en-US" sz="2000" dirty="0">
                <a:latin typeface="Arial" pitchFamily="34" charset="0"/>
                <a:cs typeface="Arial" pitchFamily="34" charset="0"/>
              </a:rPr>
              <a:t>the current study, updated probabilistic seismic hazard maps for the different return periods for the PGA and different return periods are produced and used to estimate the design response spectra for the mentioned cities, considering different soil conditions</a:t>
            </a:r>
            <a:r>
              <a:rPr lang="en-US" sz="2000" dirty="0" smtClean="0">
                <a:latin typeface="Arial" pitchFamily="34" charset="0"/>
                <a:cs typeface="Arial" pitchFamily="34" charset="0"/>
              </a:rPr>
              <a:t>.</a:t>
            </a:r>
          </a:p>
          <a:p>
            <a:pPr marL="285750" indent="-285750" algn="justLow">
              <a:buFont typeface="Wingdings" pitchFamily="2" charset="2"/>
              <a:buChar char="q"/>
            </a:pPr>
            <a:endParaRPr lang="en-US" sz="2000" dirty="0">
              <a:latin typeface="Arial" pitchFamily="34" charset="0"/>
              <a:cs typeface="Arial" pitchFamily="34" charset="0"/>
            </a:endParaRPr>
          </a:p>
          <a:p>
            <a:pPr marL="285750" indent="-285750" algn="justLow">
              <a:buFont typeface="Wingdings" pitchFamily="2" charset="2"/>
              <a:buChar char="q"/>
            </a:pPr>
            <a:r>
              <a:rPr lang="en-US" sz="2000" dirty="0" smtClean="0">
                <a:latin typeface="Arial" pitchFamily="34" charset="0"/>
                <a:cs typeface="Arial" pitchFamily="34" charset="0"/>
              </a:rPr>
              <a:t> </a:t>
            </a:r>
            <a:r>
              <a:rPr lang="en-US" sz="2000" dirty="0">
                <a:latin typeface="Arial" pitchFamily="34" charset="0"/>
                <a:cs typeface="Arial" pitchFamily="34" charset="0"/>
              </a:rPr>
              <a:t>A complete, updated and homogenous earthquake catalog, two </a:t>
            </a:r>
            <a:r>
              <a:rPr lang="en-US" sz="2000" dirty="0" err="1">
                <a:latin typeface="Arial" pitchFamily="34" charset="0"/>
                <a:cs typeface="Arial" pitchFamily="34" charset="0"/>
              </a:rPr>
              <a:t>seismotectonic</a:t>
            </a:r>
            <a:r>
              <a:rPr lang="en-US" sz="2000" dirty="0">
                <a:latin typeface="Arial" pitchFamily="34" charset="0"/>
                <a:cs typeface="Arial" pitchFamily="34" charset="0"/>
              </a:rPr>
              <a:t> models and four GMPEs are utilized to the produce the PSHA maps for the study area. </a:t>
            </a:r>
            <a:endParaRPr lang="en-US" sz="2000" dirty="0" smtClean="0">
              <a:latin typeface="Arial" pitchFamily="34" charset="0"/>
              <a:cs typeface="Arial" pitchFamily="34" charset="0"/>
            </a:endParaRPr>
          </a:p>
          <a:p>
            <a:pPr marL="285750" indent="-285750" algn="justLow">
              <a:buFont typeface="Wingdings" pitchFamily="2" charset="2"/>
              <a:buChar char="q"/>
            </a:pPr>
            <a:endParaRPr lang="en-US" sz="2000" dirty="0">
              <a:latin typeface="Arial" pitchFamily="34" charset="0"/>
              <a:cs typeface="Arial" pitchFamily="34" charset="0"/>
            </a:endParaRPr>
          </a:p>
          <a:p>
            <a:pPr marL="285750" indent="-285750" algn="justLow">
              <a:buFont typeface="Wingdings" pitchFamily="2" charset="2"/>
              <a:buChar char="q"/>
            </a:pPr>
            <a:r>
              <a:rPr lang="en-US" sz="2000" dirty="0" smtClean="0">
                <a:latin typeface="Arial" pitchFamily="34" charset="0"/>
                <a:cs typeface="Arial" pitchFamily="34" charset="0"/>
              </a:rPr>
              <a:t>It </a:t>
            </a:r>
            <a:r>
              <a:rPr lang="en-US" sz="2000" dirty="0">
                <a:latin typeface="Arial" pitchFamily="34" charset="0"/>
                <a:cs typeface="Arial" pitchFamily="34" charset="0"/>
              </a:rPr>
              <a:t>is found that the seismic hazard maps are mostly affected by the North Alexandria, </a:t>
            </a:r>
            <a:r>
              <a:rPr lang="en-US" sz="2000" dirty="0" err="1">
                <a:latin typeface="Arial" pitchFamily="34" charset="0"/>
                <a:cs typeface="Arial" pitchFamily="34" charset="0"/>
              </a:rPr>
              <a:t>Ras</a:t>
            </a:r>
            <a:r>
              <a:rPr lang="en-US" sz="2000" dirty="0">
                <a:latin typeface="Arial" pitchFamily="34" charset="0"/>
                <a:cs typeface="Arial" pitchFamily="34" charset="0"/>
              </a:rPr>
              <a:t> El-</a:t>
            </a:r>
            <a:r>
              <a:rPr lang="en-US" sz="2000" dirty="0" err="1">
                <a:latin typeface="Arial" pitchFamily="34" charset="0"/>
                <a:cs typeface="Arial" pitchFamily="34" charset="0"/>
              </a:rPr>
              <a:t>Hekma</a:t>
            </a:r>
            <a:r>
              <a:rPr lang="en-US" sz="2000" dirty="0">
                <a:latin typeface="Arial" pitchFamily="34" charset="0"/>
                <a:cs typeface="Arial" pitchFamily="34" charset="0"/>
              </a:rPr>
              <a:t>, South Alamein and the Western Desert background seismic sources. It is very important to study the local site conditions at the locations of the mega-structures and important facilities. </a:t>
            </a: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References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P1.2-145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180" y="150892"/>
            <a:ext cx="1114862" cy="11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195025"/>
            <a:ext cx="10634597" cy="5632311"/>
          </a:xfrm>
          <a:prstGeom prst="rect">
            <a:avLst/>
          </a:prstGeom>
        </p:spPr>
        <p:txBody>
          <a:bodyPr wrap="square">
            <a:spAutoFit/>
          </a:bodyPr>
          <a:lstStyle/>
          <a:p>
            <a:pPr algn="justLow"/>
            <a:r>
              <a:rPr lang="en-US" sz="2000" b="1" dirty="0" err="1">
                <a:latin typeface="Arial" pitchFamily="34" charset="0"/>
                <a:cs typeface="Arial" pitchFamily="34" charset="0"/>
              </a:rPr>
              <a:t>Abdallah</a:t>
            </a:r>
            <a:r>
              <a:rPr lang="en-US" sz="2000" b="1" dirty="0">
                <a:latin typeface="Arial" pitchFamily="34" charset="0"/>
                <a:cs typeface="Arial" pitchFamily="34" charset="0"/>
              </a:rPr>
              <a:t>, A. M., (1966). </a:t>
            </a:r>
            <a:r>
              <a:rPr lang="en-US" sz="2000" dirty="0">
                <a:latin typeface="Arial" pitchFamily="34" charset="0"/>
                <a:cs typeface="Arial" pitchFamily="34" charset="0"/>
              </a:rPr>
              <a:t>Stratigraphy and structures of a portion in the north Western Desert of Egypt, UAR, Geol. </a:t>
            </a:r>
            <a:r>
              <a:rPr lang="en-US" sz="2000" dirty="0" err="1">
                <a:latin typeface="Arial" pitchFamily="34" charset="0"/>
                <a:cs typeface="Arial" pitchFamily="34" charset="0"/>
              </a:rPr>
              <a:t>Surv</a:t>
            </a:r>
            <a:r>
              <a:rPr lang="en-US" sz="2000" dirty="0">
                <a:latin typeface="Arial" pitchFamily="34" charset="0"/>
                <a:cs typeface="Arial" pitchFamily="34" charset="0"/>
              </a:rPr>
              <a:t>. Egypt, Paper No. 45, p. 19.</a:t>
            </a:r>
          </a:p>
          <a:p>
            <a:pPr algn="justLow"/>
            <a:r>
              <a:rPr lang="en-US" sz="2000" b="1" dirty="0" err="1">
                <a:latin typeface="Arial" pitchFamily="34" charset="0"/>
                <a:cs typeface="Arial" pitchFamily="34" charset="0"/>
              </a:rPr>
              <a:t>Abdine</a:t>
            </a:r>
            <a:r>
              <a:rPr lang="en-US" sz="2000" b="1" dirty="0">
                <a:latin typeface="Arial" pitchFamily="34" charset="0"/>
                <a:cs typeface="Arial" pitchFamily="34" charset="0"/>
              </a:rPr>
              <a:t>, A. S., and </a:t>
            </a:r>
            <a:r>
              <a:rPr lang="en-US" sz="2000" b="1" dirty="0" err="1">
                <a:latin typeface="Arial" pitchFamily="34" charset="0"/>
                <a:cs typeface="Arial" pitchFamily="34" charset="0"/>
              </a:rPr>
              <a:t>Deibis</a:t>
            </a:r>
            <a:r>
              <a:rPr lang="en-US" sz="2000" b="1" dirty="0">
                <a:latin typeface="Arial" pitchFamily="34" charset="0"/>
                <a:cs typeface="Arial" pitchFamily="34" charset="0"/>
              </a:rPr>
              <a:t>, S., (1972). </a:t>
            </a:r>
            <a:r>
              <a:rPr lang="en-US" sz="2000" dirty="0">
                <a:latin typeface="Arial" pitchFamily="34" charset="0"/>
                <a:cs typeface="Arial" pitchFamily="34" charset="0"/>
              </a:rPr>
              <a:t>Lower Cretaceous </a:t>
            </a:r>
            <a:r>
              <a:rPr lang="en-US" sz="2000" dirty="0" err="1">
                <a:latin typeface="Arial" pitchFamily="34" charset="0"/>
                <a:cs typeface="Arial" pitchFamily="34" charset="0"/>
              </a:rPr>
              <a:t>Aptian</a:t>
            </a:r>
            <a:r>
              <a:rPr lang="en-US" sz="2000" dirty="0">
                <a:latin typeface="Arial" pitchFamily="34" charset="0"/>
                <a:cs typeface="Arial" pitchFamily="34" charset="0"/>
              </a:rPr>
              <a:t> Sediments and their oil prospects in the Northern Western Desert, Egypt, 8th Arab Petrol. Cong., Algiers, Paper No. 74 (B-3), p. 17.</a:t>
            </a:r>
          </a:p>
          <a:p>
            <a:pPr algn="justLow"/>
            <a:r>
              <a:rPr lang="en-US" sz="2000" b="1" dirty="0" err="1">
                <a:latin typeface="Arial" pitchFamily="34" charset="0"/>
                <a:cs typeface="Arial" pitchFamily="34" charset="0"/>
              </a:rPr>
              <a:t>Abou</a:t>
            </a:r>
            <a:r>
              <a:rPr lang="en-US" sz="2000" b="1" dirty="0">
                <a:latin typeface="Arial" pitchFamily="34" charset="0"/>
                <a:cs typeface="Arial" pitchFamily="34" charset="0"/>
              </a:rPr>
              <a:t> El-</a:t>
            </a:r>
            <a:r>
              <a:rPr lang="en-US" sz="2000" b="1" dirty="0" err="1">
                <a:latin typeface="Arial" pitchFamily="34" charset="0"/>
                <a:cs typeface="Arial" pitchFamily="34" charset="0"/>
              </a:rPr>
              <a:t>Enean</a:t>
            </a:r>
            <a:r>
              <a:rPr lang="en-US" sz="2000" b="1" dirty="0">
                <a:latin typeface="Arial" pitchFamily="34" charset="0"/>
                <a:cs typeface="Arial" pitchFamily="34" charset="0"/>
              </a:rPr>
              <a:t>, K. (1997). </a:t>
            </a:r>
            <a:r>
              <a:rPr lang="en-US" sz="2000" dirty="0">
                <a:latin typeface="Arial" pitchFamily="34" charset="0"/>
                <a:cs typeface="Arial" pitchFamily="34" charset="0"/>
              </a:rPr>
              <a:t>A study on the </a:t>
            </a:r>
            <a:r>
              <a:rPr lang="en-US" sz="2000" dirty="0" err="1">
                <a:latin typeface="Arial" pitchFamily="34" charset="0"/>
                <a:cs typeface="Arial" pitchFamily="34" charset="0"/>
              </a:rPr>
              <a:t>seismotectonics</a:t>
            </a:r>
            <a:r>
              <a:rPr lang="en-US" sz="2000" dirty="0">
                <a:latin typeface="Arial" pitchFamily="34" charset="0"/>
                <a:cs typeface="Arial" pitchFamily="34" charset="0"/>
              </a:rPr>
              <a:t> of Egypt in relation to the Mediterranean and Red Sea tectonics. Ph.D. Thesis, </a:t>
            </a:r>
            <a:r>
              <a:rPr lang="en-US" sz="2000" dirty="0" err="1">
                <a:latin typeface="Arial" pitchFamily="34" charset="0"/>
                <a:cs typeface="Arial" pitchFamily="34" charset="0"/>
              </a:rPr>
              <a:t>Ain</a:t>
            </a:r>
            <a:r>
              <a:rPr lang="en-US" sz="2000" dirty="0">
                <a:latin typeface="Arial" pitchFamily="34" charset="0"/>
                <a:cs typeface="Arial" pitchFamily="34" charset="0"/>
              </a:rPr>
              <a:t> Shams Univ., Egypt. 200.</a:t>
            </a:r>
          </a:p>
          <a:p>
            <a:pPr algn="justLow"/>
            <a:r>
              <a:rPr lang="en-US" sz="2000" b="1" dirty="0" err="1">
                <a:latin typeface="Arial" pitchFamily="34" charset="0"/>
                <a:cs typeface="Arial" pitchFamily="34" charset="0"/>
              </a:rPr>
              <a:t>Abou</a:t>
            </a:r>
            <a:r>
              <a:rPr lang="en-US" sz="2000" b="1" dirty="0">
                <a:latin typeface="Arial" pitchFamily="34" charset="0"/>
                <a:cs typeface="Arial" pitchFamily="34" charset="0"/>
              </a:rPr>
              <a:t> </a:t>
            </a:r>
            <a:r>
              <a:rPr lang="en-US" sz="2000" b="1" dirty="0" err="1">
                <a:latin typeface="Arial" pitchFamily="34" charset="0"/>
                <a:cs typeface="Arial" pitchFamily="34" charset="0"/>
              </a:rPr>
              <a:t>Elenean</a:t>
            </a:r>
            <a:r>
              <a:rPr lang="en-US" sz="2000" b="1" dirty="0">
                <a:latin typeface="Arial" pitchFamily="34" charset="0"/>
                <a:cs typeface="Arial" pitchFamily="34" charset="0"/>
              </a:rPr>
              <a:t>, K. (2007). </a:t>
            </a:r>
            <a:r>
              <a:rPr lang="en-US" sz="2000" dirty="0">
                <a:latin typeface="Arial" pitchFamily="34" charset="0"/>
                <a:cs typeface="Arial" pitchFamily="34" charset="0"/>
              </a:rPr>
              <a:t>Focal mechanism of small and moderate size earthquakes recorded by the Egyptian National Seismic Network (ENSN), Egypt. NRIAG Journal of Geophysics 6 (1), 117–151.</a:t>
            </a:r>
          </a:p>
          <a:p>
            <a:pPr algn="justLow"/>
            <a:r>
              <a:rPr lang="en-US" sz="2000" b="1" dirty="0" err="1">
                <a:latin typeface="Arial" pitchFamily="34" charset="0"/>
                <a:cs typeface="Arial" pitchFamily="34" charset="0"/>
              </a:rPr>
              <a:t>Abou</a:t>
            </a:r>
            <a:r>
              <a:rPr lang="en-US" sz="2000" b="1" dirty="0">
                <a:latin typeface="Arial" pitchFamily="34" charset="0"/>
                <a:cs typeface="Arial" pitchFamily="34" charset="0"/>
              </a:rPr>
              <a:t> El-</a:t>
            </a:r>
            <a:r>
              <a:rPr lang="en-US" sz="2000" b="1" dirty="0" err="1">
                <a:latin typeface="Arial" pitchFamily="34" charset="0"/>
                <a:cs typeface="Arial" pitchFamily="34" charset="0"/>
              </a:rPr>
              <a:t>Enean</a:t>
            </a:r>
            <a:r>
              <a:rPr lang="en-US" sz="2000" b="1" dirty="0">
                <a:latin typeface="Arial" pitchFamily="34" charset="0"/>
                <a:cs typeface="Arial" pitchFamily="34" charset="0"/>
              </a:rPr>
              <a:t> K., (2010). </a:t>
            </a:r>
            <a:r>
              <a:rPr lang="en-US" sz="2000" dirty="0" err="1">
                <a:latin typeface="Arial" pitchFamily="34" charset="0"/>
                <a:cs typeface="Arial" pitchFamily="34" charset="0"/>
              </a:rPr>
              <a:t>Seismotectonics</a:t>
            </a:r>
            <a:r>
              <a:rPr lang="en-US" sz="2000" dirty="0">
                <a:latin typeface="Arial" pitchFamily="34" charset="0"/>
                <a:cs typeface="Arial" pitchFamily="34" charset="0"/>
              </a:rPr>
              <a:t> studies of El-</a:t>
            </a:r>
            <a:r>
              <a:rPr lang="en-US" sz="2000" dirty="0" err="1">
                <a:latin typeface="Arial" pitchFamily="34" charset="0"/>
                <a:cs typeface="Arial" pitchFamily="34" charset="0"/>
              </a:rPr>
              <a:t>Dabaa</a:t>
            </a:r>
            <a:r>
              <a:rPr lang="en-US" sz="2000" dirty="0">
                <a:latin typeface="Arial" pitchFamily="34" charset="0"/>
                <a:cs typeface="Arial" pitchFamily="34" charset="0"/>
              </a:rPr>
              <a:t> and its surroundings. Unpublished Report. </a:t>
            </a:r>
          </a:p>
          <a:p>
            <a:pPr algn="justLow"/>
            <a:r>
              <a:rPr lang="en-US" sz="2000" b="1" dirty="0">
                <a:latin typeface="Arial" pitchFamily="34" charset="0"/>
                <a:cs typeface="Arial" pitchFamily="34" charset="0"/>
              </a:rPr>
              <a:t>Abrahamson, N. A., and Silva, W. J., (2008). </a:t>
            </a:r>
            <a:r>
              <a:rPr lang="en-US" sz="2000" dirty="0">
                <a:latin typeface="Arial" pitchFamily="34" charset="0"/>
                <a:cs typeface="Arial" pitchFamily="34" charset="0"/>
              </a:rPr>
              <a:t>Summary of the Abrahamson &amp; Silva NGA </a:t>
            </a:r>
            <a:r>
              <a:rPr lang="en-US" sz="2000" dirty="0" err="1">
                <a:latin typeface="Arial" pitchFamily="34" charset="0"/>
                <a:cs typeface="Arial" pitchFamily="34" charset="0"/>
              </a:rPr>
              <a:t>groundmotion</a:t>
            </a:r>
            <a:r>
              <a:rPr lang="en-US" sz="2000" dirty="0">
                <a:latin typeface="Arial" pitchFamily="34" charset="0"/>
                <a:cs typeface="Arial" pitchFamily="34" charset="0"/>
              </a:rPr>
              <a:t> relations, Earthquake Spectra 24, 67–97. </a:t>
            </a:r>
          </a:p>
          <a:p>
            <a:pPr algn="justLow"/>
            <a:r>
              <a:rPr lang="en-US" sz="2000" b="1" dirty="0" err="1">
                <a:latin typeface="Arial" pitchFamily="34" charset="0"/>
                <a:cs typeface="Arial" pitchFamily="34" charset="0"/>
              </a:rPr>
              <a:t>Ambraseys</a:t>
            </a:r>
            <a:r>
              <a:rPr lang="en-US" sz="2000" b="1" dirty="0">
                <a:latin typeface="Arial" pitchFamily="34" charset="0"/>
                <a:cs typeface="Arial" pitchFamily="34" charset="0"/>
              </a:rPr>
              <a:t>, N. N., Melville, C. P., &amp; Adams, R. D. (1994). </a:t>
            </a:r>
            <a:r>
              <a:rPr lang="en-US" sz="2000" dirty="0">
                <a:latin typeface="Arial" pitchFamily="34" charset="0"/>
                <a:cs typeface="Arial" pitchFamily="34" charset="0"/>
              </a:rPr>
              <a:t>The seismicity of Egypt, Arabia and the Red Sea, a historical review (pp. 1–137). King Abdul-Aziz City for Science and Technology, Cambridge University Press, Amsterdam.</a:t>
            </a:r>
          </a:p>
          <a:p>
            <a:pPr algn="justLow"/>
            <a:endParaRPr lang="en-US" sz="2000" dirty="0">
              <a:latin typeface="Arial" pitchFamily="34" charset="0"/>
              <a:cs typeface="Arial"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3074</TotalTime>
  <Words>1337</Words>
  <Application>Microsoft Office PowerPoint</Application>
  <PresentationFormat>Custom</PresentationFormat>
  <Paragraphs>71</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ooem</cp:lastModifiedBy>
  <cp:revision>49</cp:revision>
  <dcterms:created xsi:type="dcterms:W3CDTF">2023-04-18T13:25:54Z</dcterms:created>
  <dcterms:modified xsi:type="dcterms:W3CDTF">2023-06-10T03:27:27Z</dcterms:modified>
</cp:coreProperties>
</file>