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89" d="100"/>
          <a:sy n="89" d="100"/>
        </p:scale>
        <p:origin x="402" y="-9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jpg"/></Relationships>
</file>

<file path=ppt/diagrams/_rels/drawing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AD446-675C-4914-9045-99A426E1E6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KE"/>
        </a:p>
      </dgm:t>
    </dgm:pt>
    <dgm:pt modelId="{276C0A11-B49B-44FD-B398-AE26AFE8759D}">
      <dgm:prSet phldrT="[Text]" custT="1"/>
      <dgm:spPr>
        <a:solidFill>
          <a:schemeClr val="accent1">
            <a:lumMod val="40000"/>
            <a:lumOff val="60000"/>
          </a:schemeClr>
        </a:solidFill>
      </dgm:spPr>
      <dgm:t>
        <a:bodyPr/>
        <a:lstStyle/>
        <a:p>
          <a:r>
            <a:rPr lang="en-US" sz="2400" dirty="0" smtClean="0">
              <a:latin typeface="Arial" panose="020B0604020202020204" pitchFamily="34" charset="0"/>
              <a:cs typeface="Arial" panose="020B0604020202020204" pitchFamily="34" charset="0"/>
            </a:rPr>
            <a:t>.</a:t>
          </a:r>
          <a:endParaRPr lang="en-KE" sz="2400" dirty="0">
            <a:latin typeface="Arial" panose="020B0604020202020204" pitchFamily="34" charset="0"/>
            <a:cs typeface="Arial" panose="020B0604020202020204" pitchFamily="34" charset="0"/>
          </a:endParaRPr>
        </a:p>
      </dgm:t>
    </dgm:pt>
    <dgm:pt modelId="{63EE73D2-C7E8-4BF3-8D57-1AA8D59ED8C8}" type="parTrans" cxnId="{BBB7D513-60CC-43ED-9DA4-2FE6E243A992}">
      <dgm:prSet/>
      <dgm:spPr/>
      <dgm:t>
        <a:bodyPr/>
        <a:lstStyle/>
        <a:p>
          <a:endParaRPr lang="en-KE"/>
        </a:p>
      </dgm:t>
    </dgm:pt>
    <dgm:pt modelId="{7C0EDDFC-62A4-4F53-87EF-2FEDC266232B}" type="sibTrans" cxnId="{BBB7D513-60CC-43ED-9DA4-2FE6E243A992}">
      <dgm:prSet/>
      <dgm:spPr/>
      <dgm:t>
        <a:bodyPr/>
        <a:lstStyle/>
        <a:p>
          <a:endParaRPr lang="en-KE"/>
        </a:p>
      </dgm:t>
    </dgm:pt>
    <dgm:pt modelId="{E286168B-57F3-4C04-A4A1-95C7B45B7935}">
      <dgm:prSet phldrT="[Text]" custT="1"/>
      <dgm:spPr>
        <a:solidFill>
          <a:schemeClr val="accent1">
            <a:lumMod val="20000"/>
            <a:lumOff val="80000"/>
          </a:schemeClr>
        </a:solidFill>
      </dgm:spPr>
      <dgm:t>
        <a:bodyPr/>
        <a:lstStyle/>
        <a:p>
          <a:endParaRPr lang="en-KE" sz="2400" dirty="0">
            <a:latin typeface="Arial" panose="020B0604020202020204" pitchFamily="34" charset="0"/>
            <a:cs typeface="Arial" panose="020B0604020202020204" pitchFamily="34" charset="0"/>
          </a:endParaRPr>
        </a:p>
      </dgm:t>
    </dgm:pt>
    <dgm:pt modelId="{8BBB91AC-20C1-4079-943B-77586DD0E5FA}" type="parTrans" cxnId="{1644B3DB-35C3-4889-9744-E19F884276D9}">
      <dgm:prSet/>
      <dgm:spPr/>
      <dgm:t>
        <a:bodyPr/>
        <a:lstStyle/>
        <a:p>
          <a:endParaRPr lang="en-KE"/>
        </a:p>
      </dgm:t>
    </dgm:pt>
    <dgm:pt modelId="{3765631F-465F-4BA9-9CDA-907D632F5787}" type="sibTrans" cxnId="{1644B3DB-35C3-4889-9744-E19F884276D9}">
      <dgm:prSet/>
      <dgm:spPr/>
      <dgm:t>
        <a:bodyPr/>
        <a:lstStyle/>
        <a:p>
          <a:endParaRPr lang="en-KE"/>
        </a:p>
      </dgm:t>
    </dgm:pt>
    <dgm:pt modelId="{C5212714-0251-48F2-AB7B-25834957EFD8}">
      <dgm:prSet phldrT="[Text]"/>
      <dgm:spPr>
        <a:solidFill>
          <a:schemeClr val="accent1">
            <a:lumMod val="40000"/>
            <a:lumOff val="60000"/>
          </a:schemeClr>
        </a:solidFill>
      </dgm:spPr>
      <dgm:t>
        <a:bodyPr/>
        <a:lstStyle/>
        <a:p>
          <a:endParaRPr lang="en-KE" dirty="0">
            <a:latin typeface="Arial" panose="020B0604020202020204" pitchFamily="34" charset="0"/>
            <a:cs typeface="Arial" panose="020B0604020202020204" pitchFamily="34" charset="0"/>
          </a:endParaRPr>
        </a:p>
      </dgm:t>
    </dgm:pt>
    <dgm:pt modelId="{0187AC0C-AA33-4791-A1BB-EE29C9AA54EC}" type="parTrans" cxnId="{A76548BD-D5DA-4621-B2B3-4E8995E07A50}">
      <dgm:prSet/>
      <dgm:spPr/>
      <dgm:t>
        <a:bodyPr/>
        <a:lstStyle/>
        <a:p>
          <a:endParaRPr lang="en-KE"/>
        </a:p>
      </dgm:t>
    </dgm:pt>
    <dgm:pt modelId="{F92DD890-40CB-4E91-AD93-55193C0E9F87}" type="sibTrans" cxnId="{A76548BD-D5DA-4621-B2B3-4E8995E07A50}">
      <dgm:prSet/>
      <dgm:spPr/>
      <dgm:t>
        <a:bodyPr/>
        <a:lstStyle/>
        <a:p>
          <a:endParaRPr lang="en-KE"/>
        </a:p>
      </dgm:t>
    </dgm:pt>
    <dgm:pt modelId="{0BCACD0C-FC78-4416-A9DB-656E88302D3B}" type="pres">
      <dgm:prSet presAssocID="{206AD446-675C-4914-9045-99A426E1E6B3}" presName="Name0" presStyleCnt="0">
        <dgm:presLayoutVars>
          <dgm:chMax val="7"/>
          <dgm:chPref val="7"/>
          <dgm:dir/>
        </dgm:presLayoutVars>
      </dgm:prSet>
      <dgm:spPr/>
      <dgm:t>
        <a:bodyPr/>
        <a:lstStyle/>
        <a:p>
          <a:endParaRPr lang="en-US"/>
        </a:p>
      </dgm:t>
    </dgm:pt>
    <dgm:pt modelId="{D71D71FC-4841-47DC-A9BC-209984B27D99}" type="pres">
      <dgm:prSet presAssocID="{206AD446-675C-4914-9045-99A426E1E6B3}" presName="Name1" presStyleCnt="0"/>
      <dgm:spPr/>
    </dgm:pt>
    <dgm:pt modelId="{406FCC81-CD87-4ACB-B21C-83B6E21B85B2}" type="pres">
      <dgm:prSet presAssocID="{206AD446-675C-4914-9045-99A426E1E6B3}" presName="cycle" presStyleCnt="0"/>
      <dgm:spPr/>
    </dgm:pt>
    <dgm:pt modelId="{7C80DC17-B4B2-472F-8DE6-0DB8DC1FF725}" type="pres">
      <dgm:prSet presAssocID="{206AD446-675C-4914-9045-99A426E1E6B3}" presName="srcNode" presStyleLbl="node1" presStyleIdx="0" presStyleCnt="3"/>
      <dgm:spPr/>
    </dgm:pt>
    <dgm:pt modelId="{5F7D1E08-BFAB-4E61-BE89-EFE4DBD407EC}" type="pres">
      <dgm:prSet presAssocID="{206AD446-675C-4914-9045-99A426E1E6B3}" presName="conn" presStyleLbl="parChTrans1D2" presStyleIdx="0" presStyleCnt="1"/>
      <dgm:spPr/>
      <dgm:t>
        <a:bodyPr/>
        <a:lstStyle/>
        <a:p>
          <a:endParaRPr lang="en-US"/>
        </a:p>
      </dgm:t>
    </dgm:pt>
    <dgm:pt modelId="{986E82FF-894D-42CA-9EE6-C15261B9659E}" type="pres">
      <dgm:prSet presAssocID="{206AD446-675C-4914-9045-99A426E1E6B3}" presName="extraNode" presStyleLbl="node1" presStyleIdx="0" presStyleCnt="3"/>
      <dgm:spPr/>
    </dgm:pt>
    <dgm:pt modelId="{15FA07B4-4B1A-410B-A5D2-D64E0F9D1716}" type="pres">
      <dgm:prSet presAssocID="{206AD446-675C-4914-9045-99A426E1E6B3}" presName="dstNode" presStyleLbl="node1" presStyleIdx="0" presStyleCnt="3"/>
      <dgm:spPr/>
    </dgm:pt>
    <dgm:pt modelId="{2B123A54-9BE0-4BCC-806D-2589DF50A7FA}" type="pres">
      <dgm:prSet presAssocID="{276C0A11-B49B-44FD-B398-AE26AFE8759D}" presName="text_1" presStyleLbl="node1" presStyleIdx="0" presStyleCnt="3" custScaleX="94530" custScaleY="163806" custLinFactNeighborX="5870" custLinFactNeighborY="-1234">
        <dgm:presLayoutVars>
          <dgm:bulletEnabled val="1"/>
        </dgm:presLayoutVars>
      </dgm:prSet>
      <dgm:spPr/>
      <dgm:t>
        <a:bodyPr/>
        <a:lstStyle/>
        <a:p>
          <a:endParaRPr lang="en-US"/>
        </a:p>
      </dgm:t>
    </dgm:pt>
    <dgm:pt modelId="{45AB4E64-708C-4276-BA8E-D37369943177}" type="pres">
      <dgm:prSet presAssocID="{276C0A11-B49B-44FD-B398-AE26AFE8759D}" presName="accent_1" presStyleCnt="0"/>
      <dgm:spPr/>
    </dgm:pt>
    <dgm:pt modelId="{B1B0D455-8CAB-438A-AAF5-FDC18F492895}" type="pres">
      <dgm:prSet presAssocID="{276C0A11-B49B-44FD-B398-AE26AFE8759D}" presName="accentRepeatNode" presStyleLbl="solidFgAcc1" presStyleIdx="0" presStyleCnt="3"/>
      <dgm:spPr>
        <a:solidFill>
          <a:schemeClr val="accent3">
            <a:lumMod val="75000"/>
          </a:schemeClr>
        </a:solidFill>
      </dgm:spPr>
    </dgm:pt>
    <dgm:pt modelId="{6ACDC8AC-A0F3-41CC-85EB-48E674C5879B}" type="pres">
      <dgm:prSet presAssocID="{E286168B-57F3-4C04-A4A1-95C7B45B7935}" presName="text_2" presStyleLbl="node1" presStyleIdx="1" presStyleCnt="3" custScaleX="95510" custScaleY="126866" custLinFactNeighborX="7921" custLinFactNeighborY="-1207">
        <dgm:presLayoutVars>
          <dgm:bulletEnabled val="1"/>
        </dgm:presLayoutVars>
      </dgm:prSet>
      <dgm:spPr/>
      <dgm:t>
        <a:bodyPr/>
        <a:lstStyle/>
        <a:p>
          <a:endParaRPr lang="en-US"/>
        </a:p>
      </dgm:t>
    </dgm:pt>
    <dgm:pt modelId="{6AA4598F-F62A-4825-8D8B-29C4304E3B5A}" type="pres">
      <dgm:prSet presAssocID="{E286168B-57F3-4C04-A4A1-95C7B45B7935}" presName="accent_2" presStyleCnt="0"/>
      <dgm:spPr/>
    </dgm:pt>
    <dgm:pt modelId="{04A4BEE4-0B11-4981-B830-B8C9A5554BA4}" type="pres">
      <dgm:prSet presAssocID="{E286168B-57F3-4C04-A4A1-95C7B45B7935}" presName="accentRepeatNode" presStyleLbl="solidFgAcc1" presStyleIdx="1" presStyleCnt="3"/>
      <dgm:spPr>
        <a:solidFill>
          <a:schemeClr val="accent3">
            <a:lumMod val="75000"/>
          </a:schemeClr>
        </a:solidFill>
      </dgm:spPr>
    </dgm:pt>
    <dgm:pt modelId="{9E177F4A-8DB0-4202-93F6-815FD17CABD0}" type="pres">
      <dgm:prSet presAssocID="{C5212714-0251-48F2-AB7B-25834957EFD8}" presName="text_3" presStyleLbl="node1" presStyleIdx="2" presStyleCnt="3" custScaleY="165241">
        <dgm:presLayoutVars>
          <dgm:bulletEnabled val="1"/>
        </dgm:presLayoutVars>
      </dgm:prSet>
      <dgm:spPr/>
      <dgm:t>
        <a:bodyPr/>
        <a:lstStyle/>
        <a:p>
          <a:endParaRPr lang="en-US"/>
        </a:p>
      </dgm:t>
    </dgm:pt>
    <dgm:pt modelId="{74D0F8F6-3FB9-44B4-816F-5962C5320704}" type="pres">
      <dgm:prSet presAssocID="{C5212714-0251-48F2-AB7B-25834957EFD8}" presName="accent_3" presStyleCnt="0"/>
      <dgm:spPr/>
    </dgm:pt>
    <dgm:pt modelId="{5DC11287-3D53-481C-BE3F-9AC818EC8A3C}" type="pres">
      <dgm:prSet presAssocID="{C5212714-0251-48F2-AB7B-25834957EFD8}" presName="accentRepeatNode" presStyleLbl="solidFgAcc1" presStyleIdx="2" presStyleCnt="3"/>
      <dgm:spPr>
        <a:solidFill>
          <a:schemeClr val="accent3">
            <a:lumMod val="75000"/>
          </a:schemeClr>
        </a:solidFill>
      </dgm:spPr>
    </dgm:pt>
  </dgm:ptLst>
  <dgm:cxnLst>
    <dgm:cxn modelId="{1644B3DB-35C3-4889-9744-E19F884276D9}" srcId="{206AD446-675C-4914-9045-99A426E1E6B3}" destId="{E286168B-57F3-4C04-A4A1-95C7B45B7935}" srcOrd="1" destOrd="0" parTransId="{8BBB91AC-20C1-4079-943B-77586DD0E5FA}" sibTransId="{3765631F-465F-4BA9-9CDA-907D632F5787}"/>
    <dgm:cxn modelId="{C9BA11FE-C89D-45AB-8D9D-6D4B2B0A7867}" type="presOf" srcId="{C5212714-0251-48F2-AB7B-25834957EFD8}" destId="{9E177F4A-8DB0-4202-93F6-815FD17CABD0}" srcOrd="0" destOrd="0" presId="urn:microsoft.com/office/officeart/2008/layout/VerticalCurvedList"/>
    <dgm:cxn modelId="{CEF948EF-1823-4F75-80B3-68FAF41AD271}" type="presOf" srcId="{7C0EDDFC-62A4-4F53-87EF-2FEDC266232B}" destId="{5F7D1E08-BFAB-4E61-BE89-EFE4DBD407EC}" srcOrd="0" destOrd="0" presId="urn:microsoft.com/office/officeart/2008/layout/VerticalCurvedList"/>
    <dgm:cxn modelId="{A3F13497-A598-4E8E-A183-9CAED01F323A}" type="presOf" srcId="{E286168B-57F3-4C04-A4A1-95C7B45B7935}" destId="{6ACDC8AC-A0F3-41CC-85EB-48E674C5879B}" srcOrd="0" destOrd="0" presId="urn:microsoft.com/office/officeart/2008/layout/VerticalCurvedList"/>
    <dgm:cxn modelId="{A76548BD-D5DA-4621-B2B3-4E8995E07A50}" srcId="{206AD446-675C-4914-9045-99A426E1E6B3}" destId="{C5212714-0251-48F2-AB7B-25834957EFD8}" srcOrd="2" destOrd="0" parTransId="{0187AC0C-AA33-4791-A1BB-EE29C9AA54EC}" sibTransId="{F92DD890-40CB-4E91-AD93-55193C0E9F87}"/>
    <dgm:cxn modelId="{ECADFA25-E110-4087-A8B7-E04294406C11}" type="presOf" srcId="{206AD446-675C-4914-9045-99A426E1E6B3}" destId="{0BCACD0C-FC78-4416-A9DB-656E88302D3B}" srcOrd="0" destOrd="0" presId="urn:microsoft.com/office/officeart/2008/layout/VerticalCurvedList"/>
    <dgm:cxn modelId="{4C809900-4E29-484E-85D6-9B9D2ABB8AC2}" type="presOf" srcId="{276C0A11-B49B-44FD-B398-AE26AFE8759D}" destId="{2B123A54-9BE0-4BCC-806D-2589DF50A7FA}" srcOrd="0" destOrd="0" presId="urn:microsoft.com/office/officeart/2008/layout/VerticalCurvedList"/>
    <dgm:cxn modelId="{BBB7D513-60CC-43ED-9DA4-2FE6E243A992}" srcId="{206AD446-675C-4914-9045-99A426E1E6B3}" destId="{276C0A11-B49B-44FD-B398-AE26AFE8759D}" srcOrd="0" destOrd="0" parTransId="{63EE73D2-C7E8-4BF3-8D57-1AA8D59ED8C8}" sibTransId="{7C0EDDFC-62A4-4F53-87EF-2FEDC266232B}"/>
    <dgm:cxn modelId="{60916CC7-F460-4E85-ABB7-4DB65020CC49}" type="presParOf" srcId="{0BCACD0C-FC78-4416-A9DB-656E88302D3B}" destId="{D71D71FC-4841-47DC-A9BC-209984B27D99}" srcOrd="0" destOrd="0" presId="urn:microsoft.com/office/officeart/2008/layout/VerticalCurvedList"/>
    <dgm:cxn modelId="{25D02F25-213B-46E4-90F4-F1DC99C2C5A5}" type="presParOf" srcId="{D71D71FC-4841-47DC-A9BC-209984B27D99}" destId="{406FCC81-CD87-4ACB-B21C-83B6E21B85B2}" srcOrd="0" destOrd="0" presId="urn:microsoft.com/office/officeart/2008/layout/VerticalCurvedList"/>
    <dgm:cxn modelId="{CA567C90-503D-4E0D-BEC9-042B9C6B7DB0}" type="presParOf" srcId="{406FCC81-CD87-4ACB-B21C-83B6E21B85B2}" destId="{7C80DC17-B4B2-472F-8DE6-0DB8DC1FF725}" srcOrd="0" destOrd="0" presId="urn:microsoft.com/office/officeart/2008/layout/VerticalCurvedList"/>
    <dgm:cxn modelId="{24F4DE0E-4000-40B1-9AC5-3BAF97D0B4D3}" type="presParOf" srcId="{406FCC81-CD87-4ACB-B21C-83B6E21B85B2}" destId="{5F7D1E08-BFAB-4E61-BE89-EFE4DBD407EC}" srcOrd="1" destOrd="0" presId="urn:microsoft.com/office/officeart/2008/layout/VerticalCurvedList"/>
    <dgm:cxn modelId="{D379F8FE-7C7F-4E5C-B4E9-AE48E8BDEAF3}" type="presParOf" srcId="{406FCC81-CD87-4ACB-B21C-83B6E21B85B2}" destId="{986E82FF-894D-42CA-9EE6-C15261B9659E}" srcOrd="2" destOrd="0" presId="urn:microsoft.com/office/officeart/2008/layout/VerticalCurvedList"/>
    <dgm:cxn modelId="{985A25EF-6AF9-4CE4-AD47-DF8FE3EE2379}" type="presParOf" srcId="{406FCC81-CD87-4ACB-B21C-83B6E21B85B2}" destId="{15FA07B4-4B1A-410B-A5D2-D64E0F9D1716}" srcOrd="3" destOrd="0" presId="urn:microsoft.com/office/officeart/2008/layout/VerticalCurvedList"/>
    <dgm:cxn modelId="{401DC5EC-23F2-4D6F-BE1C-95EE17E24D35}" type="presParOf" srcId="{D71D71FC-4841-47DC-A9BC-209984B27D99}" destId="{2B123A54-9BE0-4BCC-806D-2589DF50A7FA}" srcOrd="1" destOrd="0" presId="urn:microsoft.com/office/officeart/2008/layout/VerticalCurvedList"/>
    <dgm:cxn modelId="{98E3DAA7-3897-4759-9943-CB7CD063290B}" type="presParOf" srcId="{D71D71FC-4841-47DC-A9BC-209984B27D99}" destId="{45AB4E64-708C-4276-BA8E-D37369943177}" srcOrd="2" destOrd="0" presId="urn:microsoft.com/office/officeart/2008/layout/VerticalCurvedList"/>
    <dgm:cxn modelId="{B016A030-8FE7-48CA-9037-AF66C1202593}" type="presParOf" srcId="{45AB4E64-708C-4276-BA8E-D37369943177}" destId="{B1B0D455-8CAB-438A-AAF5-FDC18F492895}" srcOrd="0" destOrd="0" presId="urn:microsoft.com/office/officeart/2008/layout/VerticalCurvedList"/>
    <dgm:cxn modelId="{D09CBE1F-DDC8-405E-8754-86474B2B4B04}" type="presParOf" srcId="{D71D71FC-4841-47DC-A9BC-209984B27D99}" destId="{6ACDC8AC-A0F3-41CC-85EB-48E674C5879B}" srcOrd="3" destOrd="0" presId="urn:microsoft.com/office/officeart/2008/layout/VerticalCurvedList"/>
    <dgm:cxn modelId="{BD0A548C-3960-426B-9687-8A478CA478D3}" type="presParOf" srcId="{D71D71FC-4841-47DC-A9BC-209984B27D99}" destId="{6AA4598F-F62A-4825-8D8B-29C4304E3B5A}" srcOrd="4" destOrd="0" presId="urn:microsoft.com/office/officeart/2008/layout/VerticalCurvedList"/>
    <dgm:cxn modelId="{D75DB9CB-6496-4737-A193-904EA1C4E2A8}" type="presParOf" srcId="{6AA4598F-F62A-4825-8D8B-29C4304E3B5A}" destId="{04A4BEE4-0B11-4981-B830-B8C9A5554BA4}" srcOrd="0" destOrd="0" presId="urn:microsoft.com/office/officeart/2008/layout/VerticalCurvedList"/>
    <dgm:cxn modelId="{FBA1387B-13FC-42CF-88D5-053F99554307}" type="presParOf" srcId="{D71D71FC-4841-47DC-A9BC-209984B27D99}" destId="{9E177F4A-8DB0-4202-93F6-815FD17CABD0}" srcOrd="5" destOrd="0" presId="urn:microsoft.com/office/officeart/2008/layout/VerticalCurvedList"/>
    <dgm:cxn modelId="{07632B78-C0EE-45EE-AEE4-22EF1DDCDA90}" type="presParOf" srcId="{D71D71FC-4841-47DC-A9BC-209984B27D99}" destId="{74D0F8F6-3FB9-44B4-816F-5962C5320704}" srcOrd="6" destOrd="0" presId="urn:microsoft.com/office/officeart/2008/layout/VerticalCurvedList"/>
    <dgm:cxn modelId="{1A71242A-30B8-4AD8-9A13-9BE3678D690B}" type="presParOf" srcId="{74D0F8F6-3FB9-44B4-816F-5962C5320704}" destId="{5DC11287-3D53-481C-BE3F-9AC818EC8A3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A5107-D23C-4648-9699-64B4F8D4922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KE"/>
        </a:p>
      </dgm:t>
    </dgm:pt>
    <dgm:pt modelId="{EB54E06E-FE8A-40D2-B155-BB7BAFE648D6}">
      <dgm:prSet phldrT="[Text]" custT="1"/>
      <dgm:spPr>
        <a:solidFill>
          <a:srgbClr val="92D050"/>
        </a:solidFill>
      </dgm:spPr>
      <dgm:t>
        <a:bodyPr/>
        <a:lstStyle/>
        <a:p>
          <a:pPr algn="ctr"/>
          <a:r>
            <a:rPr lang="en-US" sz="2000" dirty="0" smtClean="0"/>
            <a:t>Seismicity map of Kenya &amp; adjoining areas. Data IRIS 972 (608 have magnitudes)</a:t>
          </a:r>
          <a:r>
            <a:rPr lang="en-US" sz="2000" baseline="0" dirty="0" smtClean="0">
              <a:latin typeface="Arial" panose="020B0604020202020204" pitchFamily="34" charset="0"/>
              <a:cs typeface="Arial" panose="020B0604020202020204" pitchFamily="34" charset="0"/>
            </a:rPr>
            <a:t>.</a:t>
          </a:r>
          <a:endParaRPr lang="en-KE" sz="2000" dirty="0">
            <a:latin typeface="Arial" panose="020B0604020202020204" pitchFamily="34" charset="0"/>
            <a:cs typeface="Arial" panose="020B0604020202020204" pitchFamily="34" charset="0"/>
          </a:endParaRPr>
        </a:p>
      </dgm:t>
    </dgm:pt>
    <dgm:pt modelId="{1200B99E-E9AB-44B5-A785-36B82876396C}" type="sibTrans" cxnId="{DC30E6E2-3EB3-405E-8B4F-60DAEA04F35E}">
      <dgm:prSet/>
      <dgm:spPr/>
      <dgm:t>
        <a:bodyPr/>
        <a:lstStyle/>
        <a:p>
          <a:endParaRPr lang="en-KE"/>
        </a:p>
      </dgm:t>
    </dgm:pt>
    <dgm:pt modelId="{562E1849-E512-4875-A6D4-A4437459F70F}" type="parTrans" cxnId="{DC30E6E2-3EB3-405E-8B4F-60DAEA04F35E}">
      <dgm:prSet/>
      <dgm:spPr/>
      <dgm:t>
        <a:bodyPr/>
        <a:lstStyle/>
        <a:p>
          <a:endParaRPr lang="en-KE"/>
        </a:p>
      </dgm:t>
    </dgm:pt>
    <dgm:pt modelId="{421977E2-8DEF-40C3-A82D-DE8BA711317C}" type="pres">
      <dgm:prSet presAssocID="{CADA5107-D23C-4648-9699-64B4F8D4922E}" presName="composite" presStyleCnt="0">
        <dgm:presLayoutVars>
          <dgm:chMax val="1"/>
          <dgm:dir/>
          <dgm:resizeHandles val="exact"/>
        </dgm:presLayoutVars>
      </dgm:prSet>
      <dgm:spPr/>
      <dgm:t>
        <a:bodyPr/>
        <a:lstStyle/>
        <a:p>
          <a:endParaRPr lang="en-US"/>
        </a:p>
      </dgm:t>
    </dgm:pt>
    <dgm:pt modelId="{BA72AE3A-532E-4B69-B05A-632902774FDE}" type="pres">
      <dgm:prSet presAssocID="{EB54E06E-FE8A-40D2-B155-BB7BAFE648D6}" presName="roof" presStyleLbl="dkBgShp" presStyleIdx="0" presStyleCnt="2" custScaleY="71704" custLinFactNeighborX="-1541" custLinFactNeighborY="-25106"/>
      <dgm:spPr/>
      <dgm:t>
        <a:bodyPr/>
        <a:lstStyle/>
        <a:p>
          <a:endParaRPr lang="en-US"/>
        </a:p>
      </dgm:t>
    </dgm:pt>
    <dgm:pt modelId="{0360666F-7E8D-4582-9C60-569C7CBC8804}" type="pres">
      <dgm:prSet presAssocID="{EB54E06E-FE8A-40D2-B155-BB7BAFE648D6}" presName="pillars" presStyleCnt="0"/>
      <dgm:spPr/>
    </dgm:pt>
    <dgm:pt modelId="{33F96300-BD4E-4738-AAB6-8B2D353A03D6}" type="pres">
      <dgm:prSet presAssocID="{EB54E06E-FE8A-40D2-B155-BB7BAFE648D6}" presName="pillar1" presStyleLbl="node1" presStyleIdx="0" presStyleCnt="1" custScaleY="126508" custLinFactNeighborX="120" custLinFactNeighborY="-3815">
        <dgm:presLayoutVars>
          <dgm:bulletEnabled val="1"/>
        </dgm:presLayoutVars>
      </dgm:prSet>
      <dgm:spPr>
        <a:solidFill>
          <a:schemeClr val="accent3">
            <a:lumMod val="40000"/>
            <a:lumOff val="60000"/>
          </a:schemeClr>
        </a:solidFill>
      </dgm:spPr>
      <dgm:t>
        <a:bodyPr/>
        <a:lstStyle/>
        <a:p>
          <a:endParaRPr lang="en-US"/>
        </a:p>
      </dgm:t>
    </dgm:pt>
    <dgm:pt modelId="{A2ACE264-1C81-4A9E-8423-911B98065A7A}" type="pres">
      <dgm:prSet presAssocID="{EB54E06E-FE8A-40D2-B155-BB7BAFE648D6}" presName="base" presStyleLbl="dkBgShp" presStyleIdx="1" presStyleCnt="2" custFlipVert="1"/>
      <dgm:spPr>
        <a:solidFill>
          <a:schemeClr val="accent2"/>
        </a:solidFill>
      </dgm:spPr>
    </dgm:pt>
  </dgm:ptLst>
  <dgm:cxnLst>
    <dgm:cxn modelId="{E51436B9-40DA-4A7A-BDC5-13382FB4421A}" type="presOf" srcId="{EB54E06E-FE8A-40D2-B155-BB7BAFE648D6}" destId="{BA72AE3A-532E-4B69-B05A-632902774FDE}" srcOrd="0" destOrd="0" presId="urn:microsoft.com/office/officeart/2005/8/layout/hList3"/>
    <dgm:cxn modelId="{DA8E96EA-DFAC-45F4-B0CC-3A5499D693E1}" type="presOf" srcId="{CADA5107-D23C-4648-9699-64B4F8D4922E}" destId="{421977E2-8DEF-40C3-A82D-DE8BA711317C}" srcOrd="0" destOrd="0" presId="urn:microsoft.com/office/officeart/2005/8/layout/hList3"/>
    <dgm:cxn modelId="{DC30E6E2-3EB3-405E-8B4F-60DAEA04F35E}" srcId="{CADA5107-D23C-4648-9699-64B4F8D4922E}" destId="{EB54E06E-FE8A-40D2-B155-BB7BAFE648D6}" srcOrd="0" destOrd="0" parTransId="{562E1849-E512-4875-A6D4-A4437459F70F}" sibTransId="{1200B99E-E9AB-44B5-A785-36B82876396C}"/>
    <dgm:cxn modelId="{09B08BCA-4DE2-4584-85D6-675AF7B1B857}" type="presParOf" srcId="{421977E2-8DEF-40C3-A82D-DE8BA711317C}" destId="{BA72AE3A-532E-4B69-B05A-632902774FDE}" srcOrd="0" destOrd="0" presId="urn:microsoft.com/office/officeart/2005/8/layout/hList3"/>
    <dgm:cxn modelId="{F0AD6E01-F879-4D69-B2D5-3B29EC596823}" type="presParOf" srcId="{421977E2-8DEF-40C3-A82D-DE8BA711317C}" destId="{0360666F-7E8D-4582-9C60-569C7CBC8804}" srcOrd="1" destOrd="0" presId="urn:microsoft.com/office/officeart/2005/8/layout/hList3"/>
    <dgm:cxn modelId="{A7681839-EF13-4CEF-A0F4-B8BFE7B7C074}" type="presParOf" srcId="{0360666F-7E8D-4582-9C60-569C7CBC8804}" destId="{33F96300-BD4E-4738-AAB6-8B2D353A03D6}" srcOrd="0" destOrd="0" presId="urn:microsoft.com/office/officeart/2005/8/layout/hList3"/>
    <dgm:cxn modelId="{F02545EF-0C12-4A94-962B-B3F3DC5D13A5}" type="presParOf" srcId="{421977E2-8DEF-40C3-A82D-DE8BA711317C}" destId="{A2ACE264-1C81-4A9E-8423-911B98065A7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079AE-AE90-4677-B925-1B4835681362}"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KE"/>
        </a:p>
      </dgm:t>
    </dgm:pt>
    <dgm:pt modelId="{3FB40963-E52F-4E87-984E-3CCCDF1708F1}">
      <dgm:prSet phldrT="[Text]"/>
      <dgm:spPr>
        <a:solidFill>
          <a:schemeClr val="accent2"/>
        </a:solidFill>
      </dgm:spPr>
      <dgm:t>
        <a:bodyPr/>
        <a:lstStyle/>
        <a:p>
          <a:r>
            <a:rPr lang="en-US" dirty="0">
              <a:latin typeface="Arial" panose="020B0604020202020204" pitchFamily="34" charset="0"/>
              <a:cs typeface="Arial" panose="020B0604020202020204" pitchFamily="34" charset="0"/>
            </a:rPr>
            <a:t>Data</a:t>
          </a:r>
          <a:endParaRPr lang="en-KE" dirty="0">
            <a:latin typeface="Arial" panose="020B0604020202020204" pitchFamily="34" charset="0"/>
            <a:cs typeface="Arial" panose="020B0604020202020204" pitchFamily="34" charset="0"/>
          </a:endParaRPr>
        </a:p>
      </dgm:t>
    </dgm:pt>
    <dgm:pt modelId="{1D631856-12C5-4706-9C67-CB8E54DE7ED7}" type="parTrans" cxnId="{B2D463C3-C2C7-42A0-9650-265375B0EF2D}">
      <dgm:prSet/>
      <dgm:spPr/>
      <dgm:t>
        <a:bodyPr/>
        <a:lstStyle/>
        <a:p>
          <a:endParaRPr lang="en-KE"/>
        </a:p>
      </dgm:t>
    </dgm:pt>
    <dgm:pt modelId="{D6578EB0-A6BB-4712-BBAC-8CD117D55079}" type="sibTrans" cxnId="{B2D463C3-C2C7-42A0-9650-265375B0EF2D}">
      <dgm:prSet/>
      <dgm:spPr/>
      <dgm:t>
        <a:bodyPr/>
        <a:lstStyle/>
        <a:p>
          <a:endParaRPr lang="en-KE"/>
        </a:p>
      </dgm:t>
    </dgm:pt>
    <dgm:pt modelId="{DFE69464-D7BF-49DF-8AB4-80E098C0790A}">
      <dgm:prSet phldrT="[Text]" custT="1"/>
      <dgm:spPr>
        <a:solidFill>
          <a:schemeClr val="accent1">
            <a:lumMod val="20000"/>
            <a:lumOff val="80000"/>
          </a:schemeClr>
        </a:solidFill>
      </dgm:spPr>
      <dgm:t>
        <a:bodyPr/>
        <a:lstStyle/>
        <a:p>
          <a:pPr algn="l"/>
          <a:endParaRPr lang="en-KE" sz="1800" dirty="0">
            <a:latin typeface="Arial" panose="020B0604020202020204" pitchFamily="34" charset="0"/>
            <a:cs typeface="Arial" panose="020B0604020202020204" pitchFamily="34" charset="0"/>
          </a:endParaRPr>
        </a:p>
      </dgm:t>
    </dgm:pt>
    <dgm:pt modelId="{E39850DE-2BE8-4C2B-9D0C-78CC2083A920}" type="parTrans" cxnId="{E9C175B2-BF57-4A1C-99B8-962345DA42DE}">
      <dgm:prSet/>
      <dgm:spPr/>
      <dgm:t>
        <a:bodyPr/>
        <a:lstStyle/>
        <a:p>
          <a:endParaRPr lang="en-KE"/>
        </a:p>
      </dgm:t>
    </dgm:pt>
    <dgm:pt modelId="{D4D66079-0BAA-40B1-9902-7C2DE38F9D4B}" type="sibTrans" cxnId="{E9C175B2-BF57-4A1C-99B8-962345DA42DE}">
      <dgm:prSet/>
      <dgm:spPr/>
      <dgm:t>
        <a:bodyPr/>
        <a:lstStyle/>
        <a:p>
          <a:endParaRPr lang="en-KE"/>
        </a:p>
      </dgm:t>
    </dgm:pt>
    <dgm:pt modelId="{CE3F6529-C991-421F-AB98-7C9D5551A0BC}">
      <dgm:prSet phldrT="[Text]"/>
      <dgm:spPr>
        <a:solidFill>
          <a:schemeClr val="accent2"/>
        </a:solidFill>
      </dgm:spPr>
      <dgm:t>
        <a:bodyPr/>
        <a:lstStyle/>
        <a:p>
          <a:r>
            <a:rPr lang="en-US" dirty="0">
              <a:latin typeface="Arial" panose="020B0604020202020204" pitchFamily="34" charset="0"/>
              <a:cs typeface="Arial" panose="020B0604020202020204" pitchFamily="34" charset="0"/>
            </a:rPr>
            <a:t>Methods </a:t>
          </a:r>
          <a:r>
            <a:rPr lang="en-US" dirty="0" smtClean="0">
              <a:latin typeface="Arial" panose="020B0604020202020204" pitchFamily="34" charset="0"/>
              <a:cs typeface="Arial" panose="020B0604020202020204" pitchFamily="34" charset="0"/>
            </a:rPr>
            <a:t>(ORTHOGONAL REGRESSION EQUATION)</a:t>
          </a:r>
          <a:endParaRPr lang="en-KE" dirty="0">
            <a:latin typeface="Arial" panose="020B0604020202020204" pitchFamily="34" charset="0"/>
            <a:cs typeface="Arial" panose="020B0604020202020204" pitchFamily="34" charset="0"/>
          </a:endParaRPr>
        </a:p>
      </dgm:t>
    </dgm:pt>
    <dgm:pt modelId="{C94DFF21-A50F-4227-A96B-E4649EE92B15}" type="parTrans" cxnId="{E7008AD5-E5D4-42D1-BF99-C682A53E338C}">
      <dgm:prSet/>
      <dgm:spPr/>
      <dgm:t>
        <a:bodyPr/>
        <a:lstStyle/>
        <a:p>
          <a:endParaRPr lang="en-KE"/>
        </a:p>
      </dgm:t>
    </dgm:pt>
    <dgm:pt modelId="{BC47A5A1-E5F5-480C-842F-8B690F00EA72}" type="sibTrans" cxnId="{E7008AD5-E5D4-42D1-BF99-C682A53E338C}">
      <dgm:prSet/>
      <dgm:spPr/>
      <dgm:t>
        <a:bodyPr/>
        <a:lstStyle/>
        <a:p>
          <a:endParaRPr lang="en-KE"/>
        </a:p>
      </dgm:t>
    </dgm:pt>
    <dgm:pt modelId="{5DD44C80-3738-49E5-95FE-D700AA2FEEF1}">
      <dgm:prSet phldrT="[Text]" custT="1"/>
      <dgm:spPr>
        <a:solidFill>
          <a:schemeClr val="accent1">
            <a:lumMod val="20000"/>
            <a:lumOff val="80000"/>
          </a:schemeClr>
        </a:solidFill>
      </dgm:spPr>
      <dgm:t>
        <a:bodyPr/>
        <a:lstStyle/>
        <a:p>
          <a:pPr algn="l">
            <a:buFont typeface="Wingdings" panose="05000000000000000000" pitchFamily="2" charset="2"/>
            <a:buChar char="v"/>
          </a:pPr>
          <a:endParaRPr lang="en-KE" sz="1200" dirty="0"/>
        </a:p>
      </dgm:t>
    </dgm:pt>
    <dgm:pt modelId="{BA089B7C-2377-40EE-ABC6-B818E2A0256C}" type="parTrans" cxnId="{FFD5CB21-E710-423C-AE36-687B87A0C69A}">
      <dgm:prSet/>
      <dgm:spPr/>
      <dgm:t>
        <a:bodyPr/>
        <a:lstStyle/>
        <a:p>
          <a:endParaRPr lang="en-KE"/>
        </a:p>
      </dgm:t>
    </dgm:pt>
    <dgm:pt modelId="{C2C8A907-4986-4A75-ADFF-C555F2968B34}" type="sibTrans" cxnId="{FFD5CB21-E710-423C-AE36-687B87A0C69A}">
      <dgm:prSet/>
      <dgm:spPr/>
      <dgm:t>
        <a:bodyPr/>
        <a:lstStyle/>
        <a:p>
          <a:endParaRPr lang="en-KE"/>
        </a:p>
      </dgm:t>
    </dgm:pt>
    <dgm:pt modelId="{74431F93-8C5B-4E2A-B837-1F64AB7536B0}">
      <dgm:prSet phldrT="[Text]"/>
      <dgm:spPr>
        <a:solidFill>
          <a:schemeClr val="accent2"/>
        </a:solidFill>
      </dgm:spPr>
      <dgm:t>
        <a:bodyPr/>
        <a:lstStyle/>
        <a:p>
          <a:r>
            <a:rPr lang="en-US" dirty="0" smtClean="0">
              <a:latin typeface="Arial" panose="020B0604020202020204" pitchFamily="34" charset="0"/>
              <a:cs typeface="Arial" panose="020B0604020202020204" pitchFamily="34" charset="0"/>
            </a:rPr>
            <a:t>Least square methods (PLOT)</a:t>
          </a:r>
          <a:endParaRPr lang="en-KE" dirty="0">
            <a:latin typeface="Arial" panose="020B0604020202020204" pitchFamily="34" charset="0"/>
            <a:cs typeface="Arial" panose="020B0604020202020204" pitchFamily="34" charset="0"/>
          </a:endParaRPr>
        </a:p>
      </dgm:t>
    </dgm:pt>
    <dgm:pt modelId="{657A07AA-5085-44D1-B750-889F24066FAD}" type="parTrans" cxnId="{46F54B24-6B61-4C38-9416-0ACC5AC0926F}">
      <dgm:prSet/>
      <dgm:spPr/>
      <dgm:t>
        <a:bodyPr/>
        <a:lstStyle/>
        <a:p>
          <a:endParaRPr lang="en-KE"/>
        </a:p>
      </dgm:t>
    </dgm:pt>
    <dgm:pt modelId="{21C4B8B3-A9CD-4339-AFBD-9B57124D09B7}" type="sibTrans" cxnId="{46F54B24-6B61-4C38-9416-0ACC5AC0926F}">
      <dgm:prSet/>
      <dgm:spPr/>
      <dgm:t>
        <a:bodyPr/>
        <a:lstStyle/>
        <a:p>
          <a:endParaRPr lang="en-KE"/>
        </a:p>
      </dgm:t>
    </dgm:pt>
    <dgm:pt modelId="{41E6C147-BDD0-49C5-93D0-840DA1A3B540}">
      <dgm:prSet phldrT="[Text]" custT="1"/>
      <dgm:spPr>
        <a:solidFill>
          <a:schemeClr val="accent1">
            <a:lumMod val="20000"/>
            <a:lumOff val="80000"/>
          </a:schemeClr>
        </a:solidFill>
      </dgm:spPr>
      <dgm:t>
        <a:bodyPr/>
        <a:lstStyle/>
        <a:p>
          <a:pPr algn="l"/>
          <a:endParaRPr lang="en-US" sz="1800" dirty="0">
            <a:latin typeface="Arial" panose="020B0604020202020204" pitchFamily="34" charset="0"/>
            <a:cs typeface="Arial" panose="020B0604020202020204" pitchFamily="34" charset="0"/>
          </a:endParaRPr>
        </a:p>
      </dgm:t>
    </dgm:pt>
    <dgm:pt modelId="{87F06903-2301-4AA4-8078-25E8B1754804}" type="parTrans" cxnId="{72D16AE3-745E-43AF-8000-F401F7E01931}">
      <dgm:prSet/>
      <dgm:spPr/>
      <dgm:t>
        <a:bodyPr/>
        <a:lstStyle/>
        <a:p>
          <a:endParaRPr lang="en-KE"/>
        </a:p>
      </dgm:t>
    </dgm:pt>
    <dgm:pt modelId="{30AE2A3A-2443-4AAC-A76F-9BA490AE41B8}" type="sibTrans" cxnId="{72D16AE3-745E-43AF-8000-F401F7E01931}">
      <dgm:prSet/>
      <dgm:spPr/>
      <dgm:t>
        <a:bodyPr/>
        <a:lstStyle/>
        <a:p>
          <a:endParaRPr lang="en-KE"/>
        </a:p>
      </dgm:t>
    </dgm:pt>
    <dgm:pt modelId="{DEE2BD47-47FB-4548-A6B3-55A7205446E7}" type="pres">
      <dgm:prSet presAssocID="{FA2079AE-AE90-4677-B925-1B4835681362}" presName="Name0" presStyleCnt="0">
        <dgm:presLayoutVars>
          <dgm:chMax val="7"/>
          <dgm:chPref val="5"/>
          <dgm:dir/>
          <dgm:animOne val="branch"/>
          <dgm:animLvl val="lvl"/>
        </dgm:presLayoutVars>
      </dgm:prSet>
      <dgm:spPr/>
      <dgm:t>
        <a:bodyPr/>
        <a:lstStyle/>
        <a:p>
          <a:endParaRPr lang="en-US"/>
        </a:p>
      </dgm:t>
    </dgm:pt>
    <dgm:pt modelId="{82D29BBF-1FEA-4353-BE56-CE2DE0130792}" type="pres">
      <dgm:prSet presAssocID="{74431F93-8C5B-4E2A-B837-1F64AB7536B0}" presName="ChildAccent3" presStyleCnt="0"/>
      <dgm:spPr/>
    </dgm:pt>
    <dgm:pt modelId="{BDE598C3-BF2A-41E6-AA77-9C2188AA9E53}" type="pres">
      <dgm:prSet presAssocID="{74431F93-8C5B-4E2A-B837-1F64AB7536B0}" presName="ChildAccent" presStyleLbl="alignImgPlace1" presStyleIdx="0" presStyleCnt="3" custScaleX="156121" custScaleY="118173" custLinFactNeighborX="62283" custLinFactNeighborY="-2784"/>
      <dgm:spPr/>
      <dgm:t>
        <a:bodyPr/>
        <a:lstStyle/>
        <a:p>
          <a:endParaRPr lang="en-US"/>
        </a:p>
      </dgm:t>
    </dgm:pt>
    <dgm:pt modelId="{7E42C0D1-9CBF-482F-ADC5-3C24CE1D93A7}" type="pres">
      <dgm:prSet presAssocID="{74431F93-8C5B-4E2A-B837-1F64AB7536B0}" presName="Child3" presStyleLbl="revTx" presStyleIdx="0" presStyleCnt="0">
        <dgm:presLayoutVars>
          <dgm:chMax val="0"/>
          <dgm:chPref val="0"/>
          <dgm:bulletEnabled val="1"/>
        </dgm:presLayoutVars>
      </dgm:prSet>
      <dgm:spPr/>
      <dgm:t>
        <a:bodyPr/>
        <a:lstStyle/>
        <a:p>
          <a:endParaRPr lang="en-US"/>
        </a:p>
      </dgm:t>
    </dgm:pt>
    <dgm:pt modelId="{DC0797A1-8742-44B1-990E-3B9F89221BBA}" type="pres">
      <dgm:prSet presAssocID="{74431F93-8C5B-4E2A-B837-1F64AB7536B0}" presName="Parent3" presStyleLbl="node1" presStyleIdx="0" presStyleCnt="3" custScaleX="155824" custScaleY="49127" custLinFactNeighborX="66693" custLinFactNeighborY="-210">
        <dgm:presLayoutVars>
          <dgm:chMax val="2"/>
          <dgm:chPref val="1"/>
          <dgm:bulletEnabled val="1"/>
        </dgm:presLayoutVars>
      </dgm:prSet>
      <dgm:spPr/>
      <dgm:t>
        <a:bodyPr/>
        <a:lstStyle/>
        <a:p>
          <a:endParaRPr lang="en-US"/>
        </a:p>
      </dgm:t>
    </dgm:pt>
    <dgm:pt modelId="{31E51A3A-BA6A-46D4-B473-21A107C1490C}" type="pres">
      <dgm:prSet presAssocID="{CE3F6529-C991-421F-AB98-7C9D5551A0BC}" presName="ChildAccent2" presStyleCnt="0"/>
      <dgm:spPr/>
    </dgm:pt>
    <dgm:pt modelId="{27E06A06-DF70-4E24-940D-F9DFA098669A}" type="pres">
      <dgm:prSet presAssocID="{CE3F6529-C991-421F-AB98-7C9D5551A0BC}" presName="ChildAccent" presStyleLbl="alignImgPlace1" presStyleIdx="1" presStyleCnt="3" custScaleX="181429" custScaleY="129961" custLinFactNeighborX="-7573" custLinFactNeighborY="-513"/>
      <dgm:spPr/>
      <dgm:t>
        <a:bodyPr/>
        <a:lstStyle/>
        <a:p>
          <a:endParaRPr lang="en-US"/>
        </a:p>
      </dgm:t>
    </dgm:pt>
    <dgm:pt modelId="{B55E699B-0AE7-401F-95F8-84E2468225A6}" type="pres">
      <dgm:prSet presAssocID="{CE3F6529-C991-421F-AB98-7C9D5551A0BC}" presName="Child2" presStyleLbl="revTx" presStyleIdx="0" presStyleCnt="0">
        <dgm:presLayoutVars>
          <dgm:chMax val="0"/>
          <dgm:chPref val="0"/>
          <dgm:bulletEnabled val="1"/>
        </dgm:presLayoutVars>
      </dgm:prSet>
      <dgm:spPr/>
      <dgm:t>
        <a:bodyPr/>
        <a:lstStyle/>
        <a:p>
          <a:endParaRPr lang="en-US"/>
        </a:p>
      </dgm:t>
    </dgm:pt>
    <dgm:pt modelId="{C388ACE5-359F-4DB4-BE40-46145A6076FA}" type="pres">
      <dgm:prSet presAssocID="{CE3F6529-C991-421F-AB98-7C9D5551A0BC}" presName="Parent2" presStyleLbl="node1" presStyleIdx="1" presStyleCnt="3" custScaleX="181538" custScaleY="81361" custLinFactNeighborX="-3872" custLinFactNeighborY="-10978">
        <dgm:presLayoutVars>
          <dgm:chMax val="2"/>
          <dgm:chPref val="1"/>
          <dgm:bulletEnabled val="1"/>
        </dgm:presLayoutVars>
      </dgm:prSet>
      <dgm:spPr/>
      <dgm:t>
        <a:bodyPr/>
        <a:lstStyle/>
        <a:p>
          <a:endParaRPr lang="en-US"/>
        </a:p>
      </dgm:t>
    </dgm:pt>
    <dgm:pt modelId="{B4C174F0-3F08-40BE-9C9D-6AC636AA6DBA}" type="pres">
      <dgm:prSet presAssocID="{3FB40963-E52F-4E87-984E-3CCCDF1708F1}" presName="ChildAccent1" presStyleCnt="0"/>
      <dgm:spPr/>
    </dgm:pt>
    <dgm:pt modelId="{EDE61506-CE93-43E0-832C-B7D81962F7AB}" type="pres">
      <dgm:prSet presAssocID="{3FB40963-E52F-4E87-984E-3CCCDF1708F1}" presName="ChildAccent" presStyleLbl="alignImgPlace1" presStyleIdx="2" presStyleCnt="3" custScaleX="139887" custScaleY="141523" custLinFactNeighborX="-67616" custLinFactNeighborY="3252"/>
      <dgm:spPr/>
      <dgm:t>
        <a:bodyPr/>
        <a:lstStyle/>
        <a:p>
          <a:endParaRPr lang="en-US"/>
        </a:p>
      </dgm:t>
    </dgm:pt>
    <dgm:pt modelId="{8D8CFDC3-07F4-4587-8733-92B84120E8DE}" type="pres">
      <dgm:prSet presAssocID="{3FB40963-E52F-4E87-984E-3CCCDF1708F1}" presName="Child1" presStyleLbl="revTx" presStyleIdx="0" presStyleCnt="0">
        <dgm:presLayoutVars>
          <dgm:chMax val="0"/>
          <dgm:chPref val="0"/>
          <dgm:bulletEnabled val="1"/>
        </dgm:presLayoutVars>
      </dgm:prSet>
      <dgm:spPr/>
      <dgm:t>
        <a:bodyPr/>
        <a:lstStyle/>
        <a:p>
          <a:endParaRPr lang="en-US"/>
        </a:p>
      </dgm:t>
    </dgm:pt>
    <dgm:pt modelId="{E767408B-E6D8-4E7B-839A-C339CFD014DE}" type="pres">
      <dgm:prSet presAssocID="{3FB40963-E52F-4E87-984E-3CCCDF1708F1}" presName="Parent1" presStyleLbl="node1" presStyleIdx="2" presStyleCnt="3" custScaleX="136892" custScaleY="105381" custLinFactNeighborX="-68600" custLinFactNeighborY="-8457">
        <dgm:presLayoutVars>
          <dgm:chMax val="2"/>
          <dgm:chPref val="1"/>
          <dgm:bulletEnabled val="1"/>
        </dgm:presLayoutVars>
      </dgm:prSet>
      <dgm:spPr/>
      <dgm:t>
        <a:bodyPr/>
        <a:lstStyle/>
        <a:p>
          <a:endParaRPr lang="en-US"/>
        </a:p>
      </dgm:t>
    </dgm:pt>
  </dgm:ptLst>
  <dgm:cxnLst>
    <dgm:cxn modelId="{46F54B24-6B61-4C38-9416-0ACC5AC0926F}" srcId="{FA2079AE-AE90-4677-B925-1B4835681362}" destId="{74431F93-8C5B-4E2A-B837-1F64AB7536B0}" srcOrd="2" destOrd="0" parTransId="{657A07AA-5085-44D1-B750-889F24066FAD}" sibTransId="{21C4B8B3-A9CD-4339-AFBD-9B57124D09B7}"/>
    <dgm:cxn modelId="{E9C175B2-BF57-4A1C-99B8-962345DA42DE}" srcId="{3FB40963-E52F-4E87-984E-3CCCDF1708F1}" destId="{DFE69464-D7BF-49DF-8AB4-80E098C0790A}" srcOrd="0" destOrd="0" parTransId="{E39850DE-2BE8-4C2B-9D0C-78CC2083A920}" sibTransId="{D4D66079-0BAA-40B1-9902-7C2DE38F9D4B}"/>
    <dgm:cxn modelId="{B27BDB09-E5E3-4E74-8B9B-12D52B12835A}" type="presOf" srcId="{DFE69464-D7BF-49DF-8AB4-80E098C0790A}" destId="{8D8CFDC3-07F4-4587-8733-92B84120E8DE}" srcOrd="1" destOrd="0" presId="urn:microsoft.com/office/officeart/2011/layout/InterconnectedBlockProcess"/>
    <dgm:cxn modelId="{54809DEA-E26C-4B39-96D0-2C6F1E9F681B}" type="presOf" srcId="{74431F93-8C5B-4E2A-B837-1F64AB7536B0}" destId="{DC0797A1-8742-44B1-990E-3B9F89221BBA}" srcOrd="0" destOrd="0" presId="urn:microsoft.com/office/officeart/2011/layout/InterconnectedBlockProcess"/>
    <dgm:cxn modelId="{98ED99A3-D4A0-49AA-83BF-F954FD20AE0D}" type="presOf" srcId="{3FB40963-E52F-4E87-984E-3CCCDF1708F1}" destId="{E767408B-E6D8-4E7B-839A-C339CFD014DE}" srcOrd="0" destOrd="0" presId="urn:microsoft.com/office/officeart/2011/layout/InterconnectedBlockProcess"/>
    <dgm:cxn modelId="{3AD61EF6-04C4-4754-A2AE-F9B55EFDF078}" type="presOf" srcId="{5DD44C80-3738-49E5-95FE-D700AA2FEEF1}" destId="{B55E699B-0AE7-401F-95F8-84E2468225A6}" srcOrd="1" destOrd="0" presId="urn:microsoft.com/office/officeart/2011/layout/InterconnectedBlockProcess"/>
    <dgm:cxn modelId="{B2D463C3-C2C7-42A0-9650-265375B0EF2D}" srcId="{FA2079AE-AE90-4677-B925-1B4835681362}" destId="{3FB40963-E52F-4E87-984E-3CCCDF1708F1}" srcOrd="0" destOrd="0" parTransId="{1D631856-12C5-4706-9C67-CB8E54DE7ED7}" sibTransId="{D6578EB0-A6BB-4712-BBAC-8CD117D55079}"/>
    <dgm:cxn modelId="{E7008AD5-E5D4-42D1-BF99-C682A53E338C}" srcId="{FA2079AE-AE90-4677-B925-1B4835681362}" destId="{CE3F6529-C991-421F-AB98-7C9D5551A0BC}" srcOrd="1" destOrd="0" parTransId="{C94DFF21-A50F-4227-A96B-E4649EE92B15}" sibTransId="{BC47A5A1-E5F5-480C-842F-8B690F00EA72}"/>
    <dgm:cxn modelId="{72D16AE3-745E-43AF-8000-F401F7E01931}" srcId="{74431F93-8C5B-4E2A-B837-1F64AB7536B0}" destId="{41E6C147-BDD0-49C5-93D0-840DA1A3B540}" srcOrd="0" destOrd="0" parTransId="{87F06903-2301-4AA4-8078-25E8B1754804}" sibTransId="{30AE2A3A-2443-4AAC-A76F-9BA490AE41B8}"/>
    <dgm:cxn modelId="{FFD5CB21-E710-423C-AE36-687B87A0C69A}" srcId="{CE3F6529-C991-421F-AB98-7C9D5551A0BC}" destId="{5DD44C80-3738-49E5-95FE-D700AA2FEEF1}" srcOrd="0" destOrd="0" parTransId="{BA089B7C-2377-40EE-ABC6-B818E2A0256C}" sibTransId="{C2C8A907-4986-4A75-ADFF-C555F2968B34}"/>
    <dgm:cxn modelId="{3B1CEBD8-5BDF-4D6A-A1C0-B12B0F6D2C1B}" type="presOf" srcId="{CE3F6529-C991-421F-AB98-7C9D5551A0BC}" destId="{C388ACE5-359F-4DB4-BE40-46145A6076FA}" srcOrd="0" destOrd="0" presId="urn:microsoft.com/office/officeart/2011/layout/InterconnectedBlockProcess"/>
    <dgm:cxn modelId="{C1B35279-8E1D-4094-B5B4-ED5567A1C584}" type="presOf" srcId="{FA2079AE-AE90-4677-B925-1B4835681362}" destId="{DEE2BD47-47FB-4548-A6B3-55A7205446E7}" srcOrd="0" destOrd="0" presId="urn:microsoft.com/office/officeart/2011/layout/InterconnectedBlockProcess"/>
    <dgm:cxn modelId="{D6A60E78-0126-40EF-9FB3-C1A3615DB2AD}" type="presOf" srcId="{41E6C147-BDD0-49C5-93D0-840DA1A3B540}" destId="{7E42C0D1-9CBF-482F-ADC5-3C24CE1D93A7}" srcOrd="1" destOrd="0" presId="urn:microsoft.com/office/officeart/2011/layout/InterconnectedBlockProcess"/>
    <dgm:cxn modelId="{7BF6D3C9-E353-49BF-9C40-7E55E37B9CD5}" type="presOf" srcId="{5DD44C80-3738-49E5-95FE-D700AA2FEEF1}" destId="{27E06A06-DF70-4E24-940D-F9DFA098669A}" srcOrd="0" destOrd="0" presId="urn:microsoft.com/office/officeart/2011/layout/InterconnectedBlockProcess"/>
    <dgm:cxn modelId="{B5ADCE2E-B83A-429C-9A75-632A1F3BB54D}" type="presOf" srcId="{DFE69464-D7BF-49DF-8AB4-80E098C0790A}" destId="{EDE61506-CE93-43E0-832C-B7D81962F7AB}" srcOrd="0" destOrd="0" presId="urn:microsoft.com/office/officeart/2011/layout/InterconnectedBlockProcess"/>
    <dgm:cxn modelId="{68F5F1A1-66D9-4DD5-A322-859C5B8C046D}" type="presOf" srcId="{41E6C147-BDD0-49C5-93D0-840DA1A3B540}" destId="{BDE598C3-BF2A-41E6-AA77-9C2188AA9E53}" srcOrd="0" destOrd="0" presId="urn:microsoft.com/office/officeart/2011/layout/InterconnectedBlockProcess"/>
    <dgm:cxn modelId="{229F385B-0FE7-4DA9-91F3-3367EB6A22D7}" type="presParOf" srcId="{DEE2BD47-47FB-4548-A6B3-55A7205446E7}" destId="{82D29BBF-1FEA-4353-BE56-CE2DE0130792}" srcOrd="0" destOrd="0" presId="urn:microsoft.com/office/officeart/2011/layout/InterconnectedBlockProcess"/>
    <dgm:cxn modelId="{E24D8AAD-21AB-4BA9-BE37-77F80219579D}" type="presParOf" srcId="{82D29BBF-1FEA-4353-BE56-CE2DE0130792}" destId="{BDE598C3-BF2A-41E6-AA77-9C2188AA9E53}" srcOrd="0" destOrd="0" presId="urn:microsoft.com/office/officeart/2011/layout/InterconnectedBlockProcess"/>
    <dgm:cxn modelId="{33861984-7823-47DD-BE0A-182F99AD29A5}" type="presParOf" srcId="{DEE2BD47-47FB-4548-A6B3-55A7205446E7}" destId="{7E42C0D1-9CBF-482F-ADC5-3C24CE1D93A7}" srcOrd="1" destOrd="0" presId="urn:microsoft.com/office/officeart/2011/layout/InterconnectedBlockProcess"/>
    <dgm:cxn modelId="{CFE40F59-E7FD-4EE2-947D-A212C99EEC64}" type="presParOf" srcId="{DEE2BD47-47FB-4548-A6B3-55A7205446E7}" destId="{DC0797A1-8742-44B1-990E-3B9F89221BBA}" srcOrd="2" destOrd="0" presId="urn:microsoft.com/office/officeart/2011/layout/InterconnectedBlockProcess"/>
    <dgm:cxn modelId="{D627E618-290C-4784-A077-EB63A9E905C0}" type="presParOf" srcId="{DEE2BD47-47FB-4548-A6B3-55A7205446E7}" destId="{31E51A3A-BA6A-46D4-B473-21A107C1490C}" srcOrd="3" destOrd="0" presId="urn:microsoft.com/office/officeart/2011/layout/InterconnectedBlockProcess"/>
    <dgm:cxn modelId="{994CE9AA-FE08-4D6A-AD3C-DE5AB54EE699}" type="presParOf" srcId="{31E51A3A-BA6A-46D4-B473-21A107C1490C}" destId="{27E06A06-DF70-4E24-940D-F9DFA098669A}" srcOrd="0" destOrd="0" presId="urn:microsoft.com/office/officeart/2011/layout/InterconnectedBlockProcess"/>
    <dgm:cxn modelId="{5D70E89A-4AE6-47B4-8EE0-0DAB4E8A25F3}" type="presParOf" srcId="{DEE2BD47-47FB-4548-A6B3-55A7205446E7}" destId="{B55E699B-0AE7-401F-95F8-84E2468225A6}" srcOrd="4" destOrd="0" presId="urn:microsoft.com/office/officeart/2011/layout/InterconnectedBlockProcess"/>
    <dgm:cxn modelId="{A113F36F-C20B-4594-B9E1-184C4D989AD1}" type="presParOf" srcId="{DEE2BD47-47FB-4548-A6B3-55A7205446E7}" destId="{C388ACE5-359F-4DB4-BE40-46145A6076FA}" srcOrd="5" destOrd="0" presId="urn:microsoft.com/office/officeart/2011/layout/InterconnectedBlockProcess"/>
    <dgm:cxn modelId="{FEDE9F1D-9A04-4103-BDCC-5924703D61D3}" type="presParOf" srcId="{DEE2BD47-47FB-4548-A6B3-55A7205446E7}" destId="{B4C174F0-3F08-40BE-9C9D-6AC636AA6DBA}" srcOrd="6" destOrd="0" presId="urn:microsoft.com/office/officeart/2011/layout/InterconnectedBlockProcess"/>
    <dgm:cxn modelId="{1C31F3FE-0C29-4674-AA5C-D0AC354D638A}" type="presParOf" srcId="{B4C174F0-3F08-40BE-9C9D-6AC636AA6DBA}" destId="{EDE61506-CE93-43E0-832C-B7D81962F7AB}" srcOrd="0" destOrd="0" presId="urn:microsoft.com/office/officeart/2011/layout/InterconnectedBlockProcess"/>
    <dgm:cxn modelId="{ABAF8F1E-1C3B-4B45-A953-A570E5091608}" type="presParOf" srcId="{DEE2BD47-47FB-4548-A6B3-55A7205446E7}" destId="{8D8CFDC3-07F4-4587-8733-92B84120E8DE}" srcOrd="7" destOrd="0" presId="urn:microsoft.com/office/officeart/2011/layout/InterconnectedBlockProcess"/>
    <dgm:cxn modelId="{D1C2B7F4-2DAB-4902-96B4-0E3BEBA28C55}" type="presParOf" srcId="{DEE2BD47-47FB-4548-A6B3-55A7205446E7}" destId="{E767408B-E6D8-4E7B-839A-C339CFD014DE}"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D99DE0-1A83-4ED0-B8DA-FEBADA239E1F}" type="doc">
      <dgm:prSet loTypeId="urn:microsoft.com/office/officeart/2008/layout/CaptionedPictures" loCatId="picture" qsTypeId="urn:microsoft.com/office/officeart/2005/8/quickstyle/simple1" qsCatId="simple" csTypeId="urn:microsoft.com/office/officeart/2005/8/colors/colorful1" csCatId="colorful" phldr="1"/>
      <dgm:spPr/>
      <dgm:t>
        <a:bodyPr/>
        <a:lstStyle/>
        <a:p>
          <a:endParaRPr lang="en-KE"/>
        </a:p>
      </dgm:t>
    </dgm:pt>
    <dgm:pt modelId="{45F038C3-905D-496B-89F7-A1DB670B16CF}">
      <dgm:prSet phldrT="[Text]" custT="1"/>
      <dgm:spPr/>
      <dgm:t>
        <a:bodyPr/>
        <a:lstStyle/>
        <a:p>
          <a:r>
            <a:rPr lang="pt-BR" sz="1600" dirty="0" smtClean="0">
              <a:latin typeface="Arial" panose="020B0604020202020204" pitchFamily="34" charset="0"/>
              <a:cs typeface="Arial" panose="020B0604020202020204" pitchFamily="34" charset="0"/>
            </a:rPr>
            <a:t>Mb=0.6655Ms ISC (+/-0.015902)+1.6897(+/-0.064459), R2=07643 (171 events)</a:t>
          </a:r>
          <a:endParaRPr lang="en-KE" sz="1600" dirty="0">
            <a:latin typeface="Arial" panose="020B0604020202020204" pitchFamily="34" charset="0"/>
            <a:cs typeface="Arial" panose="020B0604020202020204" pitchFamily="34" charset="0"/>
          </a:endParaRPr>
        </a:p>
      </dgm:t>
    </dgm:pt>
    <dgm:pt modelId="{3D3CBAAB-6C7A-4CBB-B5FB-CB43C99DB5A4}" type="parTrans" cxnId="{0D8B6272-E360-42D0-A933-952388A6D84E}">
      <dgm:prSet/>
      <dgm:spPr/>
      <dgm:t>
        <a:bodyPr/>
        <a:lstStyle/>
        <a:p>
          <a:endParaRPr lang="en-KE"/>
        </a:p>
      </dgm:t>
    </dgm:pt>
    <dgm:pt modelId="{4CDB4B2D-C9C5-4A21-B0F1-397E61ED6C61}" type="sibTrans" cxnId="{0D8B6272-E360-42D0-A933-952388A6D84E}">
      <dgm:prSet/>
      <dgm:spPr/>
      <dgm:t>
        <a:bodyPr/>
        <a:lstStyle/>
        <a:p>
          <a:endParaRPr lang="en-KE"/>
        </a:p>
      </dgm:t>
    </dgm:pt>
    <dgm:pt modelId="{DED03714-3B4E-4C14-8517-4E4B3107E5EF}">
      <dgm:prSet phldrT="[Text]" custT="1"/>
      <dgm:spPr/>
      <dgm:t>
        <a:bodyPr/>
        <a:lstStyle/>
        <a:p>
          <a:r>
            <a:rPr lang="en-US" sz="2000" dirty="0" smtClean="0">
              <a:latin typeface="Arial" panose="020B0604020202020204" pitchFamily="34" charset="0"/>
              <a:cs typeface="Arial" panose="020B0604020202020204" pitchFamily="34" charset="0"/>
            </a:rPr>
            <a:t>M</a:t>
          </a:r>
          <a:r>
            <a:rPr lang="en-US" sz="2000" baseline="-25000" dirty="0" smtClean="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 IDC </a:t>
          </a:r>
          <a:r>
            <a:rPr lang="en-US" sz="2000" dirty="0" err="1" smtClean="0">
              <a:latin typeface="Arial" panose="020B0604020202020204" pitchFamily="34" charset="0"/>
              <a:cs typeface="Arial" panose="020B0604020202020204" pitchFamily="34" charset="0"/>
            </a:rPr>
            <a:t>vs</a:t>
          </a:r>
          <a:r>
            <a:rPr lang="en-US" sz="2000" dirty="0" smtClean="0">
              <a:latin typeface="Arial" panose="020B0604020202020204" pitchFamily="34" charset="0"/>
              <a:cs typeface="Arial" panose="020B0604020202020204" pitchFamily="34" charset="0"/>
            </a:rPr>
            <a:t> M</a:t>
          </a:r>
          <a:r>
            <a:rPr lang="en-US" sz="2000" baseline="-25000" dirty="0" smtClean="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 ISC </a:t>
          </a:r>
          <a:r>
            <a:rPr lang="en-US" sz="2000" dirty="0" smtClean="0"/>
            <a:t>y=0.517x+ 2.1787 with R</a:t>
          </a:r>
          <a:r>
            <a:rPr lang="en-US" sz="2000" baseline="30000" dirty="0" smtClean="0"/>
            <a:t>2</a:t>
          </a:r>
          <a:r>
            <a:rPr lang="en-US" sz="2000" dirty="0" smtClean="0"/>
            <a:t> 0.6208 for 608 events with a cut-off mag. of 2.5</a:t>
          </a:r>
          <a:r>
            <a:rPr lang="en-US" sz="1400" dirty="0" smtClean="0"/>
            <a:t>.</a:t>
          </a:r>
          <a:r>
            <a:rPr lang="en-US" sz="1400" dirty="0" smtClean="0">
              <a:latin typeface="Arial" panose="020B0604020202020204" pitchFamily="34" charset="0"/>
              <a:cs typeface="Arial" panose="020B0604020202020204" pitchFamily="34" charset="0"/>
            </a:rPr>
            <a:t>  </a:t>
          </a:r>
          <a:endParaRPr lang="en-KE" sz="1400" dirty="0">
            <a:latin typeface="Arial" panose="020B0604020202020204" pitchFamily="34" charset="0"/>
            <a:cs typeface="Arial" panose="020B0604020202020204" pitchFamily="34" charset="0"/>
          </a:endParaRPr>
        </a:p>
      </dgm:t>
    </dgm:pt>
    <dgm:pt modelId="{F78D97CE-90ED-44C9-862F-3B15D3DFC784}" type="parTrans" cxnId="{8A655556-D58D-4BF0-8433-ED157BE903C5}">
      <dgm:prSet/>
      <dgm:spPr/>
      <dgm:t>
        <a:bodyPr/>
        <a:lstStyle/>
        <a:p>
          <a:endParaRPr lang="en-KE"/>
        </a:p>
      </dgm:t>
    </dgm:pt>
    <dgm:pt modelId="{E9EBE2E1-86E0-4290-B656-9356F03445D7}" type="sibTrans" cxnId="{8A655556-D58D-4BF0-8433-ED157BE903C5}">
      <dgm:prSet/>
      <dgm:spPr/>
      <dgm:t>
        <a:bodyPr/>
        <a:lstStyle/>
        <a:p>
          <a:endParaRPr lang="en-KE"/>
        </a:p>
      </dgm:t>
    </dgm:pt>
    <dgm:pt modelId="{96D6E2D6-CE22-472E-894B-ADD0AF8ED352}" type="pres">
      <dgm:prSet presAssocID="{AED99DE0-1A83-4ED0-B8DA-FEBADA239E1F}" presName="Name0" presStyleCnt="0">
        <dgm:presLayoutVars>
          <dgm:chMax/>
          <dgm:chPref/>
          <dgm:dir/>
        </dgm:presLayoutVars>
      </dgm:prSet>
      <dgm:spPr/>
      <dgm:t>
        <a:bodyPr/>
        <a:lstStyle/>
        <a:p>
          <a:endParaRPr lang="en-US"/>
        </a:p>
      </dgm:t>
    </dgm:pt>
    <dgm:pt modelId="{89154990-89EE-479B-96E8-A83143656595}" type="pres">
      <dgm:prSet presAssocID="{45F038C3-905D-496B-89F7-A1DB670B16CF}" presName="composite" presStyleCnt="0">
        <dgm:presLayoutVars>
          <dgm:chMax val="1"/>
          <dgm:chPref val="1"/>
        </dgm:presLayoutVars>
      </dgm:prSet>
      <dgm:spPr/>
      <dgm:t>
        <a:bodyPr/>
        <a:lstStyle/>
        <a:p>
          <a:endParaRPr lang="en-US"/>
        </a:p>
      </dgm:t>
    </dgm:pt>
    <dgm:pt modelId="{BFC6EC1E-AA4B-4195-9B3A-4866E087CDD9}" type="pres">
      <dgm:prSet presAssocID="{45F038C3-905D-496B-89F7-A1DB670B16CF}" presName="Accent" presStyleLbl="trAlignAcc1" presStyleIdx="0" presStyleCnt="2" custScaleX="384252" custScaleY="241666" custLinFactNeighborX="10732" custLinFactNeighborY="-53492">
        <dgm:presLayoutVars>
          <dgm:chMax val="0"/>
          <dgm:chPref val="0"/>
        </dgm:presLayoutVars>
      </dgm:prSet>
      <dgm:spPr/>
      <dgm:t>
        <a:bodyPr/>
        <a:lstStyle/>
        <a:p>
          <a:endParaRPr lang="en-US"/>
        </a:p>
      </dgm:t>
    </dgm:pt>
    <dgm:pt modelId="{C912A36A-8FD1-47A0-AF92-20967ADBE131}" type="pres">
      <dgm:prSet presAssocID="{45F038C3-905D-496B-89F7-A1DB670B16CF}" presName="Image" presStyleLbl="alignImgPlace1" presStyleIdx="0" presStyleCnt="2" custScaleX="395150" custScaleY="349990" custLinFactNeighborX="5983" custLinFactNeighborY="-56668">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US"/>
        </a:p>
      </dgm:t>
    </dgm:pt>
    <dgm:pt modelId="{51958B9A-2E2D-468E-8FE3-328AD7B81494}" type="pres">
      <dgm:prSet presAssocID="{45F038C3-905D-496B-89F7-A1DB670B16CF}" presName="ChildComposite" presStyleCnt="0"/>
      <dgm:spPr/>
      <dgm:t>
        <a:bodyPr/>
        <a:lstStyle/>
        <a:p>
          <a:endParaRPr lang="en-US"/>
        </a:p>
      </dgm:t>
    </dgm:pt>
    <dgm:pt modelId="{1703F1A9-D249-4E41-88FA-E3189DB4338E}" type="pres">
      <dgm:prSet presAssocID="{45F038C3-905D-496B-89F7-A1DB670B16CF}" presName="Child" presStyleLbl="node1" presStyleIdx="0" presStyleCnt="0">
        <dgm:presLayoutVars>
          <dgm:chMax val="0"/>
          <dgm:chPref val="0"/>
          <dgm:bulletEnabled val="1"/>
        </dgm:presLayoutVars>
      </dgm:prSet>
      <dgm:spPr/>
      <dgm:t>
        <a:bodyPr/>
        <a:lstStyle/>
        <a:p>
          <a:endParaRPr lang="en-US"/>
        </a:p>
      </dgm:t>
    </dgm:pt>
    <dgm:pt modelId="{35937AC7-7FEC-4854-AD15-257FC7B71331}" type="pres">
      <dgm:prSet presAssocID="{45F038C3-905D-496B-89F7-A1DB670B16CF}" presName="Parent" presStyleLbl="revTx" presStyleIdx="0" presStyleCnt="2" custScaleX="434671" custScaleY="124466" custLinFactY="100000" custLinFactNeighborX="-526" custLinFactNeighborY="133666">
        <dgm:presLayoutVars>
          <dgm:chMax val="1"/>
          <dgm:chPref val="0"/>
          <dgm:bulletEnabled val="1"/>
        </dgm:presLayoutVars>
      </dgm:prSet>
      <dgm:spPr/>
      <dgm:t>
        <a:bodyPr/>
        <a:lstStyle/>
        <a:p>
          <a:endParaRPr lang="en-US"/>
        </a:p>
      </dgm:t>
    </dgm:pt>
    <dgm:pt modelId="{BE47EB7B-16C2-4D4A-B015-A9CBF2AC91DA}" type="pres">
      <dgm:prSet presAssocID="{4CDB4B2D-C9C5-4A21-B0F1-397E61ED6C61}" presName="sibTrans" presStyleCnt="0"/>
      <dgm:spPr/>
      <dgm:t>
        <a:bodyPr/>
        <a:lstStyle/>
        <a:p>
          <a:endParaRPr lang="en-US"/>
        </a:p>
      </dgm:t>
    </dgm:pt>
    <dgm:pt modelId="{D747700B-3AFB-418C-9100-C4DE5F958767}" type="pres">
      <dgm:prSet presAssocID="{DED03714-3B4E-4C14-8517-4E4B3107E5EF}" presName="composite" presStyleCnt="0">
        <dgm:presLayoutVars>
          <dgm:chMax val="1"/>
          <dgm:chPref val="1"/>
        </dgm:presLayoutVars>
      </dgm:prSet>
      <dgm:spPr/>
      <dgm:t>
        <a:bodyPr/>
        <a:lstStyle/>
        <a:p>
          <a:endParaRPr lang="en-US"/>
        </a:p>
      </dgm:t>
    </dgm:pt>
    <dgm:pt modelId="{45201B87-B28D-4FD5-B9AF-ED8DDBDC50DA}" type="pres">
      <dgm:prSet presAssocID="{DED03714-3B4E-4C14-8517-4E4B3107E5EF}" presName="Accent" presStyleLbl="trAlignAcc1" presStyleIdx="1" presStyleCnt="2" custScaleX="413043" custScaleY="239614" custLinFactNeighborX="-7421" custLinFactNeighborY="-55404">
        <dgm:presLayoutVars>
          <dgm:chMax val="0"/>
          <dgm:chPref val="0"/>
        </dgm:presLayoutVars>
      </dgm:prSet>
      <dgm:spPr/>
      <dgm:t>
        <a:bodyPr/>
        <a:lstStyle/>
        <a:p>
          <a:endParaRPr lang="en-US"/>
        </a:p>
      </dgm:t>
    </dgm:pt>
    <dgm:pt modelId="{678CE04C-701F-4CD6-BBDC-87E1E247A603}" type="pres">
      <dgm:prSet presAssocID="{DED03714-3B4E-4C14-8517-4E4B3107E5EF}" presName="Image" presStyleLbl="alignImgPlace1" presStyleIdx="1" presStyleCnt="2" custScaleX="391499" custScaleY="309701" custLinFactNeighborX="6554" custLinFactNeighborY="-98111">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US"/>
        </a:p>
      </dgm:t>
    </dgm:pt>
    <dgm:pt modelId="{06E5EF8F-A610-4F9B-9156-7DCF7C685884}" type="pres">
      <dgm:prSet presAssocID="{DED03714-3B4E-4C14-8517-4E4B3107E5EF}" presName="ChildComposite" presStyleCnt="0"/>
      <dgm:spPr/>
      <dgm:t>
        <a:bodyPr/>
        <a:lstStyle/>
        <a:p>
          <a:endParaRPr lang="en-US"/>
        </a:p>
      </dgm:t>
    </dgm:pt>
    <dgm:pt modelId="{BB40048D-8ACB-49C6-A46A-3634565E6319}" type="pres">
      <dgm:prSet presAssocID="{DED03714-3B4E-4C14-8517-4E4B3107E5EF}" presName="Child" presStyleLbl="node1" presStyleIdx="0" presStyleCnt="0">
        <dgm:presLayoutVars>
          <dgm:chMax val="0"/>
          <dgm:chPref val="0"/>
          <dgm:bulletEnabled val="1"/>
        </dgm:presLayoutVars>
      </dgm:prSet>
      <dgm:spPr/>
      <dgm:t>
        <a:bodyPr/>
        <a:lstStyle/>
        <a:p>
          <a:endParaRPr lang="en-US"/>
        </a:p>
      </dgm:t>
    </dgm:pt>
    <dgm:pt modelId="{462D4E56-9210-412C-81D7-BB233839CA55}" type="pres">
      <dgm:prSet presAssocID="{DED03714-3B4E-4C14-8517-4E4B3107E5EF}" presName="Parent" presStyleLbl="revTx" presStyleIdx="1" presStyleCnt="2" custScaleX="463232" custScaleY="136472" custLinFactY="100000" custLinFactNeighborX="-2646" custLinFactNeighborY="145544">
        <dgm:presLayoutVars>
          <dgm:chMax val="1"/>
          <dgm:chPref val="0"/>
          <dgm:bulletEnabled val="1"/>
        </dgm:presLayoutVars>
      </dgm:prSet>
      <dgm:spPr/>
      <dgm:t>
        <a:bodyPr/>
        <a:lstStyle/>
        <a:p>
          <a:endParaRPr lang="en-US"/>
        </a:p>
      </dgm:t>
    </dgm:pt>
  </dgm:ptLst>
  <dgm:cxnLst>
    <dgm:cxn modelId="{FADF1434-68AF-4F8F-903E-4FF27E5CB8BF}" type="presOf" srcId="{DED03714-3B4E-4C14-8517-4E4B3107E5EF}" destId="{462D4E56-9210-412C-81D7-BB233839CA55}" srcOrd="0" destOrd="0" presId="urn:microsoft.com/office/officeart/2008/layout/CaptionedPictures"/>
    <dgm:cxn modelId="{673C2FF4-B481-43CC-8F66-B808D35972D8}" type="presOf" srcId="{AED99DE0-1A83-4ED0-B8DA-FEBADA239E1F}" destId="{96D6E2D6-CE22-472E-894B-ADD0AF8ED352}" srcOrd="0" destOrd="0" presId="urn:microsoft.com/office/officeart/2008/layout/CaptionedPictures"/>
    <dgm:cxn modelId="{8A655556-D58D-4BF0-8433-ED157BE903C5}" srcId="{AED99DE0-1A83-4ED0-B8DA-FEBADA239E1F}" destId="{DED03714-3B4E-4C14-8517-4E4B3107E5EF}" srcOrd="1" destOrd="0" parTransId="{F78D97CE-90ED-44C9-862F-3B15D3DFC784}" sibTransId="{E9EBE2E1-86E0-4290-B656-9356F03445D7}"/>
    <dgm:cxn modelId="{1E1C7EDC-9995-47A3-BA4D-6358C2FBBE94}" type="presOf" srcId="{45F038C3-905D-496B-89F7-A1DB670B16CF}" destId="{35937AC7-7FEC-4854-AD15-257FC7B71331}" srcOrd="0" destOrd="0" presId="urn:microsoft.com/office/officeart/2008/layout/CaptionedPictures"/>
    <dgm:cxn modelId="{0D8B6272-E360-42D0-A933-952388A6D84E}" srcId="{AED99DE0-1A83-4ED0-B8DA-FEBADA239E1F}" destId="{45F038C3-905D-496B-89F7-A1DB670B16CF}" srcOrd="0" destOrd="0" parTransId="{3D3CBAAB-6C7A-4CBB-B5FB-CB43C99DB5A4}" sibTransId="{4CDB4B2D-C9C5-4A21-B0F1-397E61ED6C61}"/>
    <dgm:cxn modelId="{EDCCA3C2-D4F7-4FF1-913A-268FC2163C43}" type="presParOf" srcId="{96D6E2D6-CE22-472E-894B-ADD0AF8ED352}" destId="{89154990-89EE-479B-96E8-A83143656595}" srcOrd="0" destOrd="0" presId="urn:microsoft.com/office/officeart/2008/layout/CaptionedPictures"/>
    <dgm:cxn modelId="{4AA0C8F7-8F08-4720-BC13-12347068B09B}" type="presParOf" srcId="{89154990-89EE-479B-96E8-A83143656595}" destId="{BFC6EC1E-AA4B-4195-9B3A-4866E087CDD9}" srcOrd="0" destOrd="0" presId="urn:microsoft.com/office/officeart/2008/layout/CaptionedPictures"/>
    <dgm:cxn modelId="{8AF0332B-86DC-4F99-8627-34F896E3CE89}" type="presParOf" srcId="{89154990-89EE-479B-96E8-A83143656595}" destId="{C912A36A-8FD1-47A0-AF92-20967ADBE131}" srcOrd="1" destOrd="0" presId="urn:microsoft.com/office/officeart/2008/layout/CaptionedPictures"/>
    <dgm:cxn modelId="{C04E507F-7B94-41BD-8A72-D41CF261DE81}" type="presParOf" srcId="{89154990-89EE-479B-96E8-A83143656595}" destId="{51958B9A-2E2D-468E-8FE3-328AD7B81494}" srcOrd="2" destOrd="0" presId="urn:microsoft.com/office/officeart/2008/layout/CaptionedPictures"/>
    <dgm:cxn modelId="{870F6658-2841-4886-B816-E86653839FEC}" type="presParOf" srcId="{51958B9A-2E2D-468E-8FE3-328AD7B81494}" destId="{1703F1A9-D249-4E41-88FA-E3189DB4338E}" srcOrd="0" destOrd="0" presId="urn:microsoft.com/office/officeart/2008/layout/CaptionedPictures"/>
    <dgm:cxn modelId="{11EFDB47-F154-4E78-A017-FABCF36513B2}" type="presParOf" srcId="{51958B9A-2E2D-468E-8FE3-328AD7B81494}" destId="{35937AC7-7FEC-4854-AD15-257FC7B71331}" srcOrd="1" destOrd="0" presId="urn:microsoft.com/office/officeart/2008/layout/CaptionedPictures"/>
    <dgm:cxn modelId="{311F6E9A-F972-4BBF-B20B-81A899F31C88}" type="presParOf" srcId="{96D6E2D6-CE22-472E-894B-ADD0AF8ED352}" destId="{BE47EB7B-16C2-4D4A-B015-A9CBF2AC91DA}" srcOrd="1" destOrd="0" presId="urn:microsoft.com/office/officeart/2008/layout/CaptionedPictures"/>
    <dgm:cxn modelId="{66E16CA2-A687-461E-80FA-A1F58F41363E}" type="presParOf" srcId="{96D6E2D6-CE22-472E-894B-ADD0AF8ED352}" destId="{D747700B-3AFB-418C-9100-C4DE5F958767}" srcOrd="2" destOrd="0" presId="urn:microsoft.com/office/officeart/2008/layout/CaptionedPictures"/>
    <dgm:cxn modelId="{FAA09F1E-CFF3-4AB1-A2BB-10ED0A755545}" type="presParOf" srcId="{D747700B-3AFB-418C-9100-C4DE5F958767}" destId="{45201B87-B28D-4FD5-B9AF-ED8DDBDC50DA}" srcOrd="0" destOrd="0" presId="urn:microsoft.com/office/officeart/2008/layout/CaptionedPictures"/>
    <dgm:cxn modelId="{C049278B-266E-4369-B55A-545B5945C569}" type="presParOf" srcId="{D747700B-3AFB-418C-9100-C4DE5F958767}" destId="{678CE04C-701F-4CD6-BBDC-87E1E247A603}" srcOrd="1" destOrd="0" presId="urn:microsoft.com/office/officeart/2008/layout/CaptionedPictures"/>
    <dgm:cxn modelId="{9D2CB04A-03F1-411A-A2A0-CA2C9C00300B}" type="presParOf" srcId="{D747700B-3AFB-418C-9100-C4DE5F958767}" destId="{06E5EF8F-A610-4F9B-9156-7DCF7C685884}" srcOrd="2" destOrd="0" presId="urn:microsoft.com/office/officeart/2008/layout/CaptionedPictures"/>
    <dgm:cxn modelId="{539DEBDD-03F4-4A84-81C9-BAAF242638FB}" type="presParOf" srcId="{06E5EF8F-A610-4F9B-9156-7DCF7C685884}" destId="{BB40048D-8ACB-49C6-A46A-3634565E6319}" srcOrd="0" destOrd="0" presId="urn:microsoft.com/office/officeart/2008/layout/CaptionedPictures"/>
    <dgm:cxn modelId="{1C60381C-F6DA-4D44-B189-552EB7C1F41C}" type="presParOf" srcId="{06E5EF8F-A610-4F9B-9156-7DCF7C685884}" destId="{462D4E56-9210-412C-81D7-BB233839CA55}" srcOrd="1" destOrd="0" presId="urn:microsoft.com/office/officeart/2008/layout/CaptionedPictures"/>
  </dgm:cxnLst>
  <dgm:bg>
    <a:solidFill>
      <a:schemeClr val="accent2"/>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F4567-9D24-4C4F-BBEF-86143C68F5CE}" type="doc">
      <dgm:prSet loTypeId="urn:microsoft.com/office/officeart/2005/8/layout/vList3" loCatId="list" qsTypeId="urn:microsoft.com/office/officeart/2005/8/quickstyle/simple1" qsCatId="simple" csTypeId="urn:microsoft.com/office/officeart/2005/8/colors/accent1_2" csCatId="accent1" phldr="1"/>
      <dgm:spPr/>
    </dgm:pt>
    <dgm:pt modelId="{C2D7D8F2-DA2B-442F-AF8D-12089F4463BE}">
      <dgm:prSet phldrT="[Text]"/>
      <dgm:spPr>
        <a:solidFill>
          <a:schemeClr val="accent1">
            <a:lumMod val="60000"/>
            <a:lumOff val="40000"/>
          </a:schemeClr>
        </a:solidFill>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dirty="0" smtClean="0"/>
            <a:t>Further, it helps increase our </a:t>
          </a:r>
          <a:r>
            <a:rPr lang="en-US" dirty="0" smtClean="0">
              <a:solidFill>
                <a:schemeClr val="tx2">
                  <a:lumMod val="20000"/>
                  <a:lumOff val="80000"/>
                </a:schemeClr>
              </a:solidFill>
            </a:rPr>
            <a:t>understanding</a:t>
          </a:r>
          <a:r>
            <a:rPr lang="en-US" dirty="0" smtClean="0"/>
            <a:t> of the seismicity of the region and contributes to more representative hazard mapping. </a:t>
          </a:r>
          <a:endParaRPr lang="en-KE" dirty="0" smtClean="0">
            <a:latin typeface="Arial" panose="020B0604020202020204" pitchFamily="34" charset="0"/>
            <a:cs typeface="Arial" panose="020B0604020202020204" pitchFamily="34" charset="0"/>
          </a:endParaRPr>
        </a:p>
      </dgm:t>
    </dgm:pt>
    <dgm:pt modelId="{C1801CB2-C6CD-4A3A-A2FC-FDBFCA85B782}" type="parTrans" cxnId="{8D9CDAE5-0B6B-461E-B9D5-AAFC39F755FA}">
      <dgm:prSet/>
      <dgm:spPr/>
      <dgm:t>
        <a:bodyPr/>
        <a:lstStyle/>
        <a:p>
          <a:endParaRPr lang="en-KE"/>
        </a:p>
      </dgm:t>
    </dgm:pt>
    <dgm:pt modelId="{643ED516-4A78-4386-A16F-634329D57821}" type="sibTrans" cxnId="{8D9CDAE5-0B6B-461E-B9D5-AAFC39F755FA}">
      <dgm:prSet/>
      <dgm:spPr/>
      <dgm:t>
        <a:bodyPr/>
        <a:lstStyle/>
        <a:p>
          <a:endParaRPr lang="en-KE"/>
        </a:p>
      </dgm:t>
    </dgm:pt>
    <dgm:pt modelId="{EBB7D784-1031-46F7-A31C-C4398F3EE30A}">
      <dgm:prSet phldrT="[Text]" custT="1"/>
      <dgm:spPr>
        <a:solidFill>
          <a:schemeClr val="accent1">
            <a:lumMod val="75000"/>
          </a:schemeClr>
        </a:solidFill>
      </dgm:spPr>
      <dgm:t>
        <a:bodyPr/>
        <a:lstStyle/>
        <a:p>
          <a:pPr algn="just"/>
          <a:r>
            <a:rPr lang="en-US" sz="2400" dirty="0" smtClean="0"/>
            <a:t>While the R</a:t>
          </a:r>
          <a:r>
            <a:rPr lang="en-US" sz="2400" baseline="30000" dirty="0" smtClean="0"/>
            <a:t>2</a:t>
          </a:r>
          <a:r>
            <a:rPr lang="en-US" sz="2400" dirty="0" smtClean="0"/>
            <a:t> error is relatively high the result compare published regression equations. </a:t>
          </a:r>
        </a:p>
        <a:p>
          <a:pPr algn="just"/>
          <a:r>
            <a:rPr lang="en-US" sz="2400" dirty="0" smtClean="0"/>
            <a:t>The slight variations may be due to the IDC body wave calculation method. </a:t>
          </a:r>
        </a:p>
        <a:p>
          <a:pPr algn="just"/>
          <a:r>
            <a:rPr lang="en-US" sz="2400" dirty="0" smtClean="0"/>
            <a:t>The equation bridges the data gap where no other magnitude type is provided and allows for the extension of the seismic catalogue to be extended by twenty-two (22) events not reported by any other network.  </a:t>
          </a:r>
          <a:endParaRPr lang="en-KE" sz="2400" dirty="0">
            <a:latin typeface="Arial" panose="020B0604020202020204" pitchFamily="34" charset="0"/>
            <a:cs typeface="Arial" panose="020B0604020202020204" pitchFamily="34" charset="0"/>
          </a:endParaRPr>
        </a:p>
      </dgm:t>
    </dgm:pt>
    <dgm:pt modelId="{C9093316-A2CF-4E85-A800-D08F86F7F654}" type="sibTrans" cxnId="{4D74DC8F-47AD-44CA-9371-909D0A4274C2}">
      <dgm:prSet/>
      <dgm:spPr/>
      <dgm:t>
        <a:bodyPr/>
        <a:lstStyle/>
        <a:p>
          <a:endParaRPr lang="en-KE"/>
        </a:p>
      </dgm:t>
    </dgm:pt>
    <dgm:pt modelId="{53D502CA-E169-4B66-A1C0-3C0BB00C409C}" type="parTrans" cxnId="{4D74DC8F-47AD-44CA-9371-909D0A4274C2}">
      <dgm:prSet/>
      <dgm:spPr/>
      <dgm:t>
        <a:bodyPr/>
        <a:lstStyle/>
        <a:p>
          <a:endParaRPr lang="en-KE"/>
        </a:p>
      </dgm:t>
    </dgm:pt>
    <dgm:pt modelId="{11596729-D7CF-4788-B03A-F14DBA506F14}" type="pres">
      <dgm:prSet presAssocID="{2F5F4567-9D24-4C4F-BBEF-86143C68F5CE}" presName="linearFlow" presStyleCnt="0">
        <dgm:presLayoutVars>
          <dgm:dir/>
          <dgm:resizeHandles val="exact"/>
        </dgm:presLayoutVars>
      </dgm:prSet>
      <dgm:spPr/>
    </dgm:pt>
    <dgm:pt modelId="{97BBDABE-235B-4327-9893-F1897EBC1EB6}" type="pres">
      <dgm:prSet presAssocID="{EBB7D784-1031-46F7-A31C-C4398F3EE30A}" presName="composite" presStyleCnt="0"/>
      <dgm:spPr/>
    </dgm:pt>
    <dgm:pt modelId="{27AB337A-321C-4063-9576-309CF4873B36}" type="pres">
      <dgm:prSet presAssocID="{EBB7D784-1031-46F7-A31C-C4398F3EE30A}" presName="imgShp" presStyleLbl="fgImgPlace1" presStyleIdx="0" presStyleCnt="2" custScaleX="71186" custScaleY="75809" custLinFactNeighborX="-61109" custLinFactNeighborY="-466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inoculars reflecting a sunset and laying on table by the sea"/>
        </a:ext>
      </dgm:extLst>
    </dgm:pt>
    <dgm:pt modelId="{CE464CEB-6EE6-442B-9B2C-941244962614}" type="pres">
      <dgm:prSet presAssocID="{EBB7D784-1031-46F7-A31C-C4398F3EE30A}" presName="txShp" presStyleLbl="node1" presStyleIdx="0" presStyleCnt="2" custScaleX="143617" custScaleY="236330" custLinFactNeighborX="2693" custLinFactNeighborY="-2562">
        <dgm:presLayoutVars>
          <dgm:bulletEnabled val="1"/>
        </dgm:presLayoutVars>
      </dgm:prSet>
      <dgm:spPr/>
      <dgm:t>
        <a:bodyPr/>
        <a:lstStyle/>
        <a:p>
          <a:endParaRPr lang="en-US"/>
        </a:p>
      </dgm:t>
    </dgm:pt>
    <dgm:pt modelId="{7EABCF02-9C99-44CF-A96E-B6DE31163970}" type="pres">
      <dgm:prSet presAssocID="{C9093316-A2CF-4E85-A800-D08F86F7F654}" presName="spacing" presStyleCnt="0"/>
      <dgm:spPr/>
    </dgm:pt>
    <dgm:pt modelId="{157D0328-F039-4432-956C-00578434A710}" type="pres">
      <dgm:prSet presAssocID="{C2D7D8F2-DA2B-442F-AF8D-12089F4463BE}" presName="composite" presStyleCnt="0"/>
      <dgm:spPr/>
    </dgm:pt>
    <dgm:pt modelId="{EA1CE31B-5B9E-4F8A-8C01-C6EBD68DA20F}" type="pres">
      <dgm:prSet presAssocID="{C2D7D8F2-DA2B-442F-AF8D-12089F4463BE}" presName="imgShp" presStyleLbl="fgImgPlace1" presStyleIdx="1" presStyleCnt="2" custScaleX="66948" custScaleY="68939" custLinFactNeighborX="-57014" custLinFactNeighborY="-24925"/>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extLst>
        <a:ext uri="{E40237B7-FDA0-4F09-8148-C483321AD2D9}">
          <dgm14:cNvPr xmlns:dgm14="http://schemas.microsoft.com/office/drawing/2010/diagram" id="0" name="" descr="A digital balance scale using circles"/>
        </a:ext>
      </dgm:extLst>
    </dgm:pt>
    <dgm:pt modelId="{742DAFA8-0617-4791-BEDB-589C4364C03C}" type="pres">
      <dgm:prSet presAssocID="{C2D7D8F2-DA2B-442F-AF8D-12089F4463BE}" presName="txShp" presStyleLbl="node1" presStyleIdx="1" presStyleCnt="2" custScaleX="136587" custLinFactNeighborX="6208" custLinFactNeighborY="-14526">
        <dgm:presLayoutVars>
          <dgm:bulletEnabled val="1"/>
        </dgm:presLayoutVars>
      </dgm:prSet>
      <dgm:spPr/>
      <dgm:t>
        <a:bodyPr/>
        <a:lstStyle/>
        <a:p>
          <a:endParaRPr lang="en-US"/>
        </a:p>
      </dgm:t>
    </dgm:pt>
  </dgm:ptLst>
  <dgm:cxnLst>
    <dgm:cxn modelId="{8D9CDAE5-0B6B-461E-B9D5-AAFC39F755FA}" srcId="{2F5F4567-9D24-4C4F-BBEF-86143C68F5CE}" destId="{C2D7D8F2-DA2B-442F-AF8D-12089F4463BE}" srcOrd="1" destOrd="0" parTransId="{C1801CB2-C6CD-4A3A-A2FC-FDBFCA85B782}" sibTransId="{643ED516-4A78-4386-A16F-634329D57821}"/>
    <dgm:cxn modelId="{83903A69-3F19-4416-8F7B-E181A5E0EEB8}" type="presOf" srcId="{2F5F4567-9D24-4C4F-BBEF-86143C68F5CE}" destId="{11596729-D7CF-4788-B03A-F14DBA506F14}" srcOrd="0" destOrd="0" presId="urn:microsoft.com/office/officeart/2005/8/layout/vList3"/>
    <dgm:cxn modelId="{4D74DC8F-47AD-44CA-9371-909D0A4274C2}" srcId="{2F5F4567-9D24-4C4F-BBEF-86143C68F5CE}" destId="{EBB7D784-1031-46F7-A31C-C4398F3EE30A}" srcOrd="0" destOrd="0" parTransId="{53D502CA-E169-4B66-A1C0-3C0BB00C409C}" sibTransId="{C9093316-A2CF-4E85-A800-D08F86F7F654}"/>
    <dgm:cxn modelId="{CA5F2276-0332-4C0D-BA8E-CCC97C2D1288}" type="presOf" srcId="{C2D7D8F2-DA2B-442F-AF8D-12089F4463BE}" destId="{742DAFA8-0617-4791-BEDB-589C4364C03C}" srcOrd="0" destOrd="0" presId="urn:microsoft.com/office/officeart/2005/8/layout/vList3"/>
    <dgm:cxn modelId="{3E9843BD-A351-4472-8A24-34B4FE5DE89A}" type="presOf" srcId="{EBB7D784-1031-46F7-A31C-C4398F3EE30A}" destId="{CE464CEB-6EE6-442B-9B2C-941244962614}" srcOrd="0" destOrd="0" presId="urn:microsoft.com/office/officeart/2005/8/layout/vList3"/>
    <dgm:cxn modelId="{C16E5F1D-DD5F-45AC-9168-D27D819D6046}" type="presParOf" srcId="{11596729-D7CF-4788-B03A-F14DBA506F14}" destId="{97BBDABE-235B-4327-9893-F1897EBC1EB6}" srcOrd="0" destOrd="0" presId="urn:microsoft.com/office/officeart/2005/8/layout/vList3"/>
    <dgm:cxn modelId="{FC8E168C-4CB9-46A7-86E2-EC07546BBCA5}" type="presParOf" srcId="{97BBDABE-235B-4327-9893-F1897EBC1EB6}" destId="{27AB337A-321C-4063-9576-309CF4873B36}" srcOrd="0" destOrd="0" presId="urn:microsoft.com/office/officeart/2005/8/layout/vList3"/>
    <dgm:cxn modelId="{5CF93B35-CB6B-4670-B7E8-0625B0AC7E95}" type="presParOf" srcId="{97BBDABE-235B-4327-9893-F1897EBC1EB6}" destId="{CE464CEB-6EE6-442B-9B2C-941244962614}" srcOrd="1" destOrd="0" presId="urn:microsoft.com/office/officeart/2005/8/layout/vList3"/>
    <dgm:cxn modelId="{5CA2C986-59A8-4FF8-97DC-93168B867D2C}" type="presParOf" srcId="{11596729-D7CF-4788-B03A-F14DBA506F14}" destId="{7EABCF02-9C99-44CF-A96E-B6DE31163970}" srcOrd="1" destOrd="0" presId="urn:microsoft.com/office/officeart/2005/8/layout/vList3"/>
    <dgm:cxn modelId="{0D69DF23-D74C-42BC-B0EE-A1ED6BF3FDBB}" type="presParOf" srcId="{11596729-D7CF-4788-B03A-F14DBA506F14}" destId="{157D0328-F039-4432-956C-00578434A710}" srcOrd="2" destOrd="0" presId="urn:microsoft.com/office/officeart/2005/8/layout/vList3"/>
    <dgm:cxn modelId="{89C3FE19-DE72-40EB-BC28-0BB1F3630CFA}" type="presParOf" srcId="{157D0328-F039-4432-956C-00578434A710}" destId="{EA1CE31B-5B9E-4F8A-8C01-C6EBD68DA20F}" srcOrd="0" destOrd="0" presId="urn:microsoft.com/office/officeart/2005/8/layout/vList3"/>
    <dgm:cxn modelId="{723D99D1-5C24-4372-8151-E88902DA2E23}" type="presParOf" srcId="{157D0328-F039-4432-956C-00578434A710}" destId="{742DAFA8-0617-4791-BEDB-589C4364C03C}" srcOrd="1" destOrd="0" presId="urn:microsoft.com/office/officeart/2005/8/layout/vList3"/>
  </dgm:cxnLst>
  <dgm:bg>
    <a:solidFill>
      <a:schemeClr val="accent2">
        <a:lumMod val="40000"/>
        <a:lumOff val="60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1E08-BFAB-4E61-BE89-EFE4DBD407EC}">
      <dsp:nvSpPr>
        <dsp:cNvPr id="0" name=""/>
        <dsp:cNvSpPr/>
      </dsp:nvSpPr>
      <dsp:spPr>
        <a:xfrm>
          <a:off x="-6295557" y="-963358"/>
          <a:ext cx="7496245" cy="7496245"/>
        </a:xfrm>
        <a:prstGeom prst="blockArc">
          <a:avLst>
            <a:gd name="adj1" fmla="val 18900000"/>
            <a:gd name="adj2" fmla="val 2700000"/>
            <a:gd name="adj3" fmla="val 28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123A54-9BE0-4BCC-806D-2589DF50A7FA}">
      <dsp:nvSpPr>
        <dsp:cNvPr id="0" name=""/>
        <dsp:cNvSpPr/>
      </dsp:nvSpPr>
      <dsp:spPr>
        <a:xfrm>
          <a:off x="1373507" y="187837"/>
          <a:ext cx="9048573" cy="182464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416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a:t>
          </a:r>
          <a:endParaRPr lang="en-KE" sz="2400" kern="1200" dirty="0">
            <a:latin typeface="Arial" panose="020B0604020202020204" pitchFamily="34" charset="0"/>
            <a:cs typeface="Arial" panose="020B0604020202020204" pitchFamily="34" charset="0"/>
          </a:endParaRPr>
        </a:p>
      </dsp:txBody>
      <dsp:txXfrm>
        <a:off x="1373507" y="187837"/>
        <a:ext cx="9048573" cy="1824644"/>
      </dsp:txXfrm>
    </dsp:sp>
    <dsp:sp modelId="{B1B0D455-8CAB-438A-AAF5-FDC18F492895}">
      <dsp:nvSpPr>
        <dsp:cNvPr id="0" name=""/>
        <dsp:cNvSpPr/>
      </dsp:nvSpPr>
      <dsp:spPr>
        <a:xfrm>
          <a:off x="76859" y="417714"/>
          <a:ext cx="1392381" cy="1392381"/>
        </a:xfrm>
        <a:prstGeom prst="ellipse">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CDC8AC-A0F3-41CC-85EB-48E674C5879B}">
      <dsp:nvSpPr>
        <dsp:cNvPr id="0" name=""/>
        <dsp:cNvSpPr/>
      </dsp:nvSpPr>
      <dsp:spPr>
        <a:xfrm>
          <a:off x="1666424" y="2064735"/>
          <a:ext cx="8755656" cy="1413167"/>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4163" tIns="60960" rIns="60960" bIns="60960" numCol="1" spcCol="1270" anchor="ctr" anchorCtr="0">
          <a:noAutofit/>
        </a:bodyPr>
        <a:lstStyle/>
        <a:p>
          <a:pPr lvl="0" algn="l" defTabSz="1066800">
            <a:lnSpc>
              <a:spcPct val="90000"/>
            </a:lnSpc>
            <a:spcBef>
              <a:spcPct val="0"/>
            </a:spcBef>
            <a:spcAft>
              <a:spcPct val="35000"/>
            </a:spcAft>
          </a:pPr>
          <a:endParaRPr lang="en-KE" sz="2400" kern="1200" dirty="0">
            <a:latin typeface="Arial" panose="020B0604020202020204" pitchFamily="34" charset="0"/>
            <a:cs typeface="Arial" panose="020B0604020202020204" pitchFamily="34" charset="0"/>
          </a:endParaRPr>
        </a:p>
      </dsp:txBody>
      <dsp:txXfrm>
        <a:off x="1666424" y="2064735"/>
        <a:ext cx="8755656" cy="1413167"/>
      </dsp:txXfrm>
    </dsp:sp>
    <dsp:sp modelId="{04A4BEE4-0B11-4981-B830-B8C9A5554BA4}">
      <dsp:nvSpPr>
        <dsp:cNvPr id="0" name=""/>
        <dsp:cNvSpPr/>
      </dsp:nvSpPr>
      <dsp:spPr>
        <a:xfrm>
          <a:off x="481764" y="2088573"/>
          <a:ext cx="1392381" cy="1392381"/>
        </a:xfrm>
        <a:prstGeom prst="ellipse">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77F4A-8DB0-4202-93F6-815FD17CABD0}">
      <dsp:nvSpPr>
        <dsp:cNvPr id="0" name=""/>
        <dsp:cNvSpPr/>
      </dsp:nvSpPr>
      <dsp:spPr>
        <a:xfrm>
          <a:off x="773050" y="3535308"/>
          <a:ext cx="9572171" cy="184062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4163" tIns="162560" rIns="162560" bIns="162560" numCol="1" spcCol="1270" anchor="ctr" anchorCtr="0">
          <a:noAutofit/>
        </a:bodyPr>
        <a:lstStyle/>
        <a:p>
          <a:pPr lvl="0" algn="l" defTabSz="2844800">
            <a:lnSpc>
              <a:spcPct val="90000"/>
            </a:lnSpc>
            <a:spcBef>
              <a:spcPct val="0"/>
            </a:spcBef>
            <a:spcAft>
              <a:spcPct val="35000"/>
            </a:spcAft>
          </a:pPr>
          <a:endParaRPr lang="en-KE" sz="6400" kern="1200" dirty="0">
            <a:latin typeface="Arial" panose="020B0604020202020204" pitchFamily="34" charset="0"/>
            <a:cs typeface="Arial" panose="020B0604020202020204" pitchFamily="34" charset="0"/>
          </a:endParaRPr>
        </a:p>
      </dsp:txBody>
      <dsp:txXfrm>
        <a:off x="773050" y="3535308"/>
        <a:ext cx="9572171" cy="1840628"/>
      </dsp:txXfrm>
    </dsp:sp>
    <dsp:sp modelId="{5DC11287-3D53-481C-BE3F-9AC818EC8A3C}">
      <dsp:nvSpPr>
        <dsp:cNvPr id="0" name=""/>
        <dsp:cNvSpPr/>
      </dsp:nvSpPr>
      <dsp:spPr>
        <a:xfrm>
          <a:off x="76859" y="3759431"/>
          <a:ext cx="1392381" cy="1392381"/>
        </a:xfrm>
        <a:prstGeom prst="ellipse">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2AE3A-532E-4B69-B05A-632902774FDE}">
      <dsp:nvSpPr>
        <dsp:cNvPr id="0" name=""/>
        <dsp:cNvSpPr/>
      </dsp:nvSpPr>
      <dsp:spPr>
        <a:xfrm>
          <a:off x="0" y="0"/>
          <a:ext cx="10470775" cy="1119228"/>
        </a:xfrm>
        <a:prstGeom prst="rect">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Seismicity map of Kenya &amp; adjoining areas. Data IRIS 972 (608 have magnitudes)</a:t>
          </a:r>
          <a:r>
            <a:rPr lang="en-US" sz="2000" kern="1200" baseline="0" dirty="0" smtClean="0">
              <a:latin typeface="Arial" panose="020B0604020202020204" pitchFamily="34" charset="0"/>
              <a:cs typeface="Arial" panose="020B0604020202020204" pitchFamily="34" charset="0"/>
            </a:rPr>
            <a:t>.</a:t>
          </a:r>
          <a:endParaRPr lang="en-KE" sz="2000" kern="1200" dirty="0">
            <a:latin typeface="Arial" panose="020B0604020202020204" pitchFamily="34" charset="0"/>
            <a:cs typeface="Arial" panose="020B0604020202020204" pitchFamily="34" charset="0"/>
          </a:endParaRPr>
        </a:p>
      </dsp:txBody>
      <dsp:txXfrm>
        <a:off x="0" y="0"/>
        <a:ext cx="10470775" cy="1119228"/>
      </dsp:txXfrm>
    </dsp:sp>
    <dsp:sp modelId="{33F96300-BD4E-4738-AAB6-8B2D353A03D6}">
      <dsp:nvSpPr>
        <dsp:cNvPr id="0" name=""/>
        <dsp:cNvSpPr/>
      </dsp:nvSpPr>
      <dsp:spPr>
        <a:xfrm>
          <a:off x="0" y="855858"/>
          <a:ext cx="10470775" cy="4146797"/>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CE264-1C81-4A9E-8423-911B98065A7A}">
      <dsp:nvSpPr>
        <dsp:cNvPr id="0" name=""/>
        <dsp:cNvSpPr/>
      </dsp:nvSpPr>
      <dsp:spPr>
        <a:xfrm flipV="1">
          <a:off x="0" y="4693255"/>
          <a:ext cx="10470775" cy="364210"/>
        </a:xfrm>
        <a:prstGeom prst="rect">
          <a:avLst/>
        </a:prstGeom>
        <a:solidFill>
          <a:schemeClr val="accent2"/>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598C3-BF2A-41E6-AA77-9C2188AA9E53}">
      <dsp:nvSpPr>
        <dsp:cNvPr id="0" name=""/>
        <dsp:cNvSpPr/>
      </dsp:nvSpPr>
      <dsp:spPr>
        <a:xfrm>
          <a:off x="6921966" y="149912"/>
          <a:ext cx="3351671" cy="5637832"/>
        </a:xfrm>
        <a:prstGeom prst="wedgeRectCallout">
          <a:avLst>
            <a:gd name="adj1" fmla="val 0"/>
            <a:gd name="adj2" fmla="val 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8001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dsp:txBody>
      <dsp:txXfrm>
        <a:off x="7347335" y="149912"/>
        <a:ext cx="2926301" cy="5637832"/>
      </dsp:txXfrm>
    </dsp:sp>
    <dsp:sp modelId="{DC0797A1-8742-44B1-990E-3B9F89221BBA}">
      <dsp:nvSpPr>
        <dsp:cNvPr id="0" name=""/>
        <dsp:cNvSpPr/>
      </dsp:nvSpPr>
      <dsp:spPr>
        <a:xfrm>
          <a:off x="7019829" y="-41563"/>
          <a:ext cx="3345295" cy="50042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Least square methods (PLOT)</a:t>
          </a:r>
          <a:endParaRPr lang="en-KE" sz="1700" kern="1200" dirty="0">
            <a:latin typeface="Arial" panose="020B0604020202020204" pitchFamily="34" charset="0"/>
            <a:cs typeface="Arial" panose="020B0604020202020204" pitchFamily="34" charset="0"/>
          </a:endParaRPr>
        </a:p>
      </dsp:txBody>
      <dsp:txXfrm>
        <a:off x="7019829" y="-41563"/>
        <a:ext cx="3345295" cy="500427"/>
      </dsp:txXfrm>
    </dsp:sp>
    <dsp:sp modelId="{27E06A06-DF70-4E24-940D-F9DFA098669A}">
      <dsp:nvSpPr>
        <dsp:cNvPr id="0" name=""/>
        <dsp:cNvSpPr/>
      </dsp:nvSpPr>
      <dsp:spPr>
        <a:xfrm>
          <a:off x="3003120" y="29793"/>
          <a:ext cx="3894994" cy="5757936"/>
        </a:xfrm>
        <a:prstGeom prst="wedgeRectCallout">
          <a:avLst>
            <a:gd name="adj1" fmla="val 62500"/>
            <a:gd name="adj2" fmla="val 2083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533400">
            <a:lnSpc>
              <a:spcPct val="90000"/>
            </a:lnSpc>
            <a:spcBef>
              <a:spcPct val="0"/>
            </a:spcBef>
            <a:spcAft>
              <a:spcPct val="35000"/>
            </a:spcAft>
            <a:buFont typeface="Wingdings" panose="05000000000000000000" pitchFamily="2" charset="2"/>
            <a:buChar char="v"/>
          </a:pPr>
          <a:endParaRPr lang="en-KE" sz="1200" kern="1200" dirty="0"/>
        </a:p>
      </dsp:txBody>
      <dsp:txXfrm>
        <a:off x="3497444" y="29793"/>
        <a:ext cx="3400669" cy="5757936"/>
      </dsp:txXfrm>
    </dsp:sp>
    <dsp:sp modelId="{C388ACE5-359F-4DB4-BE40-46145A6076FA}">
      <dsp:nvSpPr>
        <dsp:cNvPr id="0" name=""/>
        <dsp:cNvSpPr/>
      </dsp:nvSpPr>
      <dsp:spPr>
        <a:xfrm>
          <a:off x="3081405" y="-56322"/>
          <a:ext cx="3897334" cy="69315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Methods </a:t>
          </a:r>
          <a:r>
            <a:rPr lang="en-US" sz="1700" kern="1200" dirty="0" smtClean="0">
              <a:latin typeface="Arial" panose="020B0604020202020204" pitchFamily="34" charset="0"/>
              <a:cs typeface="Arial" panose="020B0604020202020204" pitchFamily="34" charset="0"/>
            </a:rPr>
            <a:t>(ORTHOGONAL REGRESSION EQUATION)</a:t>
          </a:r>
          <a:endParaRPr lang="en-KE" sz="1700" kern="1200" dirty="0">
            <a:latin typeface="Arial" panose="020B0604020202020204" pitchFamily="34" charset="0"/>
            <a:cs typeface="Arial" panose="020B0604020202020204" pitchFamily="34" charset="0"/>
          </a:endParaRPr>
        </a:p>
      </dsp:txBody>
      <dsp:txXfrm>
        <a:off x="3081405" y="-56322"/>
        <a:ext cx="3897334" cy="693158"/>
      </dsp:txXfrm>
    </dsp:sp>
    <dsp:sp modelId="{EDE61506-CE93-43E0-832C-B7D81962F7AB}">
      <dsp:nvSpPr>
        <dsp:cNvPr id="0" name=""/>
        <dsp:cNvSpPr/>
      </dsp:nvSpPr>
      <dsp:spPr>
        <a:xfrm>
          <a:off x="13170" y="-8"/>
          <a:ext cx="3003152" cy="5787743"/>
        </a:xfrm>
        <a:prstGeom prst="wedgeRectCallout">
          <a:avLst>
            <a:gd name="adj1" fmla="val 62500"/>
            <a:gd name="adj2" fmla="val 2083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800100">
            <a:lnSpc>
              <a:spcPct val="90000"/>
            </a:lnSpc>
            <a:spcBef>
              <a:spcPct val="0"/>
            </a:spcBef>
            <a:spcAft>
              <a:spcPct val="35000"/>
            </a:spcAft>
          </a:pPr>
          <a:endParaRPr lang="en-KE" sz="1800" kern="1200" dirty="0">
            <a:latin typeface="Arial" panose="020B0604020202020204" pitchFamily="34" charset="0"/>
            <a:cs typeface="Arial" panose="020B0604020202020204" pitchFamily="34" charset="0"/>
          </a:endParaRPr>
        </a:p>
      </dsp:txBody>
      <dsp:txXfrm>
        <a:off x="394308" y="-8"/>
        <a:ext cx="2622014" cy="5787743"/>
      </dsp:txXfrm>
    </dsp:sp>
    <dsp:sp modelId="{E767408B-E6D8-4E7B-839A-C339CFD014DE}">
      <dsp:nvSpPr>
        <dsp:cNvPr id="0" name=""/>
        <dsp:cNvSpPr/>
      </dsp:nvSpPr>
      <dsp:spPr>
        <a:xfrm>
          <a:off x="24194" y="0"/>
          <a:ext cx="2938855" cy="71848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Data</a:t>
          </a:r>
          <a:endParaRPr lang="en-KE" sz="1700" kern="1200" dirty="0">
            <a:latin typeface="Arial" panose="020B0604020202020204" pitchFamily="34" charset="0"/>
            <a:cs typeface="Arial" panose="020B0604020202020204" pitchFamily="34" charset="0"/>
          </a:endParaRPr>
        </a:p>
      </dsp:txBody>
      <dsp:txXfrm>
        <a:off x="24194" y="0"/>
        <a:ext cx="2938855" cy="718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6EC1E-AA4B-4195-9B3A-4866E087CDD9}">
      <dsp:nvSpPr>
        <dsp:cNvPr id="0" name=""/>
        <dsp:cNvSpPr/>
      </dsp:nvSpPr>
      <dsp:spPr>
        <a:xfrm>
          <a:off x="182059" y="292529"/>
          <a:ext cx="4881952" cy="36122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12A36A-8FD1-47A0-AF92-20967ADBE131}">
      <dsp:nvSpPr>
        <dsp:cNvPr id="0" name=""/>
        <dsp:cNvSpPr/>
      </dsp:nvSpPr>
      <dsp:spPr>
        <a:xfrm>
          <a:off x="295911" y="445648"/>
          <a:ext cx="4518371" cy="3400380"/>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37AC7-7FEC-4854-AD15-257FC7B71331}">
      <dsp:nvSpPr>
        <dsp:cNvPr id="0" name=""/>
        <dsp:cNvSpPr/>
      </dsp:nvSpPr>
      <dsp:spPr>
        <a:xfrm>
          <a:off x="0" y="4075831"/>
          <a:ext cx="4970277" cy="50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latin typeface="Arial" panose="020B0604020202020204" pitchFamily="34" charset="0"/>
              <a:cs typeface="Arial" panose="020B0604020202020204" pitchFamily="34" charset="0"/>
            </a:rPr>
            <a:t>Mb=0.6655Ms ISC (+/-0.015902)+1.6897(+/-0.064459), R2=07643 (171 events)</a:t>
          </a:r>
          <a:endParaRPr lang="en-KE" sz="1600" kern="1200" dirty="0">
            <a:latin typeface="Arial" panose="020B0604020202020204" pitchFamily="34" charset="0"/>
            <a:cs typeface="Arial" panose="020B0604020202020204" pitchFamily="34" charset="0"/>
          </a:endParaRPr>
        </a:p>
      </dsp:txBody>
      <dsp:txXfrm>
        <a:off x="0" y="4075831"/>
        <a:ext cx="4970277" cy="502311"/>
      </dsp:txXfrm>
    </dsp:sp>
    <dsp:sp modelId="{45201B87-B28D-4FD5-B9AF-ED8DDBDC50DA}">
      <dsp:nvSpPr>
        <dsp:cNvPr id="0" name=""/>
        <dsp:cNvSpPr/>
      </dsp:nvSpPr>
      <dsp:spPr>
        <a:xfrm>
          <a:off x="5178640" y="231352"/>
          <a:ext cx="5247744" cy="358154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78CE04C-701F-4CD6-BBDC-87E1E247A603}">
      <dsp:nvSpPr>
        <dsp:cNvPr id="0" name=""/>
        <dsp:cNvSpPr/>
      </dsp:nvSpPr>
      <dsp:spPr>
        <a:xfrm>
          <a:off x="5733427" y="190786"/>
          <a:ext cx="4476623" cy="3008946"/>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2D4E56-9210-412C-81D7-BB233839CA55}">
      <dsp:nvSpPr>
        <dsp:cNvPr id="0" name=""/>
        <dsp:cNvSpPr/>
      </dsp:nvSpPr>
      <dsp:spPr>
        <a:xfrm>
          <a:off x="5218111" y="4051607"/>
          <a:ext cx="5296859" cy="55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M</a:t>
          </a:r>
          <a:r>
            <a:rPr lang="en-US" sz="2000" kern="1200" baseline="-25000" dirty="0" smtClean="0">
              <a:latin typeface="Arial" panose="020B0604020202020204" pitchFamily="34" charset="0"/>
              <a:cs typeface="Arial" panose="020B0604020202020204" pitchFamily="34" charset="0"/>
            </a:rPr>
            <a:t>b</a:t>
          </a:r>
          <a:r>
            <a:rPr lang="en-US" sz="2000" kern="1200" dirty="0" smtClean="0">
              <a:latin typeface="Arial" panose="020B0604020202020204" pitchFamily="34" charset="0"/>
              <a:cs typeface="Arial" panose="020B0604020202020204" pitchFamily="34" charset="0"/>
            </a:rPr>
            <a:t> IDC </a:t>
          </a:r>
          <a:r>
            <a:rPr lang="en-US" sz="2000" kern="1200" dirty="0" err="1" smtClean="0">
              <a:latin typeface="Arial" panose="020B0604020202020204" pitchFamily="34" charset="0"/>
              <a:cs typeface="Arial" panose="020B0604020202020204" pitchFamily="34" charset="0"/>
            </a:rPr>
            <a:t>vs</a:t>
          </a:r>
          <a:r>
            <a:rPr lang="en-US" sz="2000" kern="1200" dirty="0" smtClean="0">
              <a:latin typeface="Arial" panose="020B0604020202020204" pitchFamily="34" charset="0"/>
              <a:cs typeface="Arial" panose="020B0604020202020204" pitchFamily="34" charset="0"/>
            </a:rPr>
            <a:t> M</a:t>
          </a:r>
          <a:r>
            <a:rPr lang="en-US" sz="2000" kern="1200" baseline="-25000" dirty="0" smtClean="0">
              <a:latin typeface="Arial" panose="020B0604020202020204" pitchFamily="34" charset="0"/>
              <a:cs typeface="Arial" panose="020B0604020202020204" pitchFamily="34" charset="0"/>
            </a:rPr>
            <a:t>b</a:t>
          </a:r>
          <a:r>
            <a:rPr lang="en-US" sz="2000" kern="1200" dirty="0" smtClean="0">
              <a:latin typeface="Arial" panose="020B0604020202020204" pitchFamily="34" charset="0"/>
              <a:cs typeface="Arial" panose="020B0604020202020204" pitchFamily="34" charset="0"/>
            </a:rPr>
            <a:t> ISC </a:t>
          </a:r>
          <a:r>
            <a:rPr lang="en-US" sz="2000" kern="1200" dirty="0" smtClean="0"/>
            <a:t>y=0.517x+ 2.1787 with R</a:t>
          </a:r>
          <a:r>
            <a:rPr lang="en-US" sz="2000" kern="1200" baseline="30000" dirty="0" smtClean="0"/>
            <a:t>2</a:t>
          </a:r>
          <a:r>
            <a:rPr lang="en-US" sz="2000" kern="1200" dirty="0" smtClean="0"/>
            <a:t> 0.6208 for 608 events with a cut-off mag. of 2.5</a:t>
          </a:r>
          <a:r>
            <a:rPr lang="en-US" sz="1400" kern="1200" dirty="0" smtClean="0"/>
            <a:t>.</a:t>
          </a:r>
          <a:r>
            <a:rPr lang="en-US" sz="1400" kern="1200" dirty="0" smtClean="0">
              <a:latin typeface="Arial" panose="020B0604020202020204" pitchFamily="34" charset="0"/>
              <a:cs typeface="Arial" panose="020B0604020202020204" pitchFamily="34" charset="0"/>
            </a:rPr>
            <a:t>  </a:t>
          </a:r>
          <a:endParaRPr lang="en-KE" sz="1400" kern="1200" dirty="0">
            <a:latin typeface="Arial" panose="020B0604020202020204" pitchFamily="34" charset="0"/>
            <a:cs typeface="Arial" panose="020B0604020202020204" pitchFamily="34" charset="0"/>
          </a:endParaRPr>
        </a:p>
      </dsp:txBody>
      <dsp:txXfrm>
        <a:off x="5218111" y="4051607"/>
        <a:ext cx="5296859" cy="550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4CEB-6EE6-442B-9B2C-941244962614}">
      <dsp:nvSpPr>
        <dsp:cNvPr id="0" name=""/>
        <dsp:cNvSpPr/>
      </dsp:nvSpPr>
      <dsp:spPr>
        <a:xfrm rot="10800000">
          <a:off x="421729" y="0"/>
          <a:ext cx="9974112" cy="3221687"/>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140" tIns="91440" rIns="170688" bIns="91440" numCol="1" spcCol="1270" anchor="ctr" anchorCtr="0">
          <a:noAutofit/>
        </a:bodyPr>
        <a:lstStyle/>
        <a:p>
          <a:pPr lvl="0" algn="just" defTabSz="1066800">
            <a:lnSpc>
              <a:spcPct val="90000"/>
            </a:lnSpc>
            <a:spcBef>
              <a:spcPct val="0"/>
            </a:spcBef>
            <a:spcAft>
              <a:spcPct val="35000"/>
            </a:spcAft>
          </a:pPr>
          <a:r>
            <a:rPr lang="en-US" sz="2400" kern="1200" dirty="0" smtClean="0"/>
            <a:t>While the R</a:t>
          </a:r>
          <a:r>
            <a:rPr lang="en-US" sz="2400" kern="1200" baseline="30000" dirty="0" smtClean="0"/>
            <a:t>2</a:t>
          </a:r>
          <a:r>
            <a:rPr lang="en-US" sz="2400" kern="1200" dirty="0" smtClean="0"/>
            <a:t> error is relatively high the result compare published regression equations. </a:t>
          </a:r>
        </a:p>
        <a:p>
          <a:pPr lvl="0" algn="just" defTabSz="1066800">
            <a:lnSpc>
              <a:spcPct val="90000"/>
            </a:lnSpc>
            <a:spcBef>
              <a:spcPct val="0"/>
            </a:spcBef>
            <a:spcAft>
              <a:spcPct val="35000"/>
            </a:spcAft>
          </a:pPr>
          <a:r>
            <a:rPr lang="en-US" sz="2400" kern="1200" dirty="0" smtClean="0"/>
            <a:t>The slight variations may be due to the IDC body wave calculation method. </a:t>
          </a:r>
        </a:p>
        <a:p>
          <a:pPr lvl="0" algn="just" defTabSz="1066800">
            <a:lnSpc>
              <a:spcPct val="90000"/>
            </a:lnSpc>
            <a:spcBef>
              <a:spcPct val="0"/>
            </a:spcBef>
            <a:spcAft>
              <a:spcPct val="35000"/>
            </a:spcAft>
          </a:pPr>
          <a:r>
            <a:rPr lang="en-US" sz="2400" kern="1200" dirty="0" smtClean="0"/>
            <a:t>The equation bridges the data gap where no other magnitude type is provided and allows for the extension of the seismic catalogue to be extended by twenty-two (22) events not reported by any other network.  </a:t>
          </a:r>
          <a:endParaRPr lang="en-KE" sz="2400" kern="1200" dirty="0">
            <a:latin typeface="Arial" panose="020B0604020202020204" pitchFamily="34" charset="0"/>
            <a:cs typeface="Arial" panose="020B0604020202020204" pitchFamily="34" charset="0"/>
          </a:endParaRPr>
        </a:p>
      </dsp:txBody>
      <dsp:txXfrm rot="10800000">
        <a:off x="1227151" y="0"/>
        <a:ext cx="9168690" cy="3221687"/>
      </dsp:txXfrm>
    </dsp:sp>
    <dsp:sp modelId="{27AB337A-321C-4063-9576-309CF4873B36}">
      <dsp:nvSpPr>
        <dsp:cNvPr id="0" name=""/>
        <dsp:cNvSpPr/>
      </dsp:nvSpPr>
      <dsp:spPr>
        <a:xfrm>
          <a:off x="431032" y="1031589"/>
          <a:ext cx="970418" cy="103344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2DAFA8-0617-4791-BEDB-589C4364C03C}">
      <dsp:nvSpPr>
        <dsp:cNvPr id="0" name=""/>
        <dsp:cNvSpPr/>
      </dsp:nvSpPr>
      <dsp:spPr>
        <a:xfrm rot="10800000">
          <a:off x="909958" y="3431643"/>
          <a:ext cx="9485883" cy="1363215"/>
        </a:xfrm>
        <a:prstGeom prst="homePlat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140" tIns="95250" rIns="177800" bIns="9525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500" kern="1200" dirty="0" smtClean="0"/>
            <a:t>Further, it helps increase our </a:t>
          </a:r>
          <a:r>
            <a:rPr lang="en-US" sz="2500" kern="1200" dirty="0" smtClean="0">
              <a:solidFill>
                <a:schemeClr val="tx2">
                  <a:lumMod val="20000"/>
                  <a:lumOff val="80000"/>
                </a:schemeClr>
              </a:solidFill>
            </a:rPr>
            <a:t>understanding</a:t>
          </a:r>
          <a:r>
            <a:rPr lang="en-US" sz="2500" kern="1200" dirty="0" smtClean="0"/>
            <a:t> of the seismicity of the region and contributes to more representative hazard mapping. </a:t>
          </a:r>
          <a:endParaRPr lang="en-KE" sz="2500" kern="1200" dirty="0" smtClean="0">
            <a:latin typeface="Arial" panose="020B0604020202020204" pitchFamily="34" charset="0"/>
            <a:cs typeface="Arial" panose="020B0604020202020204" pitchFamily="34" charset="0"/>
          </a:endParaRPr>
        </a:p>
      </dsp:txBody>
      <dsp:txXfrm rot="10800000">
        <a:off x="1250762" y="3431643"/>
        <a:ext cx="9145079" cy="1363215"/>
      </dsp:txXfrm>
    </dsp:sp>
    <dsp:sp modelId="{EA1CE31B-5B9E-4F8A-8C01-C6EBD68DA20F}">
      <dsp:nvSpPr>
        <dsp:cNvPr id="0" name=""/>
        <dsp:cNvSpPr/>
      </dsp:nvSpPr>
      <dsp:spPr>
        <a:xfrm>
          <a:off x="515742" y="3501596"/>
          <a:ext cx="912645" cy="9397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20/06/2023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2.svg"/><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19.png"/><Relationship Id="rId5" Type="http://schemas.openxmlformats.org/officeDocument/2006/relationships/diagramLayout" Target="../diagrams/layout1.xml"/><Relationship Id="rId15" Type="http://schemas.openxmlformats.org/officeDocument/2006/relationships/image" Target="../media/image24.svg"/><Relationship Id="rId10" Type="http://schemas.openxmlformats.org/officeDocument/2006/relationships/image" Target="../media/image19.svg"/><Relationship Id="rId4" Type="http://schemas.openxmlformats.org/officeDocument/2006/relationships/diagramData" Target="../diagrams/data1.xml"/><Relationship Id="rId9" Type="http://schemas.openxmlformats.org/officeDocument/2006/relationships/image" Target="../media/image18.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isc.ac.uk/iscbulletin/search/catalogue/#reviewed" TargetMode="External"/><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hyperlink" Target="http://www.isc.ac.uk/cgi-bin/web-db-run?request=REVIEWED&amp;out_format=CATCSV&amp;searchshape=RECT&amp;bot_lat=-10&amp;top_lat=10&amp;left_lon=32&amp;right_lon=45&amp;ctr_lat=&amp;ctr_lon=&amp;radius=&amp;max_dist_units=deg&amp;srn=&amp;grn=&amp;start_year=2000&amp;start_month=1&amp;start_day=01&amp;start_time=00:00:00&amp;end_year=2021&amp;end_month=6&amp;end_day=01&amp;end_time=00:00:00&amp;min_dep=0&amp;max_dep=100&amp;null_dep=on&amp;min_mag=0&amp;max_mag=7&amp;req_mag_type=Any&amp;req_mag_agcy=Any&amp;include_link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554514" y="278271"/>
            <a:ext cx="7228115" cy="1477328"/>
          </a:xfrm>
          <a:prstGeom prst="rect">
            <a:avLst/>
          </a:prstGeom>
          <a:noFill/>
        </p:spPr>
        <p:txBody>
          <a:bodyPr wrap="square" rtlCol="0">
            <a:spAutoFit/>
          </a:bodyPr>
          <a:lstStyle/>
          <a:p>
            <a:pPr algn="ctr"/>
            <a:r>
              <a:rPr lang="en-US" sz="2000" b="1" dirty="0">
                <a:solidFill>
                  <a:schemeClr val="bg1"/>
                </a:solidFill>
              </a:rPr>
              <a:t>Comparison of M</a:t>
            </a:r>
            <a:r>
              <a:rPr lang="en-US" sz="2000" b="1" baseline="-25000" dirty="0">
                <a:solidFill>
                  <a:schemeClr val="bg1"/>
                </a:solidFill>
              </a:rPr>
              <a:t>b </a:t>
            </a:r>
            <a:r>
              <a:rPr lang="en-US" sz="2000" b="1" dirty="0">
                <a:solidFill>
                  <a:schemeClr val="bg1"/>
                </a:solidFill>
              </a:rPr>
              <a:t>(IDC) to M</a:t>
            </a:r>
            <a:r>
              <a:rPr lang="en-US" sz="2000" b="1" baseline="-25000" dirty="0">
                <a:solidFill>
                  <a:schemeClr val="bg1"/>
                </a:solidFill>
              </a:rPr>
              <a:t>b</a:t>
            </a:r>
            <a:r>
              <a:rPr lang="en-US" sz="2000" b="1" dirty="0">
                <a:solidFill>
                  <a:schemeClr val="bg1"/>
                </a:solidFill>
              </a:rPr>
              <a:t> (ISC) for the East Africa region using the empirical regression equations.</a:t>
            </a:r>
            <a:endParaRPr lang="en-US" sz="2000" dirty="0">
              <a:solidFill>
                <a:schemeClr val="bg1"/>
              </a:solidFill>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GLADYS KAREGI KIANJI</a:t>
            </a:r>
            <a:endParaRPr lang="x-none"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University of Nairobi</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6" y="2958858"/>
            <a:ext cx="2086776" cy="2066221"/>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solidFill>
                  <a:srgbClr val="FFFF00"/>
                </a:solidFill>
              </a:rPr>
              <a:t>The IRIS reviewed event bulletin </a:t>
            </a:r>
            <a:r>
              <a:rPr lang="en-US" sz="1200" dirty="0">
                <a:solidFill>
                  <a:srgbClr val="FFFF00"/>
                </a:solidFill>
              </a:rPr>
              <a:t> </a:t>
            </a:r>
            <a:r>
              <a:rPr lang="en-US" sz="1200" dirty="0" smtClean="0">
                <a:solidFill>
                  <a:srgbClr val="FFFF00"/>
                </a:solidFill>
              </a:rPr>
              <a:t>collects data from several agencies including the IDC.  This data has been collected with the following objectives </a:t>
            </a:r>
          </a:p>
          <a:p>
            <a:endParaRPr lang="en-US" sz="1200" dirty="0" smtClean="0">
              <a:solidFill>
                <a:srgbClr val="FFFF00"/>
              </a:solidFill>
            </a:endParaRPr>
          </a:p>
          <a:p>
            <a:pPr marL="285750" indent="-285750">
              <a:buAutoNum type="romanLcParenR"/>
            </a:pPr>
            <a:r>
              <a:rPr lang="en-US" sz="1200" dirty="0" smtClean="0">
                <a:solidFill>
                  <a:srgbClr val="FFFF00"/>
                </a:solidFill>
              </a:rPr>
              <a:t>How many events are reported by both the IDC and other agencies </a:t>
            </a:r>
          </a:p>
          <a:p>
            <a:pPr marL="285750" indent="-285750">
              <a:buAutoNum type="romanLcParenR"/>
            </a:pPr>
            <a:r>
              <a:rPr lang="en-US" sz="1200" dirty="0" smtClean="0">
                <a:solidFill>
                  <a:srgbClr val="FFFF00"/>
                </a:solidFill>
              </a:rPr>
              <a:t>How do the estimated magnitudes compare</a:t>
            </a:r>
          </a:p>
          <a:p>
            <a:pPr marL="285750" indent="-285750">
              <a:buAutoNum type="romanLcParenR"/>
            </a:pPr>
            <a:r>
              <a:rPr lang="en-US" sz="1200" dirty="0" smtClean="0">
                <a:solidFill>
                  <a:srgbClr val="FFFF00"/>
                </a:solidFill>
              </a:rPr>
              <a:t>Are </a:t>
            </a:r>
            <a:r>
              <a:rPr lang="en-US" sz="1200" dirty="0" smtClean="0">
                <a:solidFill>
                  <a:srgbClr val="FFFF00"/>
                </a:solidFill>
              </a:rPr>
              <a:t>there </a:t>
            </a:r>
            <a:r>
              <a:rPr lang="en-US" sz="1200" dirty="0" smtClean="0">
                <a:solidFill>
                  <a:srgbClr val="FFFF00"/>
                </a:solidFill>
              </a:rPr>
              <a:t>similarities or </a:t>
            </a:r>
            <a:r>
              <a:rPr lang="en-US" sz="1200" dirty="0" smtClean="0">
                <a:solidFill>
                  <a:srgbClr val="FFFF00"/>
                </a:solidFill>
              </a:rPr>
              <a:t>differences and why</a:t>
            </a:r>
            <a:endParaRPr lang="en-US" sz="1200" dirty="0" smtClean="0">
              <a:solidFill>
                <a:srgbClr val="FFFF00"/>
              </a:solidFill>
            </a:endParaRPr>
          </a:p>
          <a:p>
            <a:pPr marL="285750" indent="-285750">
              <a:buAutoNum type="romanLcParenR"/>
            </a:pPr>
            <a:endParaRPr lang="en-US" sz="1200" dirty="0">
              <a:solidFill>
                <a:srgbClr val="FFFF00"/>
              </a:solidFill>
            </a:endParaRPr>
          </a:p>
          <a:p>
            <a:pPr marL="285750" indent="-285750">
              <a:buAutoNum type="romanLcParenR"/>
            </a:pPr>
            <a:r>
              <a:rPr lang="en-US" sz="1200" dirty="0" smtClean="0">
                <a:solidFill>
                  <a:srgbClr val="FFFF00"/>
                </a:solidFill>
              </a:rPr>
              <a:t> by other agencies and how many by IDC </a:t>
            </a:r>
          </a:p>
          <a:p>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P1.2-872</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355682" cy="2348247"/>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rgbClr val="FFFF00"/>
                </a:solidFill>
              </a:rPr>
              <a:t>The regression best-fit line yields a regression equation y=0.517x+ 2.1787 with R</a:t>
            </a:r>
            <a:r>
              <a:rPr lang="en-US" sz="1400" baseline="30000" dirty="0">
                <a:solidFill>
                  <a:srgbClr val="FFFF00"/>
                </a:solidFill>
              </a:rPr>
              <a:t>2</a:t>
            </a:r>
            <a:r>
              <a:rPr lang="en-US" sz="1400" dirty="0">
                <a:solidFill>
                  <a:srgbClr val="FFFF00"/>
                </a:solidFill>
              </a:rPr>
              <a:t> 0.6208 for 972 events with a cut-off magnitude of 2.5. While the R</a:t>
            </a:r>
            <a:r>
              <a:rPr lang="en-US" sz="1400" baseline="30000" dirty="0">
                <a:solidFill>
                  <a:srgbClr val="FFFF00"/>
                </a:solidFill>
              </a:rPr>
              <a:t>2</a:t>
            </a:r>
            <a:r>
              <a:rPr lang="en-US" sz="1400" dirty="0">
                <a:solidFill>
                  <a:srgbClr val="FFFF00"/>
                </a:solidFill>
              </a:rPr>
              <a:t> error is relatively high the result compare published regression equations. </a:t>
            </a:r>
            <a:endParaRPr lang="en-US" sz="1400" dirty="0">
              <a:solidFill>
                <a:srgbClr val="FFFF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756875" y="3059881"/>
            <a:ext cx="250430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50" dirty="0">
                <a:solidFill>
                  <a:srgbClr val="FFFF00"/>
                </a:solidFill>
              </a:rPr>
              <a:t>The slight variations may be due to the IDC body wave calculation method. The equation bridges the data gap where no other magnitude type is provided and allows for the extension of the seismic catalogue by twenty-two (22) events not reported by any other network.  Further, it helps increase our understanding of the seismicity of the region and contributes to more representative hazard mapping</a:t>
            </a:r>
            <a:r>
              <a:rPr lang="en-US" sz="1200" dirty="0">
                <a:solidFill>
                  <a:srgbClr val="FFFF00"/>
                </a:solidFill>
              </a:rPr>
              <a:t>. </a:t>
            </a:r>
          </a:p>
          <a:p>
            <a:endParaRPr lang="en-US" sz="1200" dirty="0">
              <a:solidFill>
                <a:srgbClr val="FFFF0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42A0112A-DD74-C918-5EE9-E39D97B30798}"/>
              </a:ext>
            </a:extLst>
          </p:cNvPr>
          <p:cNvSpPr txBox="1">
            <a:spLocks/>
          </p:cNvSpPr>
          <p:nvPr/>
        </p:nvSpPr>
        <p:spPr>
          <a:xfrm>
            <a:off x="10004684" y="176533"/>
            <a:ext cx="2008686" cy="1288860"/>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5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1" name="Picture 10" descr="A picture containing text, accessory, crown, crown jewels&#10;&#10;Description automatically generated">
            <a:extLst>
              <a:ext uri="{FF2B5EF4-FFF2-40B4-BE49-F238E27FC236}">
                <a16:creationId xmlns:a16="http://schemas.microsoft.com/office/drawing/2014/main" xmlns="" id="{C04F646D-CED4-87B9-3108-95206255123E}"/>
              </a:ext>
            </a:extLst>
          </p:cNvPr>
          <p:cNvPicPr>
            <a:picLocks noChangeAspect="1"/>
          </p:cNvPicPr>
          <p:nvPr/>
        </p:nvPicPr>
        <p:blipFill>
          <a:blip r:embed="rId2"/>
          <a:stretch>
            <a:fillRect/>
          </a:stretch>
        </p:blipFill>
        <p:spPr>
          <a:xfrm>
            <a:off x="10004684" y="176533"/>
            <a:ext cx="2086772" cy="1288860"/>
          </a:xfrm>
          <a:prstGeom prst="rect">
            <a:avLst/>
          </a:prstGeom>
        </p:spPr>
      </p:pic>
      <p:sp>
        <p:nvSpPr>
          <p:cNvPr id="12" name="Rectangle 11"/>
          <p:cNvSpPr/>
          <p:nvPr/>
        </p:nvSpPr>
        <p:spPr>
          <a:xfrm>
            <a:off x="2803557" y="3185050"/>
            <a:ext cx="1845525" cy="1815882"/>
          </a:xfrm>
          <a:prstGeom prst="rect">
            <a:avLst/>
          </a:prstGeom>
        </p:spPr>
        <p:txBody>
          <a:bodyPr wrap="square">
            <a:spAutoFit/>
          </a:bodyPr>
          <a:lstStyle/>
          <a:p>
            <a:r>
              <a:rPr lang="en-US" sz="1400" dirty="0">
                <a:solidFill>
                  <a:srgbClr val="FFFF00"/>
                </a:solidFill>
              </a:rPr>
              <a:t>Data collected from IRIS Reviewed Bulletin for East Africa is used to generate empirical regression equations using orthogonal least square regression (OLSR)</a:t>
            </a:r>
            <a:r>
              <a:rPr lang="en-US" sz="1400"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1437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72736"/>
            <a:ext cx="1642946" cy="707067"/>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P1.2-872</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Picture 5" descr="A picture containing text, accessory, crown, crown jewels&#10;&#10;Description automatically generated">
            <a:extLst>
              <a:ext uri="{FF2B5EF4-FFF2-40B4-BE49-F238E27FC236}">
                <a16:creationId xmlns:a16="http://schemas.microsoft.com/office/drawing/2014/main" xmlns="" id="{82F26C9A-669C-9FBB-37D0-6616BAA0B526}"/>
              </a:ext>
            </a:extLst>
          </p:cNvPr>
          <p:cNvPicPr>
            <a:picLocks noChangeAspect="1"/>
          </p:cNvPicPr>
          <p:nvPr/>
        </p:nvPicPr>
        <p:blipFill>
          <a:blip r:embed="rId3"/>
          <a:stretch>
            <a:fillRect/>
          </a:stretch>
        </p:blipFill>
        <p:spPr>
          <a:xfrm>
            <a:off x="10276610" y="-2130"/>
            <a:ext cx="1832262" cy="956065"/>
          </a:xfrm>
          <a:prstGeom prst="rect">
            <a:avLst/>
          </a:prstGeom>
        </p:spPr>
      </p:pic>
      <p:graphicFrame>
        <p:nvGraphicFramePr>
          <p:cNvPr id="18" name="Content Placeholder 17">
            <a:extLst>
              <a:ext uri="{FF2B5EF4-FFF2-40B4-BE49-F238E27FC236}">
                <a16:creationId xmlns:a16="http://schemas.microsoft.com/office/drawing/2014/main" xmlns="" id="{A09486DD-6F93-A461-86B8-466501CAB9E5}"/>
              </a:ext>
            </a:extLst>
          </p:cNvPr>
          <p:cNvGraphicFramePr>
            <a:graphicFrameLocks noGrp="1"/>
          </p:cNvGraphicFramePr>
          <p:nvPr>
            <p:ph idx="1"/>
            <p:extLst>
              <p:ext uri="{D42A27DB-BD31-4B8C-83A1-F6EECF244321}">
                <p14:modId xmlns:p14="http://schemas.microsoft.com/office/powerpoint/2010/main" val="2093309950"/>
              </p:ext>
            </p:extLst>
          </p:nvPr>
        </p:nvGraphicFramePr>
        <p:xfrm>
          <a:off x="83128" y="1215736"/>
          <a:ext cx="10422081" cy="5569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Graphic 19" descr="Lightbulb outline">
            <a:extLst>
              <a:ext uri="{FF2B5EF4-FFF2-40B4-BE49-F238E27FC236}">
                <a16:creationId xmlns:a16="http://schemas.microsoft.com/office/drawing/2014/main" xmlns="" id="{B46DC282-8320-96B8-7D8C-E3F09FBDE41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81000" y="1921380"/>
            <a:ext cx="914400" cy="914400"/>
          </a:xfrm>
          <a:prstGeom prst="rect">
            <a:avLst/>
          </a:prstGeom>
        </p:spPr>
      </p:pic>
      <p:pic>
        <p:nvPicPr>
          <p:cNvPr id="22" name="Graphic 21" descr="Lights On outline">
            <a:extLst>
              <a:ext uri="{FF2B5EF4-FFF2-40B4-BE49-F238E27FC236}">
                <a16:creationId xmlns:a16="http://schemas.microsoft.com/office/drawing/2014/main" xmlns="" id="{1C19CC1B-4E84-A0A0-9EF7-75D7BB9BDB89}"/>
              </a:ext>
            </a:extLst>
          </p:cNvPr>
          <p:cNvPicPr>
            <a:picLocks noChangeAspect="1"/>
          </p:cNvPicPr>
          <p:nvPr/>
        </p:nvPicPr>
        <p:blipFill>
          <a:blip r:embed="rId11">
            <a:extLst>
              <a:ext uri="{96DAC541-7B7A-43D3-8B79-37D633B846F1}">
                <asvg:svgBlip xmlns:asvg="http://schemas.microsoft.com/office/drawing/2016/SVG/main" xmlns="" r:embed="rId13"/>
              </a:ext>
            </a:extLst>
          </a:blip>
          <a:stretch>
            <a:fillRect/>
          </a:stretch>
        </p:blipFill>
        <p:spPr>
          <a:xfrm>
            <a:off x="765464" y="3541423"/>
            <a:ext cx="914400" cy="914400"/>
          </a:xfrm>
          <a:prstGeom prst="rect">
            <a:avLst/>
          </a:prstGeom>
        </p:spPr>
      </p:pic>
      <p:pic>
        <p:nvPicPr>
          <p:cNvPr id="24" name="Graphic 23" descr="Lights On with solid fill">
            <a:extLst>
              <a:ext uri="{FF2B5EF4-FFF2-40B4-BE49-F238E27FC236}">
                <a16:creationId xmlns:a16="http://schemas.microsoft.com/office/drawing/2014/main" xmlns="" id="{1A270094-CF4C-31E7-AA72-1C2183272940}"/>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381000" y="5274825"/>
            <a:ext cx="914400" cy="914400"/>
          </a:xfrm>
          <a:prstGeom prst="rect">
            <a:avLst/>
          </a:prstGeom>
        </p:spPr>
      </p:pic>
      <p:sp>
        <p:nvSpPr>
          <p:cNvPr id="5" name="TextBox 4"/>
          <p:cNvSpPr txBox="1"/>
          <p:nvPr/>
        </p:nvSpPr>
        <p:spPr>
          <a:xfrm>
            <a:off x="2411692" y="1912450"/>
            <a:ext cx="7884601" cy="923330"/>
          </a:xfrm>
          <a:prstGeom prst="rect">
            <a:avLst/>
          </a:prstGeom>
          <a:noFill/>
        </p:spPr>
        <p:txBody>
          <a:bodyPr wrap="square" rtlCol="0">
            <a:spAutoFit/>
          </a:bodyPr>
          <a:lstStyle/>
          <a:p>
            <a:r>
              <a:rPr lang="en-US" dirty="0" smtClean="0"/>
              <a:t>More often than not different agencies report different magnitudes  hence making it difficult to </a:t>
            </a:r>
            <a:r>
              <a:rPr lang="en-US" dirty="0" err="1" smtClean="0"/>
              <a:t>hormoginize</a:t>
            </a:r>
            <a:r>
              <a:rPr lang="en-US" dirty="0" smtClean="0"/>
              <a:t> catalogues and give a representative picture of the hazard levels </a:t>
            </a:r>
            <a:endParaRPr lang="en-US" dirty="0"/>
          </a:p>
        </p:txBody>
      </p:sp>
      <p:sp>
        <p:nvSpPr>
          <p:cNvPr id="8" name="TextBox 7"/>
          <p:cNvSpPr txBox="1"/>
          <p:nvPr/>
        </p:nvSpPr>
        <p:spPr>
          <a:xfrm>
            <a:off x="1976718" y="3697941"/>
            <a:ext cx="8237799" cy="646331"/>
          </a:xfrm>
          <a:prstGeom prst="rect">
            <a:avLst/>
          </a:prstGeom>
          <a:noFill/>
        </p:spPr>
        <p:txBody>
          <a:bodyPr wrap="square" rtlCol="0">
            <a:spAutoFit/>
          </a:bodyPr>
          <a:lstStyle/>
          <a:p>
            <a:r>
              <a:rPr lang="en-US" dirty="0" smtClean="0"/>
              <a:t>The IDC has been generating body wave magnitude (Mb) data and has contributed to the international data centers like IRIS </a:t>
            </a:r>
            <a:r>
              <a:rPr lang="en-US" dirty="0" err="1" smtClean="0"/>
              <a:t>etc</a:t>
            </a:r>
            <a:r>
              <a:rPr lang="en-US" dirty="0" smtClean="0"/>
              <a:t> </a:t>
            </a:r>
            <a:endParaRPr lang="en-US" dirty="0"/>
          </a:p>
        </p:txBody>
      </p:sp>
      <p:sp>
        <p:nvSpPr>
          <p:cNvPr id="9" name="TextBox 8"/>
          <p:cNvSpPr txBox="1"/>
          <p:nvPr/>
        </p:nvSpPr>
        <p:spPr>
          <a:xfrm>
            <a:off x="1976718" y="5274825"/>
            <a:ext cx="8237799" cy="646331"/>
          </a:xfrm>
          <a:prstGeom prst="rect">
            <a:avLst/>
          </a:prstGeom>
          <a:noFill/>
        </p:spPr>
        <p:txBody>
          <a:bodyPr wrap="square" rtlCol="0">
            <a:spAutoFit/>
          </a:bodyPr>
          <a:lstStyle/>
          <a:p>
            <a:r>
              <a:rPr lang="en-US" dirty="0" smtClean="0"/>
              <a:t>Regression equations bridge the gap and allow for representative conversion extension of catalogues. </a:t>
            </a:r>
          </a:p>
        </p:txBody>
      </p:sp>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7876120"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DISTRIBUTION OF THE EARTHQUAKES ()</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38448"/>
            <a:ext cx="1642946" cy="741356"/>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P1.2-872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accessory, crown, crown jewels&#10;&#10;Description automatically generated">
            <a:extLst>
              <a:ext uri="{FF2B5EF4-FFF2-40B4-BE49-F238E27FC236}">
                <a16:creationId xmlns:a16="http://schemas.microsoft.com/office/drawing/2014/main" xmlns="" id="{32326772-393A-A0B0-08BF-E859296DAC46}"/>
              </a:ext>
            </a:extLst>
          </p:cNvPr>
          <p:cNvPicPr>
            <a:picLocks noChangeAspect="1"/>
          </p:cNvPicPr>
          <p:nvPr/>
        </p:nvPicPr>
        <p:blipFill>
          <a:blip r:embed="rId2"/>
          <a:stretch>
            <a:fillRect/>
          </a:stretch>
        </p:blipFill>
        <p:spPr>
          <a:xfrm>
            <a:off x="10190459" y="-4499"/>
            <a:ext cx="1870110" cy="1028869"/>
          </a:xfrm>
          <a:prstGeom prst="rect">
            <a:avLst/>
          </a:prstGeom>
        </p:spPr>
      </p:pic>
      <p:graphicFrame>
        <p:nvGraphicFramePr>
          <p:cNvPr id="15" name="Content Placeholder 14">
            <a:extLst>
              <a:ext uri="{FF2B5EF4-FFF2-40B4-BE49-F238E27FC236}">
                <a16:creationId xmlns:a16="http://schemas.microsoft.com/office/drawing/2014/main" xmlns="" id="{D45A18E4-E95A-7B16-C424-318D68AD2B76}"/>
              </a:ext>
            </a:extLst>
          </p:cNvPr>
          <p:cNvGraphicFramePr>
            <a:graphicFrameLocks noGrp="1"/>
          </p:cNvGraphicFramePr>
          <p:nvPr>
            <p:ph idx="1"/>
            <p:extLst>
              <p:ext uri="{D42A27DB-BD31-4B8C-83A1-F6EECF244321}">
                <p14:modId xmlns:p14="http://schemas.microsoft.com/office/powerpoint/2010/main" val="2060003594"/>
              </p:ext>
            </p:extLst>
          </p:nvPr>
        </p:nvGraphicFramePr>
        <p:xfrm>
          <a:off x="161366" y="1383896"/>
          <a:ext cx="10470776" cy="5203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1864661" y="2264947"/>
            <a:ext cx="6849034" cy="4120354"/>
          </a:xfrm>
          <a:prstGeom prst="rect">
            <a:avLst/>
          </a:prstGeom>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38448"/>
            <a:ext cx="1642946" cy="741356"/>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1481" y="6481626"/>
            <a:ext cx="817758" cy="103909"/>
          </a:xfrm>
          <a:prstGeom prst="rect">
            <a:avLst/>
          </a:prstGeom>
        </p:spPr>
        <p:txBody>
          <a:bodyPr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P1.2-872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accessory, crown, crown jewels&#10;&#10;Description automatically generated">
            <a:extLst>
              <a:ext uri="{FF2B5EF4-FFF2-40B4-BE49-F238E27FC236}">
                <a16:creationId xmlns:a16="http://schemas.microsoft.com/office/drawing/2014/main" xmlns="" id="{83C4D20B-4053-3909-4CF9-98ED6B0CB90E}"/>
              </a:ext>
            </a:extLst>
          </p:cNvPr>
          <p:cNvPicPr>
            <a:picLocks noChangeAspect="1"/>
          </p:cNvPicPr>
          <p:nvPr/>
        </p:nvPicPr>
        <p:blipFill>
          <a:blip r:embed="rId2"/>
          <a:stretch>
            <a:fillRect/>
          </a:stretch>
        </p:blipFill>
        <p:spPr>
          <a:xfrm>
            <a:off x="10296293" y="38448"/>
            <a:ext cx="1801368" cy="990253"/>
          </a:xfrm>
          <a:prstGeom prst="rect">
            <a:avLst/>
          </a:prstGeom>
        </p:spPr>
      </p:pic>
      <p:graphicFrame>
        <p:nvGraphicFramePr>
          <p:cNvPr id="9" name="Content Placeholder 8">
            <a:extLst>
              <a:ext uri="{FF2B5EF4-FFF2-40B4-BE49-F238E27FC236}">
                <a16:creationId xmlns:a16="http://schemas.microsoft.com/office/drawing/2014/main" xmlns="" id="{A2D66329-3B80-0D48-8EBE-4ED0C55577FD}"/>
              </a:ext>
            </a:extLst>
          </p:cNvPr>
          <p:cNvGraphicFramePr>
            <a:graphicFrameLocks noGrp="1"/>
          </p:cNvGraphicFramePr>
          <p:nvPr>
            <p:ph idx="1"/>
            <p:extLst>
              <p:ext uri="{D42A27DB-BD31-4B8C-83A1-F6EECF244321}">
                <p14:modId xmlns:p14="http://schemas.microsoft.com/office/powerpoint/2010/main" val="480519476"/>
              </p:ext>
            </p:extLst>
          </p:nvPr>
        </p:nvGraphicFramePr>
        <p:xfrm>
          <a:off x="73910" y="1070265"/>
          <a:ext cx="10401299" cy="578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01025" y="1905560"/>
            <a:ext cx="2759887" cy="3416320"/>
          </a:xfrm>
          <a:prstGeom prst="rect">
            <a:avLst/>
          </a:prstGeom>
          <a:noFill/>
          <a:ln>
            <a:solidFill>
              <a:schemeClr val="accent1"/>
            </a:solidFill>
          </a:ln>
        </p:spPr>
        <p:txBody>
          <a:bodyPr wrap="square" rtlCol="0">
            <a:spAutoFit/>
          </a:bodyPr>
          <a:lstStyle/>
          <a:p>
            <a:r>
              <a:rPr lang="en-US" dirty="0" err="1" smtClean="0"/>
              <a:t>Ms</a:t>
            </a:r>
            <a:r>
              <a:rPr lang="en-US" dirty="0" smtClean="0"/>
              <a:t> (ISC) and  Mb (IDC)  data from IRIS (ISC) Reviewed event bulletin generating a total of 171 good events</a:t>
            </a:r>
          </a:p>
          <a:p>
            <a:endParaRPr lang="en-US" dirty="0"/>
          </a:p>
          <a:p>
            <a:r>
              <a:rPr lang="en-US" dirty="0" smtClean="0"/>
              <a:t>CRITERIA for Good events</a:t>
            </a:r>
          </a:p>
          <a:p>
            <a:r>
              <a:rPr lang="en-US" dirty="0" smtClean="0"/>
              <a:t>Reported by both catalogues</a:t>
            </a:r>
          </a:p>
          <a:p>
            <a:r>
              <a:rPr lang="en-US" dirty="0" smtClean="0"/>
              <a:t>Also reported by specialized networks</a:t>
            </a:r>
          </a:p>
          <a:p>
            <a:endParaRPr lang="en-US" dirty="0"/>
          </a:p>
        </p:txBody>
      </p:sp>
      <p:cxnSp>
        <p:nvCxnSpPr>
          <p:cNvPr id="10" name="Straight Arrow Connector 9"/>
          <p:cNvCxnSpPr/>
          <p:nvPr/>
        </p:nvCxnSpPr>
        <p:spPr>
          <a:xfrm>
            <a:off x="3077027" y="3074236"/>
            <a:ext cx="9434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20456" y="2598057"/>
            <a:ext cx="2699657" cy="923330"/>
          </a:xfrm>
          <a:prstGeom prst="rect">
            <a:avLst/>
          </a:prstGeom>
          <a:noFill/>
          <a:ln>
            <a:solidFill>
              <a:schemeClr val="accent1"/>
            </a:solidFill>
          </a:ln>
        </p:spPr>
        <p:txBody>
          <a:bodyPr wrap="square" rtlCol="0">
            <a:spAutoFit/>
          </a:bodyPr>
          <a:lstStyle/>
          <a:p>
            <a:r>
              <a:rPr lang="en-US" dirty="0" smtClean="0"/>
              <a:t>Analyze using Orthogonal Least Square Method (OLS)</a:t>
            </a:r>
            <a:endParaRPr lang="en-US" dirty="0"/>
          </a:p>
        </p:txBody>
      </p:sp>
      <p:cxnSp>
        <p:nvCxnSpPr>
          <p:cNvPr id="17" name="Straight Arrow Connector 16"/>
          <p:cNvCxnSpPr/>
          <p:nvPr/>
        </p:nvCxnSpPr>
        <p:spPr>
          <a:xfrm>
            <a:off x="5762171" y="3521387"/>
            <a:ext cx="0" cy="78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699657" y="3521387"/>
            <a:ext cx="3062514" cy="2313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43887" y="4370196"/>
            <a:ext cx="2670630" cy="1200329"/>
          </a:xfrm>
          <a:prstGeom prst="rect">
            <a:avLst/>
          </a:prstGeom>
          <a:noFill/>
        </p:spPr>
        <p:txBody>
          <a:bodyPr wrap="square" rtlCol="0">
            <a:spAutoFit/>
          </a:bodyPr>
          <a:lstStyle/>
          <a:p>
            <a:r>
              <a:rPr lang="en-US" dirty="0" smtClean="0"/>
              <a:t>Use the generate equation to all </a:t>
            </a:r>
            <a:r>
              <a:rPr lang="en-US" dirty="0" err="1" smtClean="0"/>
              <a:t>ot</a:t>
            </a:r>
            <a:r>
              <a:rPr lang="en-US" dirty="0" smtClean="0"/>
              <a:t> generate a </a:t>
            </a:r>
            <a:r>
              <a:rPr lang="en-US" dirty="0" err="1" smtClean="0"/>
              <a:t>ther</a:t>
            </a:r>
            <a:r>
              <a:rPr lang="en-US" dirty="0" smtClean="0"/>
              <a:t> IDC Mb events (608)  to convert to Mb (ISC)</a:t>
            </a:r>
            <a:endParaRPr lang="en-US" dirty="0"/>
          </a:p>
        </p:txBody>
      </p:sp>
      <p:sp>
        <p:nvSpPr>
          <p:cNvPr id="26" name="TextBox 25"/>
          <p:cNvSpPr txBox="1"/>
          <p:nvPr/>
        </p:nvSpPr>
        <p:spPr>
          <a:xfrm>
            <a:off x="377371" y="5453065"/>
            <a:ext cx="2162629" cy="1132470"/>
          </a:xfrm>
          <a:prstGeom prst="rect">
            <a:avLst/>
          </a:prstGeom>
          <a:noFill/>
          <a:ln>
            <a:solidFill>
              <a:schemeClr val="accent1"/>
            </a:solidFill>
          </a:ln>
        </p:spPr>
        <p:txBody>
          <a:bodyPr wrap="square" rtlCol="0">
            <a:spAutoFit/>
          </a:bodyPr>
          <a:lstStyle/>
          <a:p>
            <a:endParaRPr lang="en-US" dirty="0"/>
          </a:p>
        </p:txBody>
      </p:sp>
      <p:sp>
        <p:nvSpPr>
          <p:cNvPr id="27" name="TextBox 26"/>
          <p:cNvSpPr txBox="1"/>
          <p:nvPr/>
        </p:nvSpPr>
        <p:spPr>
          <a:xfrm>
            <a:off x="624111" y="5453065"/>
            <a:ext cx="2075546" cy="1200329"/>
          </a:xfrm>
          <a:prstGeom prst="rect">
            <a:avLst/>
          </a:prstGeom>
          <a:noFill/>
        </p:spPr>
        <p:txBody>
          <a:bodyPr wrap="square" rtlCol="0">
            <a:spAutoFit/>
          </a:bodyPr>
          <a:lstStyle/>
          <a:p>
            <a:r>
              <a:rPr lang="en-US" dirty="0" smtClean="0"/>
              <a:t>From the IRIC data set generated 902 events but only 608 events had Mb IDC.</a:t>
            </a:r>
            <a:endParaRPr lang="en-US" dirty="0"/>
          </a:p>
        </p:txBody>
      </p:sp>
      <p:cxnSp>
        <p:nvCxnSpPr>
          <p:cNvPr id="31" name="Straight Arrow Connector 30"/>
          <p:cNvCxnSpPr/>
          <p:nvPr/>
        </p:nvCxnSpPr>
        <p:spPr>
          <a:xfrm flipV="1">
            <a:off x="2960912" y="5321880"/>
            <a:ext cx="4441374" cy="501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90403"/>
            <a:ext cx="1642946" cy="741356"/>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P1.2-872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descr="A picture containing text, accessory, crown, crown jewels&#10;&#10;Description automatically generated">
            <a:extLst>
              <a:ext uri="{FF2B5EF4-FFF2-40B4-BE49-F238E27FC236}">
                <a16:creationId xmlns:a16="http://schemas.microsoft.com/office/drawing/2014/main" xmlns="" id="{6747B39A-D070-EAE2-1F39-4E955A2DE381}"/>
              </a:ext>
            </a:extLst>
          </p:cNvPr>
          <p:cNvPicPr>
            <a:picLocks noChangeAspect="1"/>
          </p:cNvPicPr>
          <p:nvPr/>
        </p:nvPicPr>
        <p:blipFill>
          <a:blip r:embed="rId2"/>
          <a:stretch>
            <a:fillRect/>
          </a:stretch>
        </p:blipFill>
        <p:spPr>
          <a:xfrm>
            <a:off x="10214517" y="24872"/>
            <a:ext cx="1901282" cy="938297"/>
          </a:xfrm>
          <a:prstGeom prst="rect">
            <a:avLst/>
          </a:prstGeom>
        </p:spPr>
      </p:pic>
      <p:graphicFrame>
        <p:nvGraphicFramePr>
          <p:cNvPr id="11" name="Content Placeholder 10">
            <a:extLst>
              <a:ext uri="{FF2B5EF4-FFF2-40B4-BE49-F238E27FC236}">
                <a16:creationId xmlns:a16="http://schemas.microsoft.com/office/drawing/2014/main" xmlns="" id="{3306377C-0170-6D2C-F39B-E5C2E3564847}"/>
              </a:ext>
            </a:extLst>
          </p:cNvPr>
          <p:cNvGraphicFramePr>
            <a:graphicFrameLocks noGrp="1"/>
          </p:cNvGraphicFramePr>
          <p:nvPr>
            <p:ph idx="1"/>
            <p:extLst>
              <p:ext uri="{D42A27DB-BD31-4B8C-83A1-F6EECF244321}">
                <p14:modId xmlns:p14="http://schemas.microsoft.com/office/powerpoint/2010/main" val="303003880"/>
              </p:ext>
            </p:extLst>
          </p:nvPr>
        </p:nvGraphicFramePr>
        <p:xfrm>
          <a:off x="4467" y="1126076"/>
          <a:ext cx="10546773" cy="5700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90403"/>
            <a:ext cx="1642946" cy="741355"/>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P1.2-872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accessory, crown, crown jewels&#10;&#10;Description automatically generated">
            <a:extLst>
              <a:ext uri="{FF2B5EF4-FFF2-40B4-BE49-F238E27FC236}">
                <a16:creationId xmlns:a16="http://schemas.microsoft.com/office/drawing/2014/main" xmlns="" id="{93CA0CE6-DB63-0623-E3C9-FF9D31EAC8A7}"/>
              </a:ext>
            </a:extLst>
          </p:cNvPr>
          <p:cNvPicPr>
            <a:picLocks noChangeAspect="1"/>
          </p:cNvPicPr>
          <p:nvPr/>
        </p:nvPicPr>
        <p:blipFill>
          <a:blip r:embed="rId2"/>
          <a:stretch>
            <a:fillRect/>
          </a:stretch>
        </p:blipFill>
        <p:spPr>
          <a:xfrm>
            <a:off x="10304041" y="38449"/>
            <a:ext cx="1811760" cy="948688"/>
          </a:xfrm>
          <a:prstGeom prst="rect">
            <a:avLst/>
          </a:prstGeom>
        </p:spPr>
      </p:pic>
      <p:graphicFrame>
        <p:nvGraphicFramePr>
          <p:cNvPr id="9" name="Content Placeholder 8">
            <a:extLst>
              <a:ext uri="{FF2B5EF4-FFF2-40B4-BE49-F238E27FC236}">
                <a16:creationId xmlns:a16="http://schemas.microsoft.com/office/drawing/2014/main" xmlns="" id="{0BE88283-94AF-4AA1-8AA3-DB075A46AA58}"/>
              </a:ext>
            </a:extLst>
          </p:cNvPr>
          <p:cNvGraphicFramePr>
            <a:graphicFrameLocks noGrp="1"/>
          </p:cNvGraphicFramePr>
          <p:nvPr>
            <p:ph idx="1"/>
            <p:extLst>
              <p:ext uri="{D42A27DB-BD31-4B8C-83A1-F6EECF244321}">
                <p14:modId xmlns:p14="http://schemas.microsoft.com/office/powerpoint/2010/main" val="1110045972"/>
              </p:ext>
            </p:extLst>
          </p:nvPr>
        </p:nvGraphicFramePr>
        <p:xfrm>
          <a:off x="106312" y="1391374"/>
          <a:ext cx="10443517" cy="4993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90403"/>
            <a:ext cx="1642946" cy="741355"/>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P1.2-872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accessory, crown, crown jewels&#10;&#10;Description automatically generated">
            <a:extLst>
              <a:ext uri="{FF2B5EF4-FFF2-40B4-BE49-F238E27FC236}">
                <a16:creationId xmlns:a16="http://schemas.microsoft.com/office/drawing/2014/main" xmlns="" id="{9D6C0D8F-F0E9-B707-B269-70D5DEFDDDB4}"/>
              </a:ext>
            </a:extLst>
          </p:cNvPr>
          <p:cNvPicPr>
            <a:picLocks noChangeAspect="1"/>
          </p:cNvPicPr>
          <p:nvPr/>
        </p:nvPicPr>
        <p:blipFill>
          <a:blip r:embed="rId2"/>
          <a:stretch>
            <a:fillRect/>
          </a:stretch>
        </p:blipFill>
        <p:spPr>
          <a:xfrm>
            <a:off x="10214517" y="45724"/>
            <a:ext cx="1901282" cy="990252"/>
          </a:xfrm>
          <a:prstGeom prst="rect">
            <a:avLst/>
          </a:prstGeom>
        </p:spPr>
      </p:pic>
      <p:sp>
        <p:nvSpPr>
          <p:cNvPr id="8" name="Content Placeholder 7">
            <a:extLst>
              <a:ext uri="{FF2B5EF4-FFF2-40B4-BE49-F238E27FC236}">
                <a16:creationId xmlns:a16="http://schemas.microsoft.com/office/drawing/2014/main" xmlns="" id="{9ACB8A4D-1319-FC71-1EFD-4A0C3EAEFD40}"/>
              </a:ext>
            </a:extLst>
          </p:cNvPr>
          <p:cNvSpPr>
            <a:spLocks noGrp="1"/>
          </p:cNvSpPr>
          <p:nvPr>
            <p:ph idx="1"/>
          </p:nvPr>
        </p:nvSpPr>
        <p:spPr>
          <a:xfrm>
            <a:off x="188686" y="1226854"/>
            <a:ext cx="10363200" cy="5392576"/>
          </a:xfrm>
          <a:solidFill>
            <a:srgbClr val="FFFF00"/>
          </a:solidFill>
        </p:spPr>
        <p:txBody>
          <a:bodyPr/>
          <a:lstStyle/>
          <a:p>
            <a:r>
              <a:rPr lang="en-US" sz="2000" dirty="0" smtClean="0">
                <a:solidFill>
                  <a:srgbClr val="0070C0"/>
                </a:solidFill>
                <a:hlinkClick r:id="rId3"/>
              </a:rPr>
              <a:t>THEORY</a:t>
            </a:r>
          </a:p>
          <a:p>
            <a:pPr marL="0" indent="0">
              <a:buNone/>
            </a:pPr>
            <a:r>
              <a:rPr lang="en-US" sz="2000" dirty="0" err="1" smtClean="0">
                <a:solidFill>
                  <a:srgbClr val="0070C0"/>
                </a:solidFill>
                <a:hlinkClick r:id="rId3"/>
              </a:rPr>
              <a:t>Kanamori</a:t>
            </a:r>
            <a:r>
              <a:rPr lang="en-US" sz="2000" dirty="0">
                <a:solidFill>
                  <a:srgbClr val="0070C0"/>
                </a:solidFill>
                <a:hlinkClick r:id="rId3"/>
              </a:rPr>
              <a:t>, H., and Anderson, D. L., (1975). Theoretical basis of some Empirical Relations. </a:t>
            </a:r>
            <a:r>
              <a:rPr lang="en-US" sz="2000" dirty="0" err="1">
                <a:solidFill>
                  <a:srgbClr val="0070C0"/>
                </a:solidFill>
                <a:hlinkClick r:id="rId3"/>
              </a:rPr>
              <a:t>InSeismology</a:t>
            </a:r>
            <a:r>
              <a:rPr lang="en-US" sz="2000" dirty="0">
                <a:solidFill>
                  <a:srgbClr val="0070C0"/>
                </a:solidFill>
                <a:hlinkClick r:id="rId3"/>
              </a:rPr>
              <a:t>, Bulletin of the Seismological Society of America, 65:5, </a:t>
            </a:r>
            <a:r>
              <a:rPr lang="en-US" sz="2000" dirty="0" smtClean="0">
                <a:solidFill>
                  <a:srgbClr val="0070C0"/>
                </a:solidFill>
                <a:hlinkClick r:id="rId3"/>
              </a:rPr>
              <a:t>1073109</a:t>
            </a:r>
          </a:p>
          <a:p>
            <a:pPr marL="0" indent="0">
              <a:buNone/>
            </a:pPr>
            <a:r>
              <a:rPr lang="en-US" sz="2000" dirty="0" smtClean="0">
                <a:solidFill>
                  <a:srgbClr val="0070C0"/>
                </a:solidFill>
                <a:hlinkClick r:id="rId3"/>
              </a:rPr>
              <a:t>APPLICATION</a:t>
            </a:r>
            <a:endParaRPr lang="en-US" sz="2000" dirty="0">
              <a:solidFill>
                <a:srgbClr val="0070C0"/>
              </a:solidFill>
              <a:hlinkClick r:id="rId3"/>
            </a:endParaRPr>
          </a:p>
          <a:p>
            <a:r>
              <a:rPr lang="en-US" sz="2000" dirty="0" err="1" smtClean="0">
                <a:solidFill>
                  <a:srgbClr val="0070C0"/>
                </a:solidFill>
                <a:hlinkClick r:id="rId3"/>
              </a:rPr>
              <a:t>Kadirioğlu</a:t>
            </a:r>
            <a:r>
              <a:rPr lang="en-US" sz="2000" dirty="0">
                <a:solidFill>
                  <a:srgbClr val="0070C0"/>
                </a:solidFill>
                <a:hlinkClick r:id="rId3"/>
              </a:rPr>
              <a:t>, F. T., &amp; </a:t>
            </a:r>
            <a:r>
              <a:rPr lang="en-US" sz="2000" dirty="0" err="1">
                <a:solidFill>
                  <a:srgbClr val="0070C0"/>
                </a:solidFill>
                <a:hlinkClick r:id="rId3"/>
              </a:rPr>
              <a:t>Kartal</a:t>
            </a:r>
            <a:r>
              <a:rPr lang="en-US" sz="2000" dirty="0">
                <a:solidFill>
                  <a:srgbClr val="0070C0"/>
                </a:solidFill>
                <a:hlinkClick r:id="rId3"/>
              </a:rPr>
              <a:t>, R. F. (2016). The new empirical magnitude conversion </a:t>
            </a:r>
            <a:r>
              <a:rPr lang="en-US" sz="2000" dirty="0" err="1" smtClean="0">
                <a:solidFill>
                  <a:srgbClr val="0070C0"/>
                </a:solidFill>
                <a:hlinkClick r:id="rId3"/>
              </a:rPr>
              <a:t>relationsusing</a:t>
            </a:r>
            <a:r>
              <a:rPr lang="en-US" sz="2000" dirty="0" smtClean="0">
                <a:solidFill>
                  <a:srgbClr val="0070C0"/>
                </a:solidFill>
                <a:hlinkClick r:id="rId3"/>
              </a:rPr>
              <a:t> </a:t>
            </a:r>
            <a:r>
              <a:rPr lang="en-US" sz="2000" dirty="0">
                <a:solidFill>
                  <a:srgbClr val="0070C0"/>
                </a:solidFill>
                <a:hlinkClick r:id="rId3"/>
              </a:rPr>
              <a:t>an improved earthquake catalogue for Turkey and its near vicinity (1900-2012</a:t>
            </a:r>
            <a:r>
              <a:rPr lang="en-US" sz="2000" dirty="0" smtClean="0">
                <a:solidFill>
                  <a:srgbClr val="0070C0"/>
                </a:solidFill>
                <a:hlinkClick r:id="rId3"/>
              </a:rPr>
              <a:t>). Turkish </a:t>
            </a:r>
            <a:r>
              <a:rPr lang="en-US" sz="2000" dirty="0">
                <a:solidFill>
                  <a:srgbClr val="0070C0"/>
                </a:solidFill>
                <a:hlinkClick r:id="rId3"/>
              </a:rPr>
              <a:t>Journal of Earth Sciences, 25(4), 300-310</a:t>
            </a:r>
            <a:r>
              <a:rPr lang="en-US" sz="2000" dirty="0" smtClean="0">
                <a:solidFill>
                  <a:srgbClr val="0070C0"/>
                </a:solidFill>
                <a:hlinkClick r:id="rId3"/>
              </a:rPr>
              <a:t>.</a:t>
            </a:r>
          </a:p>
          <a:p>
            <a:pPr marL="0" indent="0">
              <a:buNone/>
            </a:pPr>
            <a:r>
              <a:rPr lang="en-US" sz="2000" dirty="0" smtClean="0">
                <a:solidFill>
                  <a:srgbClr val="0070C0"/>
                </a:solidFill>
                <a:hlinkClick r:id="rId3"/>
              </a:rPr>
              <a:t>DATA</a:t>
            </a:r>
          </a:p>
          <a:p>
            <a:r>
              <a:rPr lang="en-US" sz="1800" dirty="0" smtClean="0">
                <a:hlinkClick r:id="rId3"/>
              </a:rPr>
              <a:t>http</a:t>
            </a:r>
            <a:r>
              <a:rPr lang="en-US" sz="1800" dirty="0">
                <a:hlinkClick r:id="rId3"/>
              </a:rPr>
              <a:t>://www.isc.ac.uk/iscbulletin/search/catalogue/#reviewed</a:t>
            </a:r>
            <a:endParaRPr lang="en-US" sz="1800" dirty="0"/>
          </a:p>
          <a:p>
            <a:r>
              <a:rPr lang="en-US" sz="1800" dirty="0">
                <a:hlinkClick r:id="rId4"/>
              </a:rPr>
              <a:t>http://www.isc.ac.uk/cgi-bin/web-db-run?request=REVIEWED&amp;out_format=CATCSV&amp;searchshape=RECT&amp;bot_lat=-10&amp;top_lat=10&amp;left_lon=32&amp;right_lon=45&amp;ctr_lat=&amp;ctr_lon=&amp;radius=&amp;max_dist_units=deg&amp;srn=&amp;grn=&amp;start_year=2000&amp;start_month=1&amp;start_day=01&amp;start_time=00%3A00%3A00&amp;end_year=2021&amp;end_month=6&amp;end_day=01&amp;end_time=00%3A00%3A00&amp;min_dep=0&amp;max_dep=100&amp;null_dep=on&amp;min_mag=0&amp;max_mag=7&amp;req_mag_type=Any&amp;req_mag_agcy=Any&amp;include_links=on</a:t>
            </a:r>
            <a:endParaRPr lang="en-US" sz="1800" dirty="0"/>
          </a:p>
          <a:p>
            <a:pPr marL="0" indent="0">
              <a:buNone/>
            </a:pPr>
            <a:r>
              <a:rPr lang="en-US" dirty="0"/>
              <a:t/>
            </a:r>
            <a:br>
              <a:rPr lang="en-US" dirty="0"/>
            </a:br>
            <a:endParaRPr lang="en-KE" dirty="0"/>
          </a:p>
        </p:txBody>
      </p:sp>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3945</TotalTime>
  <Words>735</Words>
  <Application>Microsoft Office PowerPoint</Application>
  <PresentationFormat>Widescreen</PresentationFormat>
  <Paragraphs>64</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Microsoft account</cp:lastModifiedBy>
  <cp:revision>83</cp:revision>
  <dcterms:created xsi:type="dcterms:W3CDTF">2023-04-18T13:25:54Z</dcterms:created>
  <dcterms:modified xsi:type="dcterms:W3CDTF">2023-06-20T10:20:09Z</dcterms:modified>
</cp:coreProperties>
</file>