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6" d="100"/>
          <a:sy n="66" d="100"/>
        </p:scale>
        <p:origin x="4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0B7FA5-AFF7-4775-B7FA-081022D8E9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KE"/>
        </a:p>
      </dgm:t>
    </dgm:pt>
    <dgm:pt modelId="{FFEABE65-2F64-4985-9E8C-CFDF62B1F169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sz="1600" dirty="0" smtClean="0"/>
            <a:t>INTRODUCTION</a:t>
          </a:r>
        </a:p>
        <a:p>
          <a:r>
            <a:rPr lang="en-US" sz="1600" dirty="0" smtClean="0"/>
            <a:t>Data collected from IRIS Reviewed Bulletin for East Africa is used to generate empirical regression equations using orthogonal least square regression (OLSR)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.   </a:t>
          </a:r>
          <a:endParaRPr lang="en-US" sz="1600" dirty="0" smtClean="0"/>
        </a:p>
        <a:p>
          <a:r>
            <a:rPr lang="en-US" sz="1600" dirty="0" smtClean="0"/>
            <a:t>The IRIS reviewed event bulletin  collects data from several agencies including the IDC.  </a:t>
          </a:r>
        </a:p>
      </dgm:t>
    </dgm:pt>
    <dgm:pt modelId="{7674B31E-5F5F-427D-900A-DB01AEEE2AEA}" type="parTrans" cxnId="{80AE924D-20E6-447C-AB3C-F6AA016C02CB}">
      <dgm:prSet/>
      <dgm:spPr/>
      <dgm:t>
        <a:bodyPr/>
        <a:lstStyle/>
        <a:p>
          <a:endParaRPr lang="en-KE"/>
        </a:p>
      </dgm:t>
    </dgm:pt>
    <dgm:pt modelId="{866310E9-4C93-4CE4-83C1-C6EE7AAD5827}" type="sibTrans" cxnId="{80AE924D-20E6-447C-AB3C-F6AA016C02CB}">
      <dgm:prSet/>
      <dgm:spPr/>
      <dgm:t>
        <a:bodyPr/>
        <a:lstStyle/>
        <a:p>
          <a:endParaRPr lang="en-KE"/>
        </a:p>
      </dgm:t>
    </dgm:pt>
    <dgm:pt modelId="{450C262E-A067-422C-A500-6E1216F742CC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ctr"/>
          <a:r>
            <a:rPr lang="en-US" sz="900" dirty="0" smtClean="0"/>
            <a:t> RESULTS AND CONCLUTIONS </a:t>
          </a:r>
        </a:p>
        <a:p>
          <a:pPr algn="ctr"/>
          <a:endParaRPr lang="en-US" sz="900" dirty="0" smtClean="0"/>
        </a:p>
        <a:p>
          <a:pPr algn="ctr"/>
          <a:endParaRPr lang="en-US" sz="900" dirty="0" smtClean="0"/>
        </a:p>
        <a:p>
          <a:pPr algn="l"/>
          <a:endParaRPr lang="en-US" sz="900" u="none" baseline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CBF8B2-1A0B-4864-AA90-5FF8D02033F3}" type="parTrans" cxnId="{B3887275-47A0-48A9-A0D3-4D9173B6CB4D}">
      <dgm:prSet/>
      <dgm:spPr/>
      <dgm:t>
        <a:bodyPr/>
        <a:lstStyle/>
        <a:p>
          <a:endParaRPr lang="en-KE"/>
        </a:p>
      </dgm:t>
    </dgm:pt>
    <dgm:pt modelId="{D4B8FC9F-967C-476D-95B0-EA43D41EFFB5}" type="sibTrans" cxnId="{B3887275-47A0-48A9-A0D3-4D9173B6CB4D}">
      <dgm:prSet/>
      <dgm:spPr/>
      <dgm:t>
        <a:bodyPr/>
        <a:lstStyle/>
        <a:p>
          <a:endParaRPr lang="en-KE"/>
        </a:p>
      </dgm:t>
    </dgm:pt>
    <dgm:pt modelId="{3E04AE47-CE22-412A-A1CC-E730AB7ACED1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u="sng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u="sng" dirty="0" smtClean="0">
              <a:latin typeface="Arial" panose="020B0604020202020204" pitchFamily="34" charset="0"/>
              <a:cs typeface="Arial" panose="020B0604020202020204" pitchFamily="34" charset="0"/>
            </a:rPr>
            <a:t>OBJECTIVE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This data has been collected with the following objectives 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1600" dirty="0" smtClean="0"/>
            <a:t>How many events are reported by both the IDC and other agencies </a:t>
          </a:r>
        </a:p>
        <a:p>
          <a:pPr mar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n-US" sz="1600" dirty="0" smtClean="0"/>
            <a:t>How do the estimated magnitudes compare</a:t>
          </a:r>
          <a:endParaRPr lang="en-US" sz="1600" b="1" u="sng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u="sng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u="sng" dirty="0" smtClean="0">
              <a:latin typeface="Arial" panose="020B0604020202020204" pitchFamily="34" charset="0"/>
              <a:cs typeface="Arial" panose="020B0604020202020204" pitchFamily="34" charset="0"/>
            </a:rPr>
            <a:t>DATA AND METHODS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solidFill>
                <a:schemeClr val="bg1"/>
              </a:solidFill>
            </a:rPr>
            <a:t>Data from IRIS Reviewed Bulletin for East Africa is used to generate empirical regression equations using Orthogonal Least Square Regression (OLSR) method</a:t>
          </a:r>
          <a:r>
            <a: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.   </a:t>
          </a:r>
          <a:endParaRPr lang="en-KE" sz="1600" u="none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4C0013-BC3A-4123-9FB5-F6E02EDFC0E9}" type="parTrans" cxnId="{B56FF446-3B5F-4FA9-AA91-A662AD6F5D37}">
      <dgm:prSet/>
      <dgm:spPr/>
      <dgm:t>
        <a:bodyPr/>
        <a:lstStyle/>
        <a:p>
          <a:endParaRPr lang="en-KE"/>
        </a:p>
      </dgm:t>
    </dgm:pt>
    <dgm:pt modelId="{980267C4-366D-4239-BC6C-B2E61035C37D}" type="sibTrans" cxnId="{B56FF446-3B5F-4FA9-AA91-A662AD6F5D37}">
      <dgm:prSet/>
      <dgm:spPr/>
      <dgm:t>
        <a:bodyPr/>
        <a:lstStyle/>
        <a:p>
          <a:endParaRPr lang="en-KE"/>
        </a:p>
      </dgm:t>
    </dgm:pt>
    <dgm:pt modelId="{043B2C3F-35F2-4C57-9E5E-7370477C6FCB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en-US" sz="1400" baseline="-25000" dirty="0" smtClean="0">
              <a:latin typeface="Arial" panose="020B0604020202020204" pitchFamily="34" charset="0"/>
              <a:cs typeface="Arial" panose="020B0604020202020204" pitchFamily="34" charset="0"/>
            </a:rPr>
            <a:t>b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IDC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vs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M</a:t>
          </a:r>
          <a:r>
            <a:rPr lang="en-US" sz="1400" baseline="-25000" dirty="0" smtClean="0">
              <a:latin typeface="Arial" panose="020B0604020202020204" pitchFamily="34" charset="0"/>
              <a:cs typeface="Arial" panose="020B0604020202020204" pitchFamily="34" charset="0"/>
            </a:rPr>
            <a:t>b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ISC 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Mb(ISC)</a:t>
          </a:r>
          <a:r>
            <a:rPr lang="en-US" sz="1400" dirty="0" smtClean="0"/>
            <a:t>=0.517x</a:t>
          </a:r>
          <a:r>
            <a:rPr lang="en-US" sz="1400" dirty="0" smtClean="0"/>
            <a:t>+ 2.1787 with R</a:t>
          </a:r>
          <a:r>
            <a:rPr lang="en-US" sz="1400" baseline="30000" dirty="0" smtClean="0"/>
            <a:t>2</a:t>
          </a:r>
          <a:r>
            <a:rPr lang="en-US" sz="1400" dirty="0" smtClean="0"/>
            <a:t> 0.6208 for 608 events with a cut-off mag. of 2.5.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n-KE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1B9164-1FF7-41A1-88CB-F8CA41CC966C}" type="parTrans" cxnId="{09959AE9-3A1A-47BF-A7DF-2F1292C780A0}">
      <dgm:prSet/>
      <dgm:spPr/>
      <dgm:t>
        <a:bodyPr/>
        <a:lstStyle/>
        <a:p>
          <a:endParaRPr lang="en-US"/>
        </a:p>
      </dgm:t>
    </dgm:pt>
    <dgm:pt modelId="{537D8168-94D7-45D2-9ABD-5D356DFEBD0B}" type="sibTrans" cxnId="{09959AE9-3A1A-47BF-A7DF-2F1292C780A0}">
      <dgm:prSet/>
      <dgm:spPr/>
      <dgm:t>
        <a:bodyPr/>
        <a:lstStyle/>
        <a:p>
          <a:endParaRPr lang="en-US"/>
        </a:p>
      </dgm:t>
    </dgm:pt>
    <dgm:pt modelId="{4B6E5DF5-3830-4380-B4B8-2D4B567E1163}" type="pres">
      <dgm:prSet presAssocID="{3F0B7FA5-AFF7-4775-B7FA-081022D8E9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4411DB-1DDA-42BB-B505-DC662522A1DA}" type="pres">
      <dgm:prSet presAssocID="{FFEABE65-2F64-4985-9E8C-CFDF62B1F169}" presName="root1" presStyleCnt="0"/>
      <dgm:spPr/>
    </dgm:pt>
    <dgm:pt modelId="{6AF4EBE2-79BB-4D5E-98E6-D64DBA4E90A2}" type="pres">
      <dgm:prSet presAssocID="{FFEABE65-2F64-4985-9E8C-CFDF62B1F169}" presName="LevelOneTextNode" presStyleLbl="node0" presStyleIdx="0" presStyleCnt="2" custScaleX="1962458" custScaleY="1468103" custLinFactY="-529587" custLinFactNeighborX="-7859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2F6020-D126-42C3-BAFF-84D1E8123721}" type="pres">
      <dgm:prSet presAssocID="{FFEABE65-2F64-4985-9E8C-CFDF62B1F169}" presName="level2hierChild" presStyleCnt="0"/>
      <dgm:spPr/>
    </dgm:pt>
    <dgm:pt modelId="{724B68C2-CD52-479B-B0E0-747B173B008B}" type="pres">
      <dgm:prSet presAssocID="{BACBF8B2-1A0B-4864-AA90-5FF8D02033F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547B219-52EC-43CD-A274-66091CE3E504}" type="pres">
      <dgm:prSet presAssocID="{BACBF8B2-1A0B-4864-AA90-5FF8D02033F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937ACFD-E9CD-498F-8E2C-F8865FFD6581}" type="pres">
      <dgm:prSet presAssocID="{450C262E-A067-422C-A500-6E1216F742CC}" presName="root2" presStyleCnt="0"/>
      <dgm:spPr/>
    </dgm:pt>
    <dgm:pt modelId="{CB5F78A6-E8E1-4E41-BDD5-707849038237}" type="pres">
      <dgm:prSet presAssocID="{450C262E-A067-422C-A500-6E1216F742CC}" presName="LevelTwoTextNode" presStyleLbl="node2" presStyleIdx="0" presStyleCnt="2" custScaleX="1735667" custScaleY="1465848" custLinFactY="700000" custLinFactNeighborX="2881" custLinFactNeighborY="7604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B3BB15-4A53-44EF-AA0C-B8297A3E8F7D}" type="pres">
      <dgm:prSet presAssocID="{450C262E-A067-422C-A500-6E1216F742CC}" presName="level3hierChild" presStyleCnt="0"/>
      <dgm:spPr/>
    </dgm:pt>
    <dgm:pt modelId="{0FD5CEBF-A68A-4B14-96C8-8A8B43AE4296}" type="pres">
      <dgm:prSet presAssocID="{C34C0013-BC3A-4123-9FB5-F6E02EDFC0E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FE568D-33F0-4213-BD28-8B07718FF9DD}" type="pres">
      <dgm:prSet presAssocID="{C34C0013-BC3A-4123-9FB5-F6E02EDFC0E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4053A91-09BF-4F41-BB45-EC94B736F03B}" type="pres">
      <dgm:prSet presAssocID="{3E04AE47-CE22-412A-A1CC-E730AB7ACED1}" presName="root2" presStyleCnt="0"/>
      <dgm:spPr/>
    </dgm:pt>
    <dgm:pt modelId="{C695C087-D97F-4A42-BF98-894E3103FE33}" type="pres">
      <dgm:prSet presAssocID="{3E04AE47-CE22-412A-A1CC-E730AB7ACED1}" presName="LevelTwoTextNode" presStyleLbl="node2" presStyleIdx="1" presStyleCnt="2" custScaleX="1854433" custScaleY="1704914" custLinFactX="-978241" custLinFactY="11602" custLinFactNeighborX="-10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05D0F6-89C2-4662-8870-76616B223D4A}" type="pres">
      <dgm:prSet presAssocID="{3E04AE47-CE22-412A-A1CC-E730AB7ACED1}" presName="level3hierChild" presStyleCnt="0"/>
      <dgm:spPr/>
    </dgm:pt>
    <dgm:pt modelId="{6C9C2B14-489B-4EAC-8057-83E5FE3BFE4E}" type="pres">
      <dgm:prSet presAssocID="{043B2C3F-35F2-4C57-9E5E-7370477C6FCB}" presName="root1" presStyleCnt="0"/>
      <dgm:spPr/>
    </dgm:pt>
    <dgm:pt modelId="{AB75409E-76D0-45D3-8A91-FAD8FC6E7390}" type="pres">
      <dgm:prSet presAssocID="{043B2C3F-35F2-4C57-9E5E-7370477C6FCB}" presName="LevelOneTextNode" presStyleLbl="node0" presStyleIdx="1" presStyleCnt="2" custScaleX="2000000" custScaleY="381246" custLinFactX="1033403" custLinFactY="400000" custLinFactNeighborX="1100000" custLinFactNeighborY="4362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654514-D3CD-4174-9779-3AC45401C965}" type="pres">
      <dgm:prSet presAssocID="{043B2C3F-35F2-4C57-9E5E-7370477C6FCB}" presName="level2hierChild" presStyleCnt="0"/>
      <dgm:spPr/>
    </dgm:pt>
  </dgm:ptLst>
  <dgm:cxnLst>
    <dgm:cxn modelId="{91285E11-F0AB-4BB2-A633-12704E6D2194}" type="presOf" srcId="{FFEABE65-2F64-4985-9E8C-CFDF62B1F169}" destId="{6AF4EBE2-79BB-4D5E-98E6-D64DBA4E90A2}" srcOrd="0" destOrd="0" presId="urn:microsoft.com/office/officeart/2005/8/layout/hierarchy2"/>
    <dgm:cxn modelId="{09959AE9-3A1A-47BF-A7DF-2F1292C780A0}" srcId="{3F0B7FA5-AFF7-4775-B7FA-081022D8E970}" destId="{043B2C3F-35F2-4C57-9E5E-7370477C6FCB}" srcOrd="1" destOrd="0" parTransId="{F81B9164-1FF7-41A1-88CB-F8CA41CC966C}" sibTransId="{537D8168-94D7-45D2-9ABD-5D356DFEBD0B}"/>
    <dgm:cxn modelId="{79698343-15E8-43A3-8534-5DA613E0867E}" type="presOf" srcId="{043B2C3F-35F2-4C57-9E5E-7370477C6FCB}" destId="{AB75409E-76D0-45D3-8A91-FAD8FC6E7390}" srcOrd="0" destOrd="0" presId="urn:microsoft.com/office/officeart/2005/8/layout/hierarchy2"/>
    <dgm:cxn modelId="{7AFAECB8-04A2-465B-B16A-3F833F99498D}" type="presOf" srcId="{450C262E-A067-422C-A500-6E1216F742CC}" destId="{CB5F78A6-E8E1-4E41-BDD5-707849038237}" srcOrd="0" destOrd="0" presId="urn:microsoft.com/office/officeart/2005/8/layout/hierarchy2"/>
    <dgm:cxn modelId="{686B686B-011A-4BEC-AC44-0AA6BB5F2234}" type="presOf" srcId="{3F0B7FA5-AFF7-4775-B7FA-081022D8E970}" destId="{4B6E5DF5-3830-4380-B4B8-2D4B567E1163}" srcOrd="0" destOrd="0" presId="urn:microsoft.com/office/officeart/2005/8/layout/hierarchy2"/>
    <dgm:cxn modelId="{FE8D11EF-7581-43F3-81E4-F46839EAABB8}" type="presOf" srcId="{C34C0013-BC3A-4123-9FB5-F6E02EDFC0E9}" destId="{6DFE568D-33F0-4213-BD28-8B07718FF9DD}" srcOrd="1" destOrd="0" presId="urn:microsoft.com/office/officeart/2005/8/layout/hierarchy2"/>
    <dgm:cxn modelId="{B3887275-47A0-48A9-A0D3-4D9173B6CB4D}" srcId="{FFEABE65-2F64-4985-9E8C-CFDF62B1F169}" destId="{450C262E-A067-422C-A500-6E1216F742CC}" srcOrd="0" destOrd="0" parTransId="{BACBF8B2-1A0B-4864-AA90-5FF8D02033F3}" sibTransId="{D4B8FC9F-967C-476D-95B0-EA43D41EFFB5}"/>
    <dgm:cxn modelId="{1ED2A620-AEA9-4F80-B760-426F7A1E9A18}" type="presOf" srcId="{3E04AE47-CE22-412A-A1CC-E730AB7ACED1}" destId="{C695C087-D97F-4A42-BF98-894E3103FE33}" srcOrd="0" destOrd="0" presId="urn:microsoft.com/office/officeart/2005/8/layout/hierarchy2"/>
    <dgm:cxn modelId="{9D35343B-4A42-4C25-961D-A6AE9E305C50}" type="presOf" srcId="{BACBF8B2-1A0B-4864-AA90-5FF8D02033F3}" destId="{724B68C2-CD52-479B-B0E0-747B173B008B}" srcOrd="0" destOrd="0" presId="urn:microsoft.com/office/officeart/2005/8/layout/hierarchy2"/>
    <dgm:cxn modelId="{7CBB23C0-8C29-4A6D-8BCE-A0E711A94C01}" type="presOf" srcId="{BACBF8B2-1A0B-4864-AA90-5FF8D02033F3}" destId="{2547B219-52EC-43CD-A274-66091CE3E504}" srcOrd="1" destOrd="0" presId="urn:microsoft.com/office/officeart/2005/8/layout/hierarchy2"/>
    <dgm:cxn modelId="{B56FF446-3B5F-4FA9-AA91-A662AD6F5D37}" srcId="{FFEABE65-2F64-4985-9E8C-CFDF62B1F169}" destId="{3E04AE47-CE22-412A-A1CC-E730AB7ACED1}" srcOrd="1" destOrd="0" parTransId="{C34C0013-BC3A-4123-9FB5-F6E02EDFC0E9}" sibTransId="{980267C4-366D-4239-BC6C-B2E61035C37D}"/>
    <dgm:cxn modelId="{391F4C19-6348-4C8D-B7CE-5B3EF862AF69}" type="presOf" srcId="{C34C0013-BC3A-4123-9FB5-F6E02EDFC0E9}" destId="{0FD5CEBF-A68A-4B14-96C8-8A8B43AE4296}" srcOrd="0" destOrd="0" presId="urn:microsoft.com/office/officeart/2005/8/layout/hierarchy2"/>
    <dgm:cxn modelId="{80AE924D-20E6-447C-AB3C-F6AA016C02CB}" srcId="{3F0B7FA5-AFF7-4775-B7FA-081022D8E970}" destId="{FFEABE65-2F64-4985-9E8C-CFDF62B1F169}" srcOrd="0" destOrd="0" parTransId="{7674B31E-5F5F-427D-900A-DB01AEEE2AEA}" sibTransId="{866310E9-4C93-4CE4-83C1-C6EE7AAD5827}"/>
    <dgm:cxn modelId="{6BDA054B-EF4F-4E25-93F7-ACDFDE9A36D7}" type="presParOf" srcId="{4B6E5DF5-3830-4380-B4B8-2D4B567E1163}" destId="{234411DB-1DDA-42BB-B505-DC662522A1DA}" srcOrd="0" destOrd="0" presId="urn:microsoft.com/office/officeart/2005/8/layout/hierarchy2"/>
    <dgm:cxn modelId="{899F206E-437C-495B-A20A-65746CDFFCAB}" type="presParOf" srcId="{234411DB-1DDA-42BB-B505-DC662522A1DA}" destId="{6AF4EBE2-79BB-4D5E-98E6-D64DBA4E90A2}" srcOrd="0" destOrd="0" presId="urn:microsoft.com/office/officeart/2005/8/layout/hierarchy2"/>
    <dgm:cxn modelId="{2B4CCD05-A2F2-4A67-8ACF-808C4151181B}" type="presParOf" srcId="{234411DB-1DDA-42BB-B505-DC662522A1DA}" destId="{B42F6020-D126-42C3-BAFF-84D1E8123721}" srcOrd="1" destOrd="0" presId="urn:microsoft.com/office/officeart/2005/8/layout/hierarchy2"/>
    <dgm:cxn modelId="{67109045-5D17-4A83-896B-0D9DEFED588C}" type="presParOf" srcId="{B42F6020-D126-42C3-BAFF-84D1E8123721}" destId="{724B68C2-CD52-479B-B0E0-747B173B008B}" srcOrd="0" destOrd="0" presId="urn:microsoft.com/office/officeart/2005/8/layout/hierarchy2"/>
    <dgm:cxn modelId="{85409DC3-9370-49C6-81EE-4598E7B3C88D}" type="presParOf" srcId="{724B68C2-CD52-479B-B0E0-747B173B008B}" destId="{2547B219-52EC-43CD-A274-66091CE3E504}" srcOrd="0" destOrd="0" presId="urn:microsoft.com/office/officeart/2005/8/layout/hierarchy2"/>
    <dgm:cxn modelId="{318AD8E5-A568-4ED8-8289-D20D7411457B}" type="presParOf" srcId="{B42F6020-D126-42C3-BAFF-84D1E8123721}" destId="{8937ACFD-E9CD-498F-8E2C-F8865FFD6581}" srcOrd="1" destOrd="0" presId="urn:microsoft.com/office/officeart/2005/8/layout/hierarchy2"/>
    <dgm:cxn modelId="{4929C791-E664-4B30-8E78-843E06E922CC}" type="presParOf" srcId="{8937ACFD-E9CD-498F-8E2C-F8865FFD6581}" destId="{CB5F78A6-E8E1-4E41-BDD5-707849038237}" srcOrd="0" destOrd="0" presId="urn:microsoft.com/office/officeart/2005/8/layout/hierarchy2"/>
    <dgm:cxn modelId="{4AB3D864-D4E1-4166-8C28-C5183A2FE853}" type="presParOf" srcId="{8937ACFD-E9CD-498F-8E2C-F8865FFD6581}" destId="{85B3BB15-4A53-44EF-AA0C-B8297A3E8F7D}" srcOrd="1" destOrd="0" presId="urn:microsoft.com/office/officeart/2005/8/layout/hierarchy2"/>
    <dgm:cxn modelId="{52DA260F-3395-44D1-8ECA-7DE7D64D2AA7}" type="presParOf" srcId="{B42F6020-D126-42C3-BAFF-84D1E8123721}" destId="{0FD5CEBF-A68A-4B14-96C8-8A8B43AE4296}" srcOrd="2" destOrd="0" presId="urn:microsoft.com/office/officeart/2005/8/layout/hierarchy2"/>
    <dgm:cxn modelId="{18059340-496E-4411-86BE-FB5780B67580}" type="presParOf" srcId="{0FD5CEBF-A68A-4B14-96C8-8A8B43AE4296}" destId="{6DFE568D-33F0-4213-BD28-8B07718FF9DD}" srcOrd="0" destOrd="0" presId="urn:microsoft.com/office/officeart/2005/8/layout/hierarchy2"/>
    <dgm:cxn modelId="{D1A479B2-4E6D-4A27-AD3B-6AE683C4C704}" type="presParOf" srcId="{B42F6020-D126-42C3-BAFF-84D1E8123721}" destId="{34053A91-09BF-4F41-BB45-EC94B736F03B}" srcOrd="3" destOrd="0" presId="urn:microsoft.com/office/officeart/2005/8/layout/hierarchy2"/>
    <dgm:cxn modelId="{A003B214-7CCB-41F5-8A86-A36865DDA281}" type="presParOf" srcId="{34053A91-09BF-4F41-BB45-EC94B736F03B}" destId="{C695C087-D97F-4A42-BF98-894E3103FE33}" srcOrd="0" destOrd="0" presId="urn:microsoft.com/office/officeart/2005/8/layout/hierarchy2"/>
    <dgm:cxn modelId="{A0F4D149-083D-49A7-AD37-E070DA8E2F82}" type="presParOf" srcId="{34053A91-09BF-4F41-BB45-EC94B736F03B}" destId="{DF05D0F6-89C2-4662-8870-76616B223D4A}" srcOrd="1" destOrd="0" presId="urn:microsoft.com/office/officeart/2005/8/layout/hierarchy2"/>
    <dgm:cxn modelId="{555DFB8A-4E73-4011-9A60-8DC03640A497}" type="presParOf" srcId="{4B6E5DF5-3830-4380-B4B8-2D4B567E1163}" destId="{6C9C2B14-489B-4EAC-8057-83E5FE3BFE4E}" srcOrd="1" destOrd="0" presId="urn:microsoft.com/office/officeart/2005/8/layout/hierarchy2"/>
    <dgm:cxn modelId="{8B94D2D0-9436-46DD-97E4-786E7F714141}" type="presParOf" srcId="{6C9C2B14-489B-4EAC-8057-83E5FE3BFE4E}" destId="{AB75409E-76D0-45D3-8A91-FAD8FC6E7390}" srcOrd="0" destOrd="0" presId="urn:microsoft.com/office/officeart/2005/8/layout/hierarchy2"/>
    <dgm:cxn modelId="{F969A008-3437-4B02-9AA8-6D90D7CDFA8D}" type="presParOf" srcId="{6C9C2B14-489B-4EAC-8057-83E5FE3BFE4E}" destId="{F8654514-D3CD-4174-9779-3AC45401C965}" srcOrd="1" destOrd="0" presId="urn:microsoft.com/office/officeart/2005/8/layout/hierarchy2"/>
  </dgm:cxnLst>
  <dgm:bg>
    <a:solidFill>
      <a:schemeClr val="accent2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4EBE2-79BB-4D5E-98E6-D64DBA4E90A2}">
      <dsp:nvSpPr>
        <dsp:cNvPr id="0" name=""/>
        <dsp:cNvSpPr/>
      </dsp:nvSpPr>
      <dsp:spPr>
        <a:xfrm>
          <a:off x="0" y="0"/>
          <a:ext cx="6191341" cy="2315852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INTRODUCTION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collected from IRIS Reviewed Bulletin for East Africa is used to generate empirical regression equations using orthogonal least square regression (OLSR)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 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IRIS reviewed event bulletin  collects data from several agencies including the IDC.  </a:t>
          </a:r>
        </a:p>
      </dsp:txBody>
      <dsp:txXfrm>
        <a:off x="67829" y="67829"/>
        <a:ext cx="6055683" cy="2180194"/>
      </dsp:txXfrm>
    </dsp:sp>
    <dsp:sp modelId="{724B68C2-CD52-479B-B0E0-747B173B008B}">
      <dsp:nvSpPr>
        <dsp:cNvPr id="0" name=""/>
        <dsp:cNvSpPr/>
      </dsp:nvSpPr>
      <dsp:spPr>
        <a:xfrm rot="5206752">
          <a:off x="4954545" y="2463766"/>
          <a:ext cx="2620841" cy="5021"/>
        </a:xfrm>
        <a:custGeom>
          <a:avLst/>
          <a:gdLst/>
          <a:ahLst/>
          <a:cxnLst/>
          <a:rect l="0" t="0" r="0" b="0"/>
          <a:pathLst>
            <a:path>
              <a:moveTo>
                <a:pt x="0" y="2510"/>
              </a:moveTo>
              <a:lnTo>
                <a:pt x="2620841" y="25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KE" sz="900" kern="1200"/>
        </a:p>
      </dsp:txBody>
      <dsp:txXfrm>
        <a:off x="6199445" y="2400756"/>
        <a:ext cx="131042" cy="131042"/>
      </dsp:txXfrm>
    </dsp:sp>
    <dsp:sp modelId="{CB5F78A6-E8E1-4E41-BDD5-707849038237}">
      <dsp:nvSpPr>
        <dsp:cNvPr id="0" name=""/>
        <dsp:cNvSpPr/>
      </dsp:nvSpPr>
      <dsp:spPr>
        <a:xfrm>
          <a:off x="6338590" y="2618480"/>
          <a:ext cx="5475840" cy="23122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RESULTS AND CONCLUTIONS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u="none" kern="1200" baseline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06315" y="2686205"/>
        <a:ext cx="5340390" cy="2176845"/>
      </dsp:txXfrm>
    </dsp:sp>
    <dsp:sp modelId="{0FD5CEBF-A68A-4B14-96C8-8A8B43AE4296}">
      <dsp:nvSpPr>
        <dsp:cNvPr id="0" name=""/>
        <dsp:cNvSpPr/>
      </dsp:nvSpPr>
      <dsp:spPr>
        <a:xfrm rot="9223287">
          <a:off x="-263347" y="2662133"/>
          <a:ext cx="6806401" cy="5021"/>
        </a:xfrm>
        <a:custGeom>
          <a:avLst/>
          <a:gdLst/>
          <a:ahLst/>
          <a:cxnLst/>
          <a:rect l="0" t="0" r="0" b="0"/>
          <a:pathLst>
            <a:path>
              <a:moveTo>
                <a:pt x="0" y="2510"/>
              </a:moveTo>
              <a:lnTo>
                <a:pt x="6806401" y="25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KE" sz="2400" kern="1200"/>
        </a:p>
      </dsp:txBody>
      <dsp:txXfrm rot="10800000">
        <a:off x="2969693" y="2494483"/>
        <a:ext cx="340320" cy="340320"/>
      </dsp:txXfrm>
    </dsp:sp>
    <dsp:sp modelId="{C695C087-D97F-4A42-BF98-894E3103FE33}">
      <dsp:nvSpPr>
        <dsp:cNvPr id="0" name=""/>
        <dsp:cNvSpPr/>
      </dsp:nvSpPr>
      <dsp:spPr>
        <a:xfrm>
          <a:off x="88366" y="2826657"/>
          <a:ext cx="5850534" cy="2689409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u="sng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OBJECTIVE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/>
            <a:t>This data has been collected with the following objectives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 smtClean="0"/>
            <a:t>How many events are reported by both the IDC and other agencies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 smtClean="0"/>
            <a:t>How do the estimated magnitudes compare</a:t>
          </a:r>
          <a:endParaRPr lang="en-US" sz="1600" b="1" u="sng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u="sng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DATA AND METHODS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>
              <a:solidFill>
                <a:schemeClr val="bg1"/>
              </a:solidFill>
            </a:rPr>
            <a:t>Data from IRIS Reviewed Bulletin for East Africa is used to generate empirical regression equations using Orthogonal Least Square Regression (OLSR) method</a:t>
          </a:r>
          <a:r>
            <a:rPr lang="en-US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.   </a:t>
          </a:r>
          <a:endParaRPr lang="en-KE" sz="1600" u="none" kern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u="sng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7136" y="2905427"/>
        <a:ext cx="5692994" cy="2531869"/>
      </dsp:txXfrm>
    </dsp:sp>
    <dsp:sp modelId="{AB75409E-76D0-45D3-8A91-FAD8FC6E7390}">
      <dsp:nvSpPr>
        <dsp:cNvPr id="0" name=""/>
        <dsp:cNvSpPr/>
      </dsp:nvSpPr>
      <dsp:spPr>
        <a:xfrm>
          <a:off x="5882217" y="5053279"/>
          <a:ext cx="6309782" cy="601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</a:t>
          </a:r>
          <a:r>
            <a:rPr lang="en-US" sz="1400" kern="1200" baseline="-25000" dirty="0" smtClean="0">
              <a:latin typeface="Arial" panose="020B0604020202020204" pitchFamily="34" charset="0"/>
              <a:cs typeface="Arial" panose="020B0604020202020204" pitchFamily="34" charset="0"/>
            </a:rPr>
            <a:t>b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IDC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vs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M</a:t>
          </a:r>
          <a:r>
            <a:rPr lang="en-US" sz="1400" kern="1200" baseline="-25000" dirty="0" smtClean="0">
              <a:latin typeface="Arial" panose="020B0604020202020204" pitchFamily="34" charset="0"/>
              <a:cs typeface="Arial" panose="020B0604020202020204" pitchFamily="34" charset="0"/>
            </a:rPr>
            <a:t>b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ISC 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Mb(ISC)</a:t>
          </a:r>
          <a:r>
            <a:rPr lang="en-US" sz="1400" kern="1200" dirty="0" smtClean="0"/>
            <a:t>=0.517x</a:t>
          </a:r>
          <a:r>
            <a:rPr lang="en-US" sz="1400" kern="1200" dirty="0" smtClean="0"/>
            <a:t>+ 2.1787 with R</a:t>
          </a:r>
          <a:r>
            <a:rPr lang="en-US" sz="1400" kern="1200" baseline="30000" dirty="0" smtClean="0"/>
            <a:t>2</a:t>
          </a:r>
          <a:r>
            <a:rPr lang="en-US" sz="1400" kern="1200" dirty="0" smtClean="0"/>
            <a:t> 0.6208 for 608 events with a cut-off mag. of 2.5.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n-K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99831" y="5070893"/>
        <a:ext cx="6274554" cy="566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20/06/2023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=""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P5.3-666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1992694" y="131257"/>
            <a:ext cx="85473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Comparison of M</a:t>
            </a:r>
            <a:r>
              <a:rPr lang="en-US" sz="1400" b="1" baseline="-25000" dirty="0">
                <a:solidFill>
                  <a:schemeClr val="bg1"/>
                </a:solidFill>
              </a:rPr>
              <a:t>b </a:t>
            </a:r>
            <a:r>
              <a:rPr lang="en-US" sz="1400" b="1" dirty="0">
                <a:solidFill>
                  <a:schemeClr val="bg1"/>
                </a:solidFill>
              </a:rPr>
              <a:t>(IDC) to M</a:t>
            </a:r>
            <a:r>
              <a:rPr lang="en-US" sz="1400" b="1" baseline="-25000" dirty="0">
                <a:solidFill>
                  <a:schemeClr val="bg1"/>
                </a:solidFill>
              </a:rPr>
              <a:t>b</a:t>
            </a:r>
            <a:r>
              <a:rPr lang="en-US" sz="1400" b="1" dirty="0">
                <a:solidFill>
                  <a:schemeClr val="bg1"/>
                </a:solidFill>
              </a:rPr>
              <a:t> (ISC) for the East Africa region using the empirical regression equations.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x-none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GLADYS KAREGI KIANJI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Nairobi</a:t>
            </a:r>
            <a:endParaRPr lang="x-none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="" xmlns:a16="http://schemas.microsoft.com/office/drawing/2014/main" id="{D7C7D3A8-3DE0-68E9-DFC1-52334D0CE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992362"/>
              </p:ext>
            </p:extLst>
          </p:nvPr>
        </p:nvGraphicFramePr>
        <p:xfrm>
          <a:off x="0" y="1069976"/>
          <a:ext cx="12192000" cy="565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2813" y="1069976"/>
            <a:ext cx="3699187" cy="2225418"/>
          </a:xfrm>
          <a:prstGeom prst="rect">
            <a:avLst/>
          </a:prstGeom>
        </p:spPr>
      </p:pic>
      <p:pic>
        <p:nvPicPr>
          <p:cNvPr id="6" name="Picture 5" descr="A picture containing text, accessory, crown, crown jewels&#10;&#10;Description automatically generated">
            <a:extLst>
              <a:ext uri="{FF2B5EF4-FFF2-40B4-BE49-F238E27FC236}">
                <a16:creationId xmlns:a16="http://schemas.microsoft.com/office/drawing/2014/main" xmlns="" id="{C04F646D-CED4-87B9-3108-9520625512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42406" y="20078"/>
            <a:ext cx="1699873" cy="104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153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Microsoft account</cp:lastModifiedBy>
  <cp:revision>28</cp:revision>
  <dcterms:created xsi:type="dcterms:W3CDTF">2023-04-18T13:25:54Z</dcterms:created>
  <dcterms:modified xsi:type="dcterms:W3CDTF">2023-06-20T09:59:45Z</dcterms:modified>
</cp:coreProperties>
</file>