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7" r:id="rId7"/>
    <p:sldId id="264" r:id="rId8"/>
    <p:sldId id="265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7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70" d="100"/>
          <a:sy n="70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4271"/>
            <a:ext cx="68261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Magnitude Estimation Using Local Earthquake Waveform Data and The Application to Earthquake in Indonesia Including The 2010 Mentawai Tsunami Earthquake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 WIDIARSO</a:t>
            </a:r>
            <a:r>
              <a:rPr lang="en-ID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Akio KATSUMATA</a:t>
            </a:r>
            <a:r>
              <a:rPr lang="en-ID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Bunichiro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SHIBAZAKI</a:t>
            </a:r>
            <a:r>
              <a:rPr lang="en-ID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D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Meteorological, Climatological, and Geophysical Agency for Indonesia; </a:t>
            </a:r>
            <a:r>
              <a:rPr lang="en-ID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D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Toyama, Japan ; </a:t>
            </a:r>
            <a:r>
              <a:rPr lang="en-ID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ID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Research Institute, Japan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BMKG is using M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(Magnitude summary) for tsunami warning, while M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tends to give underestimate and fluctuate magnitude for early phase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hlinkClick r:id="rId3" action="ppaction://hlinksldjump"/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collect 135 earthquakes data and calculate the empirical magnitude formula by using method proposed by Katsumata, 2013</a:t>
            </a:r>
          </a:p>
        </p:txBody>
      </p:sp>
      <p:sp>
        <p:nvSpPr>
          <p:cNvPr id="6" name="Title 1">
            <a:hlinkClick r:id="rId4" action="ppaction://hlinksldjump"/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(Magnitude formula for integrated displacement data) gives better estimation than M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(Magnitude formula for displacement data)</a:t>
            </a:r>
          </a:p>
        </p:txBody>
      </p:sp>
      <p:sp>
        <p:nvSpPr>
          <p:cNvPr id="7" name="Title 1">
            <a:hlinkClick r:id="rId5" action="ppaction://hlinksldjump"/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Overall M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gives better estimation for common earthquakes and tsunami earthquake.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94D16-9A05-5569-1A39-FA6F7153B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164"/>
          <a:stretch/>
        </p:blipFill>
        <p:spPr>
          <a:xfrm>
            <a:off x="10645631" y="278271"/>
            <a:ext cx="1142694" cy="11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FORMULA USED IN BMKG INDONESIA</a:t>
            </a:r>
            <a:endParaRPr lang="en-A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5C356-CF65-AF3C-D747-55090959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4"/>
          <a:stretch/>
        </p:blipFill>
        <p:spPr>
          <a:xfrm>
            <a:off x="11064464" y="233483"/>
            <a:ext cx="837666" cy="8601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4F8C66-C761-9EF5-8BCF-41AF7CE30526}"/>
              </a:ext>
            </a:extLst>
          </p:cNvPr>
          <p:cNvSpPr/>
          <p:nvPr/>
        </p:nvSpPr>
        <p:spPr>
          <a:xfrm>
            <a:off x="5567518" y="1824917"/>
            <a:ext cx="5105031" cy="5005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C5AEF-7D4F-A973-622E-0BC98588008F}"/>
              </a:ext>
            </a:extLst>
          </p:cNvPr>
          <p:cNvSpPr txBox="1"/>
          <p:nvPr/>
        </p:nvSpPr>
        <p:spPr>
          <a:xfrm>
            <a:off x="5858547" y="1986164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Magnitude (M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6C49C4-9830-6BA6-7C0E-962D01CDEDA6}"/>
                  </a:ext>
                </a:extLst>
              </p:cNvPr>
              <p:cNvSpPr txBox="1"/>
              <p:nvPr/>
            </p:nvSpPr>
            <p:spPr>
              <a:xfrm>
                <a:off x="5858547" y="3250183"/>
                <a:ext cx="3241593" cy="609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effectLst/>
                        <a:latin typeface="Cambria Math" panose="02040503050406030204" pitchFamily="18" charset="0"/>
                        <a:ea typeface="CIDFont+F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effectLst/>
                        <a:latin typeface="Cambria Math" panose="02040503050406030204" pitchFamily="18" charset="0"/>
                        <a:ea typeface="CIDFont+F2"/>
                        <a:cs typeface="Times New Roman" panose="02020603050405020304" pitchFamily="18" charset="0"/>
                      </a:rPr>
                      <m:t>𝑠𝑡𝑎𝑡𝑖𝑜𝑛𝑐𝑜𝑢𝑛𝑡</m:t>
                    </m:r>
                    <m:r>
                      <a:rPr lang="en-US" altLang="ja-JP" sz="1800" i="1">
                        <a:effectLst/>
                        <a:latin typeface="Cambria Math" panose="02040503050406030204" pitchFamily="18" charset="0"/>
                        <a:ea typeface="CIDFont+F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effectLst/>
                        <a:latin typeface="Cambria Math" panose="02040503050406030204" pitchFamily="18" charset="0"/>
                        <a:ea typeface="CIDFont+F2"/>
                        <a:cs typeface="Times New Roman" panose="02020603050405020304" pitchFamily="18" charset="0"/>
                      </a:rPr>
                      <m:t>)+</m:t>
                    </m:r>
                    <m:sSub>
                      <m:sSubPr>
                        <m:ctrlPr>
                          <a:rPr lang="ja-JP" altLang="ja-JP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IDFont+F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1600" dirty="0">
                    <a:effectLst/>
                    <a:latin typeface="Times New Roman" panose="02020603050405020304" pitchFamily="18" charset="0"/>
                    <a:ea typeface="CIDFont+F2"/>
                  </a:rPr>
                  <a:t> ,	</a:t>
                </a:r>
                <a:endParaRPr lang="ja-JP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6C49C4-9830-6BA6-7C0E-962D01CD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547" y="3250183"/>
                <a:ext cx="3241593" cy="609206"/>
              </a:xfrm>
              <a:prstGeom prst="rect">
                <a:avLst/>
              </a:prstGeom>
              <a:blipFill>
                <a:blip r:embed="rId3"/>
                <a:stretch>
                  <a:fillRect r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69D43D-D85E-1780-83A1-C3B8C0CD703C}"/>
                  </a:ext>
                </a:extLst>
              </p:cNvPr>
              <p:cNvSpPr txBox="1"/>
              <p:nvPr/>
            </p:nvSpPr>
            <p:spPr>
              <a:xfrm>
                <a:off x="6033049" y="3757220"/>
                <a:ext cx="2372940" cy="674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𝑠𝑢𝑚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69D43D-D85E-1780-83A1-C3B8C0CD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49" y="3757220"/>
                <a:ext cx="2372940" cy="674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EDCB9C3-839B-EF9C-231F-FDCBD05CB526}"/>
              </a:ext>
            </a:extLst>
          </p:cNvPr>
          <p:cNvSpPr txBox="1"/>
          <p:nvPr/>
        </p:nvSpPr>
        <p:spPr>
          <a:xfrm>
            <a:off x="5858547" y="2412577"/>
            <a:ext cx="4428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effectLst/>
                <a:latin typeface="Times New Roman" panose="02020603050405020304" pitchFamily="18" charset="0"/>
                <a:ea typeface="CIDFont+F2"/>
              </a:rPr>
              <a:t>M</a:t>
            </a:r>
            <a:r>
              <a:rPr lang="en-US" altLang="ja-JP" sz="1800" baseline="-25000" dirty="0">
                <a:effectLst/>
                <a:latin typeface="Times New Roman" panose="02020603050405020304" pitchFamily="18" charset="0"/>
                <a:ea typeface="CIDFont+F2"/>
              </a:rPr>
              <a:t>SUM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CIDFont+F2"/>
              </a:rPr>
              <a:t> is a weighted average of the individual magnitudes over by seiscomp3.</a:t>
            </a:r>
            <a:endParaRPr lang="ja-JP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152B2-1407-EE98-8606-2050E792B87C}"/>
              </a:ext>
            </a:extLst>
          </p:cNvPr>
          <p:cNvSpPr txBox="1"/>
          <p:nvPr/>
        </p:nvSpPr>
        <p:spPr>
          <a:xfrm>
            <a:off x="150376" y="1270518"/>
            <a:ext cx="630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dirty="0"/>
              <a:t>BMKG is using Seiscomp3 for main seismic data acquisition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8350E-B3B0-0F9A-0739-5C177B53D3FF}"/>
              </a:ext>
            </a:extLst>
          </p:cNvPr>
          <p:cNvSpPr txBox="1"/>
          <p:nvPr/>
        </p:nvSpPr>
        <p:spPr>
          <a:xfrm>
            <a:off x="168844" y="1706839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Seiscomp3 over many magnitude estimation: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44DE20-DFC4-3041-C817-499ABC8DF380}"/>
              </a:ext>
            </a:extLst>
          </p:cNvPr>
          <p:cNvGrpSpPr/>
          <p:nvPr/>
        </p:nvGrpSpPr>
        <p:grpSpPr>
          <a:xfrm>
            <a:off x="186827" y="2272854"/>
            <a:ext cx="5117677" cy="2951064"/>
            <a:chOff x="5615455" y="1177564"/>
            <a:chExt cx="5117677" cy="2951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7E5899-B418-5C75-DC4E-40754877A2E7}"/>
                </a:ext>
              </a:extLst>
            </p:cNvPr>
            <p:cNvSpPr txBox="1"/>
            <p:nvPr/>
          </p:nvSpPr>
          <p:spPr>
            <a:xfrm>
              <a:off x="5615455" y="1177564"/>
              <a:ext cx="3498073" cy="2951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Lv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(Richter, 1935)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JMA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Tsuboi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1954)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(Borman &amp; Saul, 2008)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(Borman &amp; Saul, 2008)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1"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Tsuboi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1995)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</a:t>
              </a:r>
              <a:r>
                <a:rPr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Whitemore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2002)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B057CF7B-1D93-7271-8DA5-E55895C3688E}"/>
                </a:ext>
              </a:extLst>
            </p:cNvPr>
            <p:cNvSpPr/>
            <p:nvPr/>
          </p:nvSpPr>
          <p:spPr>
            <a:xfrm>
              <a:off x="8991859" y="2154893"/>
              <a:ext cx="381739" cy="18684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B6E081-75D7-AA44-2C22-F92CC8E980BE}"/>
                </a:ext>
              </a:extLst>
            </p:cNvPr>
            <p:cNvSpPr txBox="1"/>
            <p:nvPr/>
          </p:nvSpPr>
          <p:spPr>
            <a:xfrm>
              <a:off x="9515061" y="2950593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≧5</a:t>
              </a:r>
              <a:r>
                <a:rPr lang="en-US" altLang="ja-JP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7C9B257F-275E-8951-E235-4E708A85F9A0}"/>
                </a:ext>
              </a:extLst>
            </p:cNvPr>
            <p:cNvSpPr/>
            <p:nvPr/>
          </p:nvSpPr>
          <p:spPr>
            <a:xfrm>
              <a:off x="8991859" y="1343063"/>
              <a:ext cx="381739" cy="6463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E61AAE-E38E-31C6-FB57-73A1CF380569}"/>
                </a:ext>
              </a:extLst>
            </p:cNvPr>
            <p:cNvSpPr txBox="1"/>
            <p:nvPr/>
          </p:nvSpPr>
          <p:spPr>
            <a:xfrm>
              <a:off x="9349420" y="1361123"/>
              <a:ext cx="13837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 station</a:t>
              </a:r>
            </a:p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(≧0</a:t>
              </a:r>
              <a:r>
                <a:rPr lang="en-US" altLang="ja-JP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F48278-A15A-9088-F751-54B95FC13E69}"/>
                </a:ext>
              </a:extLst>
            </p:cNvPr>
            <p:cNvSpPr/>
            <p:nvPr/>
          </p:nvSpPr>
          <p:spPr>
            <a:xfrm>
              <a:off x="5947882" y="1186442"/>
              <a:ext cx="852256" cy="4717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8F822-5024-607C-A29B-54BECF8FA91C}"/>
                </a:ext>
              </a:extLst>
            </p:cNvPr>
            <p:cNvSpPr txBox="1"/>
            <p:nvPr/>
          </p:nvSpPr>
          <p:spPr>
            <a:xfrm>
              <a:off x="6827453" y="1263877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Release (3  min)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8B32B-3761-AE15-6749-5185F17CB58E}"/>
                  </a:ext>
                </a:extLst>
              </p:cNvPr>
              <p:cNvSpPr txBox="1"/>
              <p:nvPr/>
            </p:nvSpPr>
            <p:spPr>
              <a:xfrm>
                <a:off x="5719741" y="4516554"/>
                <a:ext cx="5301761" cy="2267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Weighting factor</a:t>
                </a:r>
                <a:endParaRPr lang="en-US" altLang="ja-JP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Primary Magnitude (</a:t>
                </a:r>
                <a:r>
                  <a:rPr lang="en-ID" altLang="ja-JP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altLang="ja-JP" sz="1800" baseline="-25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Lv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altLang="ja-JP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altLang="ja-JP" sz="1800" baseline="-25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WP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D" altLang="ja-JP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altLang="ja-JP" sz="1800" baseline="-25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WP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endParaRPr lang="en-US" altLang="ja-JP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D" altLang="ja-JP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ID" altLang="ja-JP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altLang="ja-JP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coefficients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ID" altLang="ja-JP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ID" altLang="ja-JP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D" altLang="ja-JP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0, M</a:t>
                </a:r>
                <a:r>
                  <a:rPr lang="en-ID" altLang="ja-JP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ID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ID" altLang="ja-JP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altLang="ja-JP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ID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0.4, M</a:t>
                </a:r>
                <a:r>
                  <a:rPr lang="en-ID" altLang="ja-JP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ID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</a:t>
                </a:r>
                <a:r>
                  <a:rPr lang="en-ID" altLang="ja-JP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WP</a:t>
                </a:r>
                <a:r>
                  <a:rPr lang="en-ID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0.4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ID" altLang="ja-JP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ID" altLang="ja-JP" sz="1800" i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1, </a:t>
                </a:r>
                <a:r>
                  <a:rPr lang="en-ID" altLang="ja-JP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altLang="ja-JP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Lv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2, 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ID" altLang="ja-JP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altLang="ja-JP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-1, 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</a:t>
                </a:r>
                <a:r>
                  <a:rPr lang="en-ID" altLang="ja-JP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WP</a:t>
                </a:r>
                <a:r>
                  <a:rPr lang="en-ID" altLang="ja-JP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-1</a:t>
                </a:r>
                <a:endParaRPr lang="en-US" altLang="ja-JP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8B32B-3761-AE15-6749-5185F17CB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741" y="4516554"/>
                <a:ext cx="5301761" cy="2267737"/>
              </a:xfrm>
              <a:prstGeom prst="rect">
                <a:avLst/>
              </a:prstGeom>
              <a:blipFill>
                <a:blip r:embed="rId5"/>
                <a:stretch>
                  <a:fillRect l="-920" t="-1344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B5EE5-B1F5-B6F8-5C9E-063B49FC5DCD}"/>
              </a:ext>
            </a:extLst>
          </p:cNvPr>
          <p:cNvCxnSpPr>
            <a:cxnSpLocks/>
          </p:cNvCxnSpPr>
          <p:nvPr/>
        </p:nvCxnSpPr>
        <p:spPr>
          <a:xfrm>
            <a:off x="5858547" y="4500132"/>
            <a:ext cx="4677525" cy="1642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WARNING IN INDONESIA</a:t>
            </a:r>
            <a:endParaRPr lang="en-A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0DA10-DEC2-FD1A-C9A0-42A308AE7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4"/>
          <a:stretch/>
        </p:blipFill>
        <p:spPr>
          <a:xfrm>
            <a:off x="11064464" y="233483"/>
            <a:ext cx="837666" cy="860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700331-9733-B0AA-78FE-51A49A4F56F9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B3605-1589-533C-6880-81DAA96CC239}"/>
              </a:ext>
            </a:extLst>
          </p:cNvPr>
          <p:cNvSpPr txBox="1"/>
          <p:nvPr/>
        </p:nvSpPr>
        <p:spPr>
          <a:xfrm>
            <a:off x="336374" y="1199065"/>
            <a:ext cx="469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Warning in Indonesia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6EAE9-4FF6-35C0-0D01-2D1605EF6CFB}"/>
              </a:ext>
            </a:extLst>
          </p:cNvPr>
          <p:cNvSpPr txBox="1"/>
          <p:nvPr/>
        </p:nvSpPr>
        <p:spPr>
          <a:xfrm>
            <a:off x="497151" y="1926454"/>
            <a:ext cx="9957034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ndonesia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relies on earthquake parameters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</a:t>
            </a:r>
            <a:r>
              <a:rPr lang="en-US" sz="2400" dirty="0">
                <a:effectLst/>
                <a:latin typeface="Times New Roman" panose="02020603050405020304" pitchFamily="18" charset="0"/>
                <a:ea typeface="CIDFont+F2"/>
              </a:rPr>
              <a:t>whether an earthquake can generate a tsunami or not.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BMKG uses </a:t>
            </a:r>
            <a:r>
              <a:rPr kumimoji="1"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u="heavy" baseline="-250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kumimoji="1"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tsunami warning in 3 minutes.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i="1" u="heavy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u="heavy" baseline="-25000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kumimoji="1"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u="heavy" baseline="-250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JMA</a:t>
            </a:r>
            <a:r>
              <a:rPr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have big influences in </a:t>
            </a:r>
            <a:r>
              <a:rPr kumimoji="1"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u="heavy" baseline="-250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SUM </a:t>
            </a:r>
            <a:r>
              <a:rPr kumimoji="1"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local station.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i="1" u="heavy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u="heavy" baseline="-25000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kumimoji="1"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u="heavy" baseline="-250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JMA</a:t>
            </a:r>
            <a:r>
              <a:rPr lang="en-US" altLang="ja-JP" sz="2400" i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tends to gives underestimated magnitude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major earthquake (Sitaram &amp; Borah, 2007 ; Hirose et.al., 2011) </a:t>
            </a:r>
            <a:r>
              <a:rPr lang="en-US" altLang="ja-JP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BFB14-D03A-80FD-4A72-F6545513065E}"/>
              </a:ext>
            </a:extLst>
          </p:cNvPr>
          <p:cNvSpPr txBox="1"/>
          <p:nvPr/>
        </p:nvSpPr>
        <p:spPr>
          <a:xfrm>
            <a:off x="379728" y="5566392"/>
            <a:ext cx="995703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ID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reliable magnitude estimation </a:t>
            </a:r>
            <a:r>
              <a:rPr lang="en-ID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major earthquakes is necessary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4FD211-2F4F-C228-EF95-BF3973A96E3C}"/>
              </a:ext>
            </a:extLst>
          </p:cNvPr>
          <p:cNvSpPr/>
          <p:nvPr/>
        </p:nvSpPr>
        <p:spPr>
          <a:xfrm>
            <a:off x="407024" y="5661105"/>
            <a:ext cx="9911415" cy="661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METHODS</a:t>
            </a:r>
            <a:endParaRPr lang="en-A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A7FEE-0D45-2D15-EEC6-9F2A6AF65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4"/>
          <a:stretch/>
        </p:blipFill>
        <p:spPr>
          <a:xfrm>
            <a:off x="11064464" y="233483"/>
            <a:ext cx="837666" cy="860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3ED9D5-415F-79DB-9C40-C340BD49C842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CDE2906-0B64-C810-3C18-586738C61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9"/>
          <a:stretch/>
        </p:blipFill>
        <p:spPr>
          <a:xfrm>
            <a:off x="98181" y="1830817"/>
            <a:ext cx="6084250" cy="2924063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10880D-AB7F-D1DC-8389-E37210CE41A2}"/>
                  </a:ext>
                </a:extLst>
              </p:cNvPr>
              <p:cNvSpPr txBox="1"/>
              <p:nvPr/>
            </p:nvSpPr>
            <p:spPr>
              <a:xfrm>
                <a:off x="6255512" y="1259317"/>
                <a:ext cx="4671792" cy="5355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b="1" dirty="0"/>
                  <a:t>Methods: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Instrumental response correction</a:t>
                </a:r>
                <a:endParaRPr kumimoji="1" lang="ja-JP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Deconvolution filter in time domain</a:t>
                </a:r>
              </a:p>
              <a:p>
                <a:pPr lvl="1"/>
                <a:r>
                  <a:rPr kumimoji="1" lang="en-US" altLang="ja-JP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(Katsumata, 2021)</a:t>
                </a:r>
              </a:p>
              <a:p>
                <a:pPr lvl="1"/>
                <a:endParaRPr kumimoji="1"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96863" lvl="1" indent="-296863">
                  <a:buFont typeface="Arial" panose="020B0604020202020204" pitchFamily="34" charset="0"/>
                  <a:buChar char="•"/>
                </a:pPr>
                <a:r>
                  <a:rPr lang="en-US" altLang="ja-JP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Integration and Low-cut filter</a:t>
                </a:r>
                <a:endPara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54063" lvl="2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Low-cut Bessel filter (Katsumata, 1993)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96863" lvl="1" indent="-296863">
                  <a:buFont typeface="Arial" panose="020B0604020202020204" pitchFamily="34" charset="0"/>
                  <a:buChar char="•"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96863" lvl="1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window selection</a:t>
                </a:r>
              </a:p>
              <a:p>
                <a:pPr marL="754063" lvl="2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wave phase (Katsumata, 2013) </a:t>
                </a:r>
              </a:p>
              <a:p>
                <a:pPr marL="296863" lvl="2" indent="-296863">
                  <a:buFont typeface="Arial" panose="020B0604020202020204" pitchFamily="34" charset="0"/>
                  <a:buChar char="•"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96863" lvl="2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Selection</a:t>
                </a:r>
              </a:p>
              <a:p>
                <a:pPr marL="754063" lvl="3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Logaritmic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Regression, Max &gt; 2 SD</a:t>
                </a:r>
              </a:p>
              <a:p>
                <a:pPr marL="296863" lvl="3" indent="-296863">
                  <a:buFont typeface="Arial" panose="020B0604020202020204" pitchFamily="34" charset="0"/>
                  <a:buChar char="•"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96863" lvl="3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Calculation</a:t>
                </a:r>
              </a:p>
              <a:p>
                <a:pPr marL="754063" lvl="4" indent="-296863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Weighted Least Square</a:t>
                </a:r>
              </a:p>
              <a:p>
                <a:pPr marL="754063" lvl="4" indent="-296863">
                  <a:buFont typeface="Arial" panose="020B0604020202020204" pitchFamily="34" charset="0"/>
                  <a:buChar char="•"/>
                </a:pPr>
                <a:endParaRPr lang="en-US" sz="1800" i="1" dirty="0">
                  <a:solidFill>
                    <a:schemeClr val="tx1"/>
                  </a:solidFill>
                </a:endParaRPr>
              </a:p>
              <a:p>
                <a:pPr marL="754063" lvl="4" indent="-296863">
                  <a:buFont typeface="Arial" panose="020B0604020202020204" pitchFamily="34" charset="0"/>
                  <a:buChar char="•"/>
                </a:pPr>
                <a:r>
                  <a:rPr lang="en-US" sz="1800" i="1" dirty="0">
                    <a:solidFill>
                      <a:schemeClr val="tx1"/>
                    </a:solidFill>
                  </a:rPr>
                  <a:t>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ID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D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ID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ID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D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754063" lvl="4" indent="-296863">
                  <a:buFont typeface="Arial" panose="020B0604020202020204" pitchFamily="34" charset="0"/>
                  <a:buChar char="•"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10880D-AB7F-D1DC-8389-E37210CE4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12" y="1259317"/>
                <a:ext cx="4671792" cy="5355312"/>
              </a:xfrm>
              <a:prstGeom prst="rect">
                <a:avLst/>
              </a:prstGeom>
              <a:blipFill>
                <a:blip r:embed="rId4"/>
                <a:stretch>
                  <a:fillRect l="-1043" t="-683" r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36535F-D3E8-CBFF-7B23-741D8EDD68DB}"/>
              </a:ext>
            </a:extLst>
          </p:cNvPr>
          <p:cNvSpPr txBox="1"/>
          <p:nvPr/>
        </p:nvSpPr>
        <p:spPr>
          <a:xfrm>
            <a:off x="1437487" y="1372062"/>
            <a:ext cx="3542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/>
              <a:t>Earthquakes M&gt;6 (2012 – 2021)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9469A-01DF-AD32-5737-CADE30D52072}"/>
              </a:ext>
            </a:extLst>
          </p:cNvPr>
          <p:cNvSpPr txBox="1"/>
          <p:nvPr/>
        </p:nvSpPr>
        <p:spPr>
          <a:xfrm>
            <a:off x="744462" y="4754880"/>
            <a:ext cx="3244033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 Broadband Seismograph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Earthquake (2012-2021)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14 deep earthquake (&gt;400 km)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M</a:t>
            </a:r>
            <a:r>
              <a:rPr lang="en-ID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</a:t>
            </a:r>
            <a:r>
              <a:rPr lang="en-ID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en-A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9EBD7-D24F-EBB4-AB25-92D1406C1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4"/>
          <a:stretch/>
        </p:blipFill>
        <p:spPr>
          <a:xfrm>
            <a:off x="11064464" y="233483"/>
            <a:ext cx="837666" cy="860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F86321-0396-8D94-9E0B-A3A113C6A65C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38075-4CD4-8843-94E8-80E777FD3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" y="2798903"/>
            <a:ext cx="5772438" cy="3848292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FDC697C-7F02-862A-28F8-C35736B22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94738"/>
              </p:ext>
            </p:extLst>
          </p:nvPr>
        </p:nvGraphicFramePr>
        <p:xfrm>
          <a:off x="3743305" y="1195941"/>
          <a:ext cx="3781323" cy="121197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55790">
                  <a:extLst>
                    <a:ext uri="{9D8B030D-6E8A-4147-A177-3AD203B41FA5}">
                      <a16:colId xmlns:a16="http://schemas.microsoft.com/office/drawing/2014/main" val="42824451"/>
                    </a:ext>
                  </a:extLst>
                </a:gridCol>
                <a:gridCol w="1060933">
                  <a:extLst>
                    <a:ext uri="{9D8B030D-6E8A-4147-A177-3AD203B41FA5}">
                      <a16:colId xmlns:a16="http://schemas.microsoft.com/office/drawing/2014/main" val="3533807746"/>
                    </a:ext>
                  </a:extLst>
                </a:gridCol>
                <a:gridCol w="1051289">
                  <a:extLst>
                    <a:ext uri="{9D8B030D-6E8A-4147-A177-3AD203B41FA5}">
                      <a16:colId xmlns:a16="http://schemas.microsoft.com/office/drawing/2014/main" val="2396098247"/>
                    </a:ext>
                  </a:extLst>
                </a:gridCol>
                <a:gridCol w="1113311">
                  <a:extLst>
                    <a:ext uri="{9D8B030D-6E8A-4147-A177-3AD203B41FA5}">
                      <a16:colId xmlns:a16="http://schemas.microsoft.com/office/drawing/2014/main" val="4071245479"/>
                    </a:ext>
                  </a:extLst>
                </a:gridCol>
              </a:tblGrid>
              <a:tr h="4039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C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542297"/>
                  </a:ext>
                </a:extLst>
              </a:tr>
              <a:tr h="403993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M</a:t>
                      </a:r>
                      <a:r>
                        <a:rPr lang="en-ID" baseline="-25000" dirty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0.898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1.308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5.835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437492"/>
                  </a:ext>
                </a:extLst>
              </a:tr>
              <a:tr h="403993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M</a:t>
                      </a:r>
                      <a:r>
                        <a:rPr lang="en-ID" baseline="-25000" dirty="0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0.789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1.167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5.359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30057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CFBD94-8D3A-E2F1-8473-27C6547FD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"/>
          <a:stretch/>
        </p:blipFill>
        <p:spPr>
          <a:xfrm>
            <a:off x="5373020" y="2834640"/>
            <a:ext cx="5422360" cy="3848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38EF04-3516-A8F4-0CE1-346C46A0CBD7}"/>
              </a:ext>
            </a:extLst>
          </p:cNvPr>
          <p:cNvSpPr txBox="1"/>
          <p:nvPr/>
        </p:nvSpPr>
        <p:spPr>
          <a:xfrm>
            <a:off x="6221291" y="2674329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Displacement (M</a:t>
            </a:r>
            <a:r>
              <a:rPr lang="en-US" altLang="ja-JP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0F205-2A6D-FB98-1948-F04CBB449AC7}"/>
              </a:ext>
            </a:extLst>
          </p:cNvPr>
          <p:cNvSpPr txBox="1"/>
          <p:nvPr/>
        </p:nvSpPr>
        <p:spPr>
          <a:xfrm>
            <a:off x="1770660" y="2632232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(M</a:t>
            </a:r>
            <a:r>
              <a:rPr lang="en-US" altLang="ja-JP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TO 2010 MENTAWAI TSUNAMI EARTHQUAKE</a:t>
            </a:r>
            <a:endParaRPr lang="en-A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9EBD7-D24F-EBB4-AB25-92D1406C1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4"/>
          <a:stretch/>
        </p:blipFill>
        <p:spPr>
          <a:xfrm>
            <a:off x="11064464" y="233483"/>
            <a:ext cx="837666" cy="860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F86321-0396-8D94-9E0B-A3A113C6A65C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D217B-5A5A-2CE4-DBC8-854C0397B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559"/>
            <a:ext cx="8047308" cy="5364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09D8D0-3767-18F7-9315-0A87E90BB141}"/>
              </a:ext>
            </a:extLst>
          </p:cNvPr>
          <p:cNvSpPr txBox="1"/>
          <p:nvPr/>
        </p:nvSpPr>
        <p:spPr>
          <a:xfrm>
            <a:off x="2063117" y="1402085"/>
            <a:ext cx="392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Mentawai Tsunami EQ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AA474-C668-4E0E-7FBB-F00AA1BCF2BD}"/>
              </a:ext>
            </a:extLst>
          </p:cNvPr>
          <p:cNvSpPr txBox="1"/>
          <p:nvPr/>
        </p:nvSpPr>
        <p:spPr>
          <a:xfrm>
            <a:off x="7549148" y="2556439"/>
            <a:ext cx="2967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Broadband Seismograph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result after 3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Underestimated result by 0.4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61732-EC99-14D7-4FD3-DAFE8F1DDA80}"/>
              </a:ext>
            </a:extLst>
          </p:cNvPr>
          <p:cNvSpPr txBox="1"/>
          <p:nvPr/>
        </p:nvSpPr>
        <p:spPr>
          <a:xfrm>
            <a:off x="7903023" y="1893226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ID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kumimoji="1" lang="ja-JP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13019-0D63-BB0B-36E8-2DAD4EAF7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4"/>
          <a:stretch/>
        </p:blipFill>
        <p:spPr>
          <a:xfrm>
            <a:off x="11064464" y="233483"/>
            <a:ext cx="837666" cy="860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00D5FE-846F-871E-8177-1F0064DB3CF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P1.2-350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5A573-A02C-2C03-C86B-DE59BAEB82D5}"/>
              </a:ext>
            </a:extLst>
          </p:cNvPr>
          <p:cNvSpPr txBox="1"/>
          <p:nvPr/>
        </p:nvSpPr>
        <p:spPr>
          <a:xfrm>
            <a:off x="198555" y="1961771"/>
            <a:ext cx="983255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Displacement magnitude 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gives better magnitude estimation rather than Displacement magnitude 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gives convergent result 3 minutes after 2010 Mentawai earthquake origin time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667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aziz widiarsoa</cp:lastModifiedBy>
  <cp:revision>37</cp:revision>
  <dcterms:created xsi:type="dcterms:W3CDTF">2023-04-18T13:25:54Z</dcterms:created>
  <dcterms:modified xsi:type="dcterms:W3CDTF">2023-06-10T14:26:54Z</dcterms:modified>
</cp:coreProperties>
</file>