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70" d="100"/>
          <a:sy n="70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C8C05-02FB-4948-B6A0-8A3D63B3A28A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10186-4BA0-445A-BD40-41D4E367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70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010186-4BA0-445A-BD40-41D4E367B2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79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P1.2-350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900B736-FEF0-AFC3-4471-E2E0D32D6F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184" y="3904448"/>
            <a:ext cx="4335940" cy="28906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F3F3E1-FFDF-2BBD-42B4-344EC6192E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099" y="1124848"/>
            <a:ext cx="4335939" cy="2890626"/>
          </a:xfrm>
          <a:prstGeom prst="rect">
            <a:avLst/>
          </a:prstGeom>
        </p:spPr>
      </p:pic>
      <p:pic>
        <p:nvPicPr>
          <p:cNvPr id="6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id="{38B7F4D8-83C2-9FE1-5BEA-C0216B48F82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39"/>
          <a:stretch/>
        </p:blipFill>
        <p:spPr>
          <a:xfrm>
            <a:off x="133599" y="1979984"/>
            <a:ext cx="4244844" cy="2040053"/>
          </a:xfrm>
          <a:prstGeom prst="rect">
            <a:avLst/>
          </a:prstGeom>
          <a:ln w="28575">
            <a:solidFill>
              <a:sysClr val="windowText" lastClr="0000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B2962D-EB3A-8577-E885-A6F4CA2F9323}"/>
              </a:ext>
            </a:extLst>
          </p:cNvPr>
          <p:cNvSpPr txBox="1"/>
          <p:nvPr/>
        </p:nvSpPr>
        <p:spPr>
          <a:xfrm>
            <a:off x="482170" y="1281877"/>
            <a:ext cx="3588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b="1" dirty="0"/>
              <a:t>Earthquakes M&gt;6 2012-2021 period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BAA29B-D085-C0A5-BF39-DD664F16B38A}"/>
              </a:ext>
            </a:extLst>
          </p:cNvPr>
          <p:cNvSpPr txBox="1"/>
          <p:nvPr/>
        </p:nvSpPr>
        <p:spPr>
          <a:xfrm>
            <a:off x="8385619" y="3887593"/>
            <a:ext cx="3661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b="1" dirty="0"/>
              <a:t>2010 Mentawai Tsunami Earthquake</a:t>
            </a:r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2738A5-2683-F5B7-39A6-9E0804E3DF2D}"/>
              </a:ext>
            </a:extLst>
          </p:cNvPr>
          <p:cNvSpPr txBox="1"/>
          <p:nvPr/>
        </p:nvSpPr>
        <p:spPr>
          <a:xfrm>
            <a:off x="1924334" y="-16673"/>
            <a:ext cx="884849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 Magnitude Estimation Using Local Earthquake Waveform Data and The Application to Earthquake in Indonesia Including The 2010 Mentawai Tsunami Earthquake</a:t>
            </a:r>
          </a:p>
          <a:p>
            <a:pPr algn="ctr"/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D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Aziz WIDIARSO</a:t>
            </a:r>
            <a:r>
              <a:rPr lang="en-ID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ID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Akio KATSUMATA</a:t>
            </a:r>
            <a:r>
              <a:rPr lang="en-ID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D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</a:t>
            </a:r>
            <a:r>
              <a:rPr lang="en-ID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Bunichiro</a:t>
            </a:r>
            <a:r>
              <a:rPr lang="en-ID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SHIBAZAKI</a:t>
            </a:r>
            <a:r>
              <a:rPr lang="en-ID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ID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T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D" sz="1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ID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Meteorological, Climatological, and Geophysical Agency for Indonesia; </a:t>
            </a:r>
            <a:r>
              <a:rPr lang="en-ID" sz="1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D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Toyama, Japan ; </a:t>
            </a:r>
            <a:r>
              <a:rPr lang="en-ID" sz="1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ID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Research Institute, Japan</a:t>
            </a:r>
            <a:endParaRPr lang="en-AT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53B9E1-98B7-AEC2-9CB5-217D21385EFF}"/>
              </a:ext>
            </a:extLst>
          </p:cNvPr>
          <p:cNvSpPr txBox="1"/>
          <p:nvPr/>
        </p:nvSpPr>
        <p:spPr>
          <a:xfrm>
            <a:off x="8099013" y="1086831"/>
            <a:ext cx="4220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b="1" dirty="0"/>
              <a:t>M</a:t>
            </a:r>
            <a:r>
              <a:rPr lang="en-ID" b="1" baseline="-25000" dirty="0"/>
              <a:t>ID</a:t>
            </a:r>
            <a:r>
              <a:rPr lang="en-ID" b="1" dirty="0"/>
              <a:t> (Magnitude Integrated Displacement) 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FC43CC7-B2E9-2424-446D-74287B6E049C}"/>
                  </a:ext>
                </a:extLst>
              </p:cNvPr>
              <p:cNvSpPr txBox="1"/>
              <p:nvPr/>
            </p:nvSpPr>
            <p:spPr>
              <a:xfrm>
                <a:off x="4480110" y="1279487"/>
                <a:ext cx="3571828" cy="513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D" sz="2000" b="1" dirty="0"/>
                  <a:t>Methods:</a:t>
                </a:r>
              </a:p>
              <a:p>
                <a:endParaRPr lang="en-ID" sz="2000" b="1" dirty="0"/>
              </a:p>
              <a:p>
                <a:r>
                  <a:rPr lang="en-US" altLang="ja-JP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Instrumental response correction</a:t>
                </a:r>
                <a:endParaRPr kumimoji="1" lang="ja-JP" alt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kumimoji="1" lang="en-US" altLang="ja-JP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Deconvolution filter in time domain</a:t>
                </a:r>
              </a:p>
              <a:p>
                <a:pPr lvl="1"/>
                <a:r>
                  <a:rPr kumimoji="1" lang="en-US" altLang="ja-JP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(Katsumata, 2021)</a:t>
                </a:r>
              </a:p>
              <a:p>
                <a:pPr marL="177800" lvl="1"/>
                <a:r>
                  <a:rPr lang="en-US" altLang="ja-JP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Numerical Integration and Low-cut  filter</a:t>
                </a:r>
                <a:endParaRPr lang="en-US" altLang="ja-JP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54063" lvl="2" indent="-296863">
                  <a:buFont typeface="Arial" panose="020B0604020202020204" pitchFamily="34" charset="0"/>
                  <a:buChar char="•"/>
                </a:pPr>
                <a:r>
                  <a:rPr kumimoji="1" lang="en-US" altLang="ja-JP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Low-cut Bessel filter (Katsumata, 1993)</a:t>
                </a:r>
              </a:p>
              <a:p>
                <a:pPr marL="177800" lvl="1"/>
                <a:r>
                  <a:rPr kumimoji="1" lang="en-US" altLang="ja-JP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 window selection</a:t>
                </a:r>
              </a:p>
              <a:p>
                <a:pPr marL="754063" lvl="2" indent="-296863">
                  <a:buFont typeface="Arial" panose="020B0604020202020204" pitchFamily="34" charset="0"/>
                  <a:buChar char="•"/>
                </a:pPr>
                <a:r>
                  <a:rPr kumimoji="1" lang="en-US" altLang="ja-JP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Any wave phase (Katsumata, 2013) </a:t>
                </a:r>
              </a:p>
              <a:p>
                <a:pPr marL="177800" lvl="2"/>
                <a:r>
                  <a:rPr kumimoji="1" lang="en-US" altLang="ja-JP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Data Selection</a:t>
                </a:r>
              </a:p>
              <a:p>
                <a:pPr marL="754063" lvl="3" indent="-296863">
                  <a:buFont typeface="Arial" panose="020B0604020202020204" pitchFamily="34" charset="0"/>
                  <a:buChar char="•"/>
                </a:pPr>
                <a:r>
                  <a:rPr kumimoji="1" lang="en-US" altLang="ja-JP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Logaritmic</a:t>
                </a:r>
                <a:r>
                  <a:rPr kumimoji="1" lang="en-US" altLang="ja-JP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Regression, Max &gt; 2 SD</a:t>
                </a:r>
              </a:p>
              <a:p>
                <a:pPr marL="177800" lvl="3"/>
                <a:r>
                  <a:rPr kumimoji="1" lang="en-US" altLang="ja-JP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Constant Calculation</a:t>
                </a:r>
              </a:p>
              <a:p>
                <a:pPr marL="754063" lvl="4" indent="-296863">
                  <a:buFont typeface="Arial" panose="020B0604020202020204" pitchFamily="34" charset="0"/>
                  <a:buChar char="•"/>
                </a:pPr>
                <a:r>
                  <a:rPr kumimoji="1" lang="en-US" altLang="ja-JP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Weighted Least Square</a:t>
                </a:r>
                <a:endParaRPr lang="en-US" sz="1600" i="1" dirty="0">
                  <a:solidFill>
                    <a:schemeClr val="tx1"/>
                  </a:solidFill>
                </a:endParaRPr>
              </a:p>
              <a:p>
                <a:pPr marL="754063" lvl="4" indent="-296863">
                  <a:buFont typeface="Arial" panose="020B0604020202020204" pitchFamily="34" charset="0"/>
                  <a:buChar char="•"/>
                </a:pPr>
                <a:r>
                  <a:rPr lang="en-US" sz="1600" i="1" dirty="0">
                    <a:solidFill>
                      <a:schemeClr val="tx1"/>
                    </a:solidFill>
                  </a:rPr>
                  <a:t>M</a:t>
                </a:r>
                <a:r>
                  <a:rPr lang="en-US" sz="16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ID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D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ID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sSub>
                      <m:sSubPr>
                        <m:ctrlPr>
                          <a:rPr lang="en-ID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ID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ID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ID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  </m:t>
                    </m:r>
                    <m:r>
                      <a:rPr lang="en-ID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ID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ID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ID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ID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ID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ID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FC43CC7-B2E9-2424-446D-74287B6E04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110" y="1279487"/>
                <a:ext cx="3571828" cy="5139869"/>
              </a:xfrm>
              <a:prstGeom prst="rect">
                <a:avLst/>
              </a:prstGeom>
              <a:blipFill>
                <a:blip r:embed="rId6"/>
                <a:stretch>
                  <a:fillRect t="-712" r="-6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757E31CB-DB30-A7EE-83BA-24FC057BF069}"/>
              </a:ext>
            </a:extLst>
          </p:cNvPr>
          <p:cNvSpPr txBox="1"/>
          <p:nvPr/>
        </p:nvSpPr>
        <p:spPr>
          <a:xfrm>
            <a:off x="826299" y="4176645"/>
            <a:ext cx="3313271" cy="1525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267 Broadband Seismograph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135 Earthquake (2012-2021)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Eliminate 14 deep earthquake (&gt;400 km)</a:t>
            </a:r>
            <a:endParaRPr kumimoji="1" lang="ja-JP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2AE8E5E-D24C-751C-FE58-5937279A2F9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17164"/>
          <a:stretch/>
        </p:blipFill>
        <p:spPr>
          <a:xfrm>
            <a:off x="185362" y="5818463"/>
            <a:ext cx="837666" cy="86019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0861D5B-F28F-C702-BAEA-0AE6E54F3A24}"/>
              </a:ext>
            </a:extLst>
          </p:cNvPr>
          <p:cNvCxnSpPr>
            <a:cxnSpLocks/>
          </p:cNvCxnSpPr>
          <p:nvPr/>
        </p:nvCxnSpPr>
        <p:spPr>
          <a:xfrm>
            <a:off x="4493758" y="1271497"/>
            <a:ext cx="0" cy="5351412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436EC8B-E10B-F3B5-58A5-020E96984F64}"/>
              </a:ext>
            </a:extLst>
          </p:cNvPr>
          <p:cNvCxnSpPr>
            <a:cxnSpLocks/>
          </p:cNvCxnSpPr>
          <p:nvPr/>
        </p:nvCxnSpPr>
        <p:spPr>
          <a:xfrm>
            <a:off x="7948426" y="1283334"/>
            <a:ext cx="0" cy="5351412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7439</TotalTime>
  <Words>149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aziz widiarsoa</cp:lastModifiedBy>
  <cp:revision>23</cp:revision>
  <dcterms:created xsi:type="dcterms:W3CDTF">2023-04-18T13:25:54Z</dcterms:created>
  <dcterms:modified xsi:type="dcterms:W3CDTF">2023-06-10T14:15:17Z</dcterms:modified>
</cp:coreProperties>
</file>