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57"/>
    <p:restoredTop sz="94694"/>
  </p:normalViewPr>
  <p:slideViewPr>
    <p:cSldViewPr snapToGrid="0">
      <p:cViewPr varScale="1">
        <p:scale>
          <a:sx n="117" d="100"/>
          <a:sy n="117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593" y="2900875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06417" y="4021015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35753" y="4021015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35002" y="2900875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365-246X.2008.04070.x" TargetMode="External"/><Relationship Id="rId2" Type="http://schemas.openxmlformats.org/officeDocument/2006/relationships/hyperlink" Target="https://doi.org/10.1111/j.1365-246X.2007.03555.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351314" y="278271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Seismicity and tectonics of the Caucasus region revisited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István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Bondár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Tea Godoladze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Eric Cowgill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Gurban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Yetirmishli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Stephen Myers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Tuna Onur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Irakli Gunia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Buzaladze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Rengin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Gök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Andrea Chiang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  <a:p>
            <a:pPr algn="ctr"/>
            <a:endParaRPr lang="en-US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Geological and Geochemical Research, Research Centre for Astronomy and Earth Sciences (ELKH), Budapest, Hungary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Ilia State University, Tbilisi, Georgia Institute of Seismology </a:t>
            </a:r>
          </a:p>
          <a:p>
            <a:pPr algn="ctr"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 &amp; Planetary Sciences, University of California, Davis, USA</a:t>
            </a:r>
          </a:p>
          <a:p>
            <a:pPr algn="ctr"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Republic Seismic Survey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ANAS, Baku, Azerbaijan  </a:t>
            </a:r>
          </a:p>
          <a:p>
            <a:pPr algn="ctr"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Lawrence Livermore National Laboratory, Livermore, CA, USA</a:t>
            </a:r>
          </a:p>
          <a:p>
            <a:pPr algn="ctr"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Onur Seemann Consulting, Inc., Victoria, British Columbia, Canada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B04CB3-713F-836C-5EB0-3054E6F7BF97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BA9518-F3E7-E6B3-0D56-C461C32B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885" y="136757"/>
            <a:ext cx="707257" cy="720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4875F5-36D8-BA5D-7B86-8B7337D1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983" y="136757"/>
            <a:ext cx="720000" cy="720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D05A4BE-55D2-F335-1F6E-3BEED2678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562" y="136757"/>
            <a:ext cx="720000" cy="720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526454D-5DD4-8D92-00F4-7792900B0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914" y="961093"/>
            <a:ext cx="21942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967D1-209B-C9C9-5760-9A3F03761137}"/>
              </a:ext>
            </a:extLst>
          </p:cNvPr>
          <p:cNvSpPr txBox="1"/>
          <p:nvPr/>
        </p:nvSpPr>
        <p:spPr>
          <a:xfrm>
            <a:off x="125848" y="1152184"/>
            <a:ext cx="69172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its role in Arabia-Eurasia convergence between the Black and Caspian Seas, the Caucasus region lacks a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earthquake catalog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address the issue, the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Lawrence Livermore National Laboratory and the Institute of Earth Sciences (IES)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 State University generate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comprehensive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seismic catalog for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Caucasus region by combining data in the IES bulletin with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bulletins of the Republic Seismic Survey Center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Azerbaijan, monitoring centers in Turkey and Armenia, and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covering the period 1951 to 2019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the bulletin that contains some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20,000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relocated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events.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first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relocated each event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location algorithm iLoc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RSTT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predictions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identified GT events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we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relocate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entire seismicity of the Caucasus region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multiple-event location algorithm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Bayesloc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using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iLoc results as initial locations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GT events as constraints. </a:t>
            </a:r>
            <a:endParaRPr lang="en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show that each relocation step leads to significant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improvements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indicated by tightening of event clusters.  The improved view of the </a:t>
            </a:r>
            <a:r>
              <a:rPr lang="en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seismicity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reveals a narrow band of crustal events along the southern flank of the Greater Caucasus we interpret as a megathrust and confirms both a region of deep seismicity beneath the northeastern Caucasus and a possible area of slab detachment in the central part of the range.</a:t>
            </a:r>
            <a:endParaRPr lang="en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B8BA8C3-CA57-0F77-7E5C-313F5BEE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182" y="1445461"/>
            <a:ext cx="1800000" cy="1438249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2636F59F-FE93-0A74-2BBC-A1E6CD5CA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108" y="1451030"/>
            <a:ext cx="1800000" cy="1438249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A795792B-7CDA-3C9C-F6A1-7B4F960A9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108" y="2916368"/>
            <a:ext cx="1800000" cy="1438249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173C3235-DBA7-FB84-55EF-36F160C9B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967" y="5050007"/>
            <a:ext cx="1800000" cy="1438249"/>
          </a:xfrm>
          <a:prstGeom prst="rect">
            <a:avLst/>
          </a:prstGeom>
        </p:spPr>
      </p:pic>
      <p:sp>
        <p:nvSpPr>
          <p:cNvPr id="18" name="Down Arrow 17">
            <a:extLst>
              <a:ext uri="{FF2B5EF4-FFF2-40B4-BE49-F238E27FC236}">
                <a16:creationId xmlns:a16="http://schemas.microsoft.com/office/drawing/2014/main" id="{9F68462B-FFEB-DC6F-B5A9-5DAC7853A2F4}"/>
              </a:ext>
            </a:extLst>
          </p:cNvPr>
          <p:cNvSpPr/>
          <p:nvPr/>
        </p:nvSpPr>
        <p:spPr>
          <a:xfrm>
            <a:off x="8706101" y="4430169"/>
            <a:ext cx="390161" cy="54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54248A-D76D-BEAB-9973-259198CAD414}"/>
              </a:ext>
            </a:extLst>
          </p:cNvPr>
          <p:cNvSpPr txBox="1"/>
          <p:nvPr/>
        </p:nvSpPr>
        <p:spPr>
          <a:xfrm>
            <a:off x="7652657" y="6444343"/>
            <a:ext cx="2972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Comprehensive Caucasus bulletin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A7490F-D2CA-1C27-376E-087CD7C7E6AF}"/>
              </a:ext>
            </a:extLst>
          </p:cNvPr>
          <p:cNvSpPr txBox="1"/>
          <p:nvPr/>
        </p:nvSpPr>
        <p:spPr>
          <a:xfrm>
            <a:off x="7517797" y="1153781"/>
            <a:ext cx="606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RSCC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7635CE-4A36-BE2E-D301-F44DD6E99E8F}"/>
              </a:ext>
            </a:extLst>
          </p:cNvPr>
          <p:cNvSpPr txBox="1"/>
          <p:nvPr/>
        </p:nvSpPr>
        <p:spPr>
          <a:xfrm>
            <a:off x="9525337" y="1182459"/>
            <a:ext cx="429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B7E85-0B72-A176-80FE-B84B99C7178D}"/>
              </a:ext>
            </a:extLst>
          </p:cNvPr>
          <p:cNvSpPr txBox="1"/>
          <p:nvPr/>
        </p:nvSpPr>
        <p:spPr>
          <a:xfrm>
            <a:off x="9700403" y="3584669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ISC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1ECE2-B2A7-2F40-262C-83461FD86CAF}"/>
              </a:ext>
            </a:extLst>
          </p:cNvPr>
          <p:cNvSpPr txBox="1"/>
          <p:nvPr/>
        </p:nvSpPr>
        <p:spPr>
          <a:xfrm>
            <a:off x="446313" y="1859340"/>
            <a:ext cx="97682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 a comprehensive seismic bulletin for the Caucasus region in cooperation with the NDCs in Georgia, Azerbaijan and Armenia by digitizing and adding data not yet reported to the ISC.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Relocate the events with </a:t>
            </a:r>
            <a:r>
              <a:rPr lang="en-US" dirty="0" err="1"/>
              <a:t>iLoc</a:t>
            </a:r>
            <a:r>
              <a:rPr lang="en-US" dirty="0"/>
              <a:t> using the three-dimensional RSTT velocity model travel time predictions.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new ground truth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results as initial locations and the ground truth events identified in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results as fix points, we apply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Bayesloc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multiple event location algorithm, to simultaneously relocate the entire seismicity of the Caucasus region.</a:t>
            </a:r>
            <a:r>
              <a:rPr lang="en-PT" dirty="0">
                <a:effectLst/>
              </a:rPr>
              <a:t> 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improved view of seismicity allows us to better understand the seismicity and refine the tectonic interpretation of the Caucasus region. </a:t>
            </a: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3A144-0897-A9DC-A33A-EB54DA257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26" y="1320074"/>
            <a:ext cx="3600000" cy="2876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8DD5D-4CAF-B9AC-CC4B-3D795A723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71" y="1377504"/>
            <a:ext cx="3600000" cy="2876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B7BD8-0A58-B65F-27E9-33C55FE80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43" y="4253596"/>
            <a:ext cx="3240000" cy="2249425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0DADAD9-2460-07BE-F36A-81B4E87F67DA}"/>
              </a:ext>
            </a:extLst>
          </p:cNvPr>
          <p:cNvSpPr/>
          <p:nvPr/>
        </p:nvSpPr>
        <p:spPr>
          <a:xfrm>
            <a:off x="4980696" y="2515804"/>
            <a:ext cx="7915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iLoc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78026-0D40-BBC4-E04E-7FFAE0F778CE}"/>
              </a:ext>
            </a:extLst>
          </p:cNvPr>
          <p:cNvSpPr txBox="1"/>
          <p:nvPr/>
        </p:nvSpPr>
        <p:spPr>
          <a:xfrm>
            <a:off x="256477" y="4690617"/>
            <a:ext cx="6150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reviewed </a:t>
            </a:r>
            <a:r>
              <a:rPr lang="en-US" dirty="0" err="1"/>
              <a:t>iLoc</a:t>
            </a:r>
            <a:r>
              <a:rPr lang="en-US" dirty="0"/>
              <a:t> locations tighten the seismicity. RSTT travel time predictions outperform 1D model predictions, result in better depth estimates and clustering of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iLoc</a:t>
            </a:r>
            <a:r>
              <a:rPr lang="en-US" dirty="0"/>
              <a:t> locations allowed us to increase the number of ground truth events from 136 to 410.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95158-7829-6029-C4D4-ABCFF4E05DB1}"/>
              </a:ext>
            </a:extLst>
          </p:cNvPr>
          <p:cNvSpPr txBox="1"/>
          <p:nvPr/>
        </p:nvSpPr>
        <p:spPr>
          <a:xfrm>
            <a:off x="6406905" y="6523696"/>
            <a:ext cx="4000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Existing (green) and new (magenta) GT events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09B93-DBB2-55E4-2F42-1AC69E381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5" y="1454143"/>
            <a:ext cx="3240000" cy="2588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A6613-024E-5B65-88BD-3825334E1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8" y="1485552"/>
            <a:ext cx="3240000" cy="2588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49A16-B7AC-0238-D446-506B6FA02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5" y="4109710"/>
            <a:ext cx="3240000" cy="2588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4BA5BF-F577-53BC-9800-D84B15AA8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8" y="4109709"/>
            <a:ext cx="3240000" cy="2588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C13314-BB0F-374C-135B-FB90612AB0A7}"/>
              </a:ext>
            </a:extLst>
          </p:cNvPr>
          <p:cNvSpPr txBox="1"/>
          <p:nvPr/>
        </p:nvSpPr>
        <p:spPr>
          <a:xfrm>
            <a:off x="2824371" y="1146998"/>
            <a:ext cx="2525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Shallow (&lt; 35 km) seismicity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05ECD-DF38-C5A5-40A8-934980CA095E}"/>
              </a:ext>
            </a:extLst>
          </p:cNvPr>
          <p:cNvSpPr txBox="1"/>
          <p:nvPr/>
        </p:nvSpPr>
        <p:spPr>
          <a:xfrm>
            <a:off x="2824316" y="6528721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Deep (&gt; 35 km) seismicity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B60A4-4537-B350-8517-1152E6E8DE96}"/>
              </a:ext>
            </a:extLst>
          </p:cNvPr>
          <p:cNvSpPr txBox="1"/>
          <p:nvPr/>
        </p:nvSpPr>
        <p:spPr>
          <a:xfrm>
            <a:off x="7690898" y="2006549"/>
            <a:ext cx="3079980" cy="382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Bayesloc</a:t>
            </a:r>
            <a:r>
              <a:rPr lang="en-US" dirty="0"/>
              <a:t> tightens the seismicity and makes events shallower (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Racha</a:t>
            </a:r>
            <a:r>
              <a:rPr lang="en-US" dirty="0"/>
              <a:t>, Kura Basin and Baku) while retaining the deep seismicity in the Northern Caucasus and the Caspian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we used the GT events as tight priors, </a:t>
            </a:r>
            <a:r>
              <a:rPr lang="en-US" dirty="0" err="1"/>
              <a:t>Bayesloc</a:t>
            </a:r>
            <a:r>
              <a:rPr lang="en-US" dirty="0"/>
              <a:t> produces not just relative but absolute locations.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203E973-12C5-49C3-5441-7E2A020CA707}"/>
              </a:ext>
            </a:extLst>
          </p:cNvPr>
          <p:cNvSpPr/>
          <p:nvPr/>
        </p:nvSpPr>
        <p:spPr>
          <a:xfrm>
            <a:off x="3514393" y="3750236"/>
            <a:ext cx="11457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Bayesloc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13314-BB0F-374C-135B-FB90612AB0A7}"/>
              </a:ext>
            </a:extLst>
          </p:cNvPr>
          <p:cNvSpPr txBox="1"/>
          <p:nvPr/>
        </p:nvSpPr>
        <p:spPr>
          <a:xfrm rot="16200000">
            <a:off x="353102" y="2311622"/>
            <a:ext cx="906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Bayesloc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05ECD-DF38-C5A5-40A8-934980CA095E}"/>
              </a:ext>
            </a:extLst>
          </p:cNvPr>
          <p:cNvSpPr txBox="1"/>
          <p:nvPr/>
        </p:nvSpPr>
        <p:spPr>
          <a:xfrm>
            <a:off x="2159836" y="4038549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iLoc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B60A4-4537-B350-8517-1152E6E8DE96}"/>
              </a:ext>
            </a:extLst>
          </p:cNvPr>
          <p:cNvSpPr txBox="1"/>
          <p:nvPr/>
        </p:nvSpPr>
        <p:spPr>
          <a:xfrm>
            <a:off x="130629" y="6184330"/>
            <a:ext cx="10640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Bayesloc</a:t>
            </a:r>
            <a:r>
              <a:rPr lang="en-US" dirty="0"/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finds better phase identifications for crustal (Pg, Lg) and mantle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Sn) phases, thus cleaning up the travel time curves at local and regional distances.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Bayesloc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also provides smaller time residuals.</a:t>
            </a:r>
            <a:r>
              <a:rPr lang="en-PT" dirty="0">
                <a:effectLst/>
              </a:rPr>
              <a:t>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AA725-6753-377D-5E4C-8122C456F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1291603"/>
            <a:ext cx="3240000" cy="280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5F9E7D-F060-874A-25E6-119A49FEA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94" y="1573348"/>
            <a:ext cx="2771775" cy="206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E954A8-C1CE-962E-23B5-95739001E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69" y="1594409"/>
            <a:ext cx="2771775" cy="2062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535AAB-F31B-09BF-26B5-7D8ED408FE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43" y="3677058"/>
            <a:ext cx="2771775" cy="2062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2652A9-F3A3-22CC-DD49-7FA44AF3B3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69" y="3711214"/>
            <a:ext cx="2771775" cy="2062480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69DA9DB6-45C0-3E34-3AC7-04039390E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74" y="4377102"/>
            <a:ext cx="2520000" cy="1690371"/>
          </a:xfrm>
          <a:prstGeom prst="rect">
            <a:avLst/>
          </a:prstGeom>
        </p:spPr>
      </p:pic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563DACE5-482F-9DC9-0744-4E4FBE0CE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694" y="4377103"/>
            <a:ext cx="2520000" cy="16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0EE69-9ACD-F560-ADA9-AEE98B298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" y="1355486"/>
            <a:ext cx="3520800" cy="2274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80556-6EF0-9A32-3DB7-5BBDB5B44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" y="3699859"/>
            <a:ext cx="3520484" cy="311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84D5B-A518-FCD8-B87C-0AFBECFAF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58" y="1253195"/>
            <a:ext cx="1868134" cy="27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C3E18-2C42-8510-9D8B-C56DA2A8D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57" y="4114031"/>
            <a:ext cx="1868135" cy="27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D2F11-4118-4B18-F3BD-F8817C15F4B6}"/>
              </a:ext>
            </a:extLst>
          </p:cNvPr>
          <p:cNvSpPr txBox="1"/>
          <p:nvPr/>
        </p:nvSpPr>
        <p:spPr>
          <a:xfrm>
            <a:off x="5598693" y="1333547"/>
            <a:ext cx="51721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successive relocations with </a:t>
            </a:r>
            <a:r>
              <a:rPr lang="en-US" dirty="0" err="1"/>
              <a:t>iLoc</a:t>
            </a:r>
            <a:r>
              <a:rPr lang="en-US" dirty="0"/>
              <a:t> and </a:t>
            </a:r>
            <a:r>
              <a:rPr lang="en-US" dirty="0" err="1"/>
              <a:t>Bayesloc</a:t>
            </a:r>
            <a:r>
              <a:rPr lang="en-US" dirty="0"/>
              <a:t> clarified 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location and geometry of major active structures accommodating ongoing convergence between the Arabian and Eurasian continents between the Black and Caspian Seas.</a:t>
            </a:r>
            <a:r>
              <a:rPr lang="en-PT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T" dirty="0"/>
              <a:t>The results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 the widespread seismicity in the mantle beneath the northern flank of the Greater Caucasus and central Caspian</a:t>
            </a:r>
            <a:r>
              <a:rPr lang="en-PT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PT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lithospheric-scale cross sections along the length of the Greater Caucasus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show the progressive northward appearance of mantle earthquakes, from almost no deep events in the south to numerous mantle events in the north.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discrete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band of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crustal seismicity appears beneath the southern flank of the Greater Caucasus which we attribute to deformation along and above a north-dipping, crustal-scale ramp in a master basal thrust beneath the Greater Caucasus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P1.2-188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EEF7B-DA3B-8A34-0D79-8CBD690BD585}"/>
              </a:ext>
            </a:extLst>
          </p:cNvPr>
          <p:cNvSpPr txBox="1"/>
          <p:nvPr/>
        </p:nvSpPr>
        <p:spPr>
          <a:xfrm>
            <a:off x="97971" y="1152184"/>
            <a:ext cx="104720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l"/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Begnaud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 M.L., D.N. Anderson, S.C. Myers, B. Young, J.R.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Hipp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 W.S. Phillips, Correction to: Updates to the Regional Seismic Travel Time (RSTT) Model: 2. Path-dependent travel-time uncertainty, 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</a:rPr>
              <a:t>Pure Appl. </a:t>
            </a:r>
            <a:r>
              <a:rPr lang="en-GB" sz="1600" b="0" i="1" u="none" strike="noStrike" dirty="0" err="1">
                <a:solidFill>
                  <a:srgbClr val="000000"/>
                </a:solidFill>
                <a:effectLst/>
              </a:rPr>
              <a:t>Geophys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178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 2499-2525, https://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doi.org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/10.1007/s00024-021-02696-0, 2021.</a:t>
            </a:r>
          </a:p>
          <a:p>
            <a:pPr marL="357188" indent="-357188" algn="l"/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Begnaud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 M.L., D.N. Anderson, S.C. Myers, B. Young, J.R.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Hipp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 W.S. Phillips, Updates to the Regional Seismic Travel Time (RSTT) Model: 2. Path-dependent travel-time uncertainty, 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</a:rPr>
              <a:t>Pure Appl. </a:t>
            </a:r>
            <a:r>
              <a:rPr lang="en-GB" sz="1600" b="0" i="1" u="none" strike="noStrike" dirty="0" err="1">
                <a:solidFill>
                  <a:srgbClr val="000000"/>
                </a:solidFill>
                <a:effectLst/>
              </a:rPr>
              <a:t>Geophys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178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, 313-339, https://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</a:rPr>
              <a:t>doi.org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/10.1007/s00024-021-02657-7, 2021.</a:t>
            </a:r>
          </a:p>
          <a:p>
            <a:pPr marL="357188" indent="-357188"/>
            <a:r>
              <a:rPr lang="en-GB" sz="1600" dirty="0"/>
              <a:t>Bondár, I., and D. </a:t>
            </a:r>
            <a:r>
              <a:rPr lang="en-GB" sz="1600" dirty="0" err="1"/>
              <a:t>Storchak</a:t>
            </a:r>
            <a:r>
              <a:rPr lang="en-GB" sz="1600" dirty="0"/>
              <a:t>, Improved location procedures at the International Seismological Centre, </a:t>
            </a:r>
            <a:r>
              <a:rPr lang="en-GB" sz="1600" i="1" dirty="0" err="1"/>
              <a:t>Geophys</a:t>
            </a:r>
            <a:r>
              <a:rPr lang="en-GB" sz="1600" i="1" dirty="0"/>
              <a:t>. J. Int.</a:t>
            </a:r>
            <a:r>
              <a:rPr lang="en-GB" sz="1600" dirty="0"/>
              <a:t>, </a:t>
            </a:r>
            <a:r>
              <a:rPr lang="en-GB" sz="1600" b="1" dirty="0"/>
              <a:t>186</a:t>
            </a:r>
            <a:r>
              <a:rPr lang="en-GB" sz="1600" dirty="0"/>
              <a:t>, 1220-1244, https://</a:t>
            </a:r>
            <a:r>
              <a:rPr lang="en-GB" sz="1600" dirty="0" err="1"/>
              <a:t>doi.org</a:t>
            </a:r>
            <a:r>
              <a:rPr lang="en-GB" sz="1600" dirty="0"/>
              <a:t>/10.1111/j.1365-246X.2011.05107.x, 2011.</a:t>
            </a:r>
          </a:p>
          <a:p>
            <a:pPr marL="357188" indent="-357188"/>
            <a:r>
              <a:rPr lang="en-GB" sz="1600" dirty="0"/>
              <a:t>Bondár, I.,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Tea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Godoladze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Eric Cowgill,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Gurban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Yetirmishli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Stephen C. Myers, Irakli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Gunia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Albert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Buzaladze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Barbara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Czecze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Tuna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Onur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Rengin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Gök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Andrea Chiang,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Relocation of the seismicity of the Caucasus region,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submitted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Seism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Let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1600" dirty="0"/>
          </a:p>
          <a:p>
            <a:pPr marL="357188" indent="-357188"/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Godoladze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T., T.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Onur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R. Gok, I.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Bondár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M.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Dzmanashvili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I.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Gunia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Boichenko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A.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Buzaladze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L.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Ratiani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T.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Rostomashvili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Javakhishvili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Etirmishli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2023,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Earthquake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Catalogue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Caucasus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Analogue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Seismic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Network </a:t>
            </a:r>
            <a:r>
              <a:rPr lang="hu-HU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Era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submitted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Seism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</a:t>
            </a:r>
            <a:r>
              <a:rPr lang="hu-H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Let</a:t>
            </a:r>
            <a:r>
              <a:rPr lang="hu-H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PT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/>
            <a:r>
              <a:rPr lang="en-US" sz="1600" dirty="0">
                <a:effectLst/>
                <a:ea typeface="Times New Roman" panose="02020603050405020304" pitchFamily="18" charset="0"/>
              </a:rPr>
              <a:t>Myers, S. C., M. L.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Begnaud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S. Ballard, M. E.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Pasyanos,W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S. Phillips, A. L. Ramirez, M. S.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Antolik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K. D.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Hutchenson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J. J. Dwyer, C. A. Rowe, and G. S. Wagner, A crust and upper-mantle model for Eurasia and North Africa for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Pn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travel-time calculation,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Bull. </a:t>
            </a:r>
            <a:r>
              <a:rPr lang="en-US" sz="1600" i="1" dirty="0" err="1">
                <a:effectLst/>
                <a:ea typeface="Times New Roman" panose="02020603050405020304" pitchFamily="18" charset="0"/>
              </a:rPr>
              <a:t>Seismol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. Soc. Am.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100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640–656, 2010.</a:t>
            </a:r>
            <a:endParaRPr lang="en-PT" sz="1600" dirty="0">
              <a:effectLst/>
            </a:endParaRPr>
          </a:p>
          <a:p>
            <a:pPr marL="357188" indent="-357188"/>
            <a:r>
              <a:rPr lang="en-US" sz="1600" dirty="0">
                <a:effectLst/>
                <a:ea typeface="Times New Roman" panose="02020603050405020304" pitchFamily="18" charset="0"/>
              </a:rPr>
              <a:t>Myers, S.C., G.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Johannesson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and W. Hanley, A Bayesian hierarchical method for multiple-event seismic location, </a:t>
            </a:r>
            <a:r>
              <a:rPr lang="en-US" sz="1600" i="1" dirty="0" err="1">
                <a:effectLst/>
                <a:ea typeface="Times New Roman" panose="02020603050405020304" pitchFamily="18" charset="0"/>
              </a:rPr>
              <a:t>Geophys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. J. Int.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 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171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1049-1063, </a:t>
            </a:r>
            <a:r>
              <a:rPr lang="en-US" sz="16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https://doi.org/10.1111/j.1365-246X.2007.03555.x</a:t>
            </a:r>
            <a:r>
              <a:rPr lang="en-US" sz="1600" u="sng" dirty="0">
                <a:solidFill>
                  <a:srgbClr val="0000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PT" sz="1600" dirty="0">
                <a:effectLst/>
              </a:rPr>
              <a:t> 2007.</a:t>
            </a:r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  <a:p>
            <a:pPr marL="357188" indent="-357188"/>
            <a:r>
              <a:rPr lang="en-US" sz="1600" dirty="0">
                <a:effectLst/>
                <a:ea typeface="Times New Roman" panose="02020603050405020304" pitchFamily="18" charset="0"/>
              </a:rPr>
              <a:t>Myers, S.C., G.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Johannesson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and W. Hanley, Incorporation of probabilistic seismic phase labels into a Bayesian multiple-event seismic locator, </a:t>
            </a:r>
            <a:r>
              <a:rPr lang="en-US" sz="1600" i="1" dirty="0" err="1">
                <a:effectLst/>
                <a:ea typeface="Times New Roman" panose="02020603050405020304" pitchFamily="18" charset="0"/>
              </a:rPr>
              <a:t>Geophys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. J. Int.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 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177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193–204. </a:t>
            </a:r>
            <a:r>
              <a:rPr lang="hu-HU" sz="16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https://doi.org/10.1111/j.1365-246X.2008.04070.x</a:t>
            </a:r>
            <a:r>
              <a:rPr lang="hu-HU" sz="16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PT" sz="1600" dirty="0">
                <a:effectLst/>
              </a:rPr>
              <a:t> 2009.</a:t>
            </a:r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1380</Words>
  <Application>Microsoft Macintosh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bondar.istvan</cp:lastModifiedBy>
  <cp:revision>38</cp:revision>
  <dcterms:created xsi:type="dcterms:W3CDTF">2023-04-18T13:25:54Z</dcterms:created>
  <dcterms:modified xsi:type="dcterms:W3CDTF">2023-06-09T13:29:48Z</dcterms:modified>
</cp:coreProperties>
</file>