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58" d="100"/>
          <a:sy n="58" d="100"/>
        </p:scale>
        <p:origin x="13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79909-3AB1-4703-97A9-47A3EE0A91B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E8FC-B5B8-4C9E-81F2-8F3EEDE8E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0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E8FC-B5B8-4C9E-81F2-8F3EEDE8EF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E8FC-B5B8-4C9E-81F2-8F3EEDE8E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E8FC-B5B8-4C9E-81F2-8F3EEDE8E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E8FC-B5B8-4C9E-81F2-8F3EEDE8EF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5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E8FC-B5B8-4C9E-81F2-8F3EEDE8EF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1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3B0D44-6EA0-FFA6-3359-A32067404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C3FEA3-6BAE-FA8E-D75D-E3A60451C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on Source Parameters of Local Earthquakes in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Tehri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Site and Hinterlands in the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Himalayas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shanker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Abhishek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Pathak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Institute of Technology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Roorkee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Department of Earthquake Engineering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100" b="1" smtClean="0">
                <a:latin typeface="Arial" panose="020B0604020202020204" pitchFamily="34" charset="0"/>
                <a:cs typeface="Arial" panose="020B0604020202020204" pitchFamily="34" charset="0"/>
              </a:rPr>
              <a:t>Daya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Shanker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presently an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Engineering Seismology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Seismotectonics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working as faculty since 1996 in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Department of Earthquake Engineering, Indian Institute of Technology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Roorkee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India. He has produce 05 PhD and 23 M. Tech Thesis, 47 foreign visits, 180 publications.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0280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of 3 local earthquakes (1.3&lt;Mw&lt;3.2)  are recorded by both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accelerograph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seismograph by 12-stations of Seismological Network 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Tehri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Dam region set up and process at IIT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Roorkee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of Source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parameters estimated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12 Seismic stations for Local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Earthqauke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event recorded on 24 January,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 radius of the events ranges from 65.1 m to 667.4 m and source size increases as seismic moment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ofearthquake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increases.</a:t>
            </a:r>
          </a:p>
          <a:p>
            <a:pPr marL="228600" indent="-228600">
              <a:buAutoNum type="arabicPeriod" startAt="2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stress drop range from 1 bar to 63 bars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AutoNum type="arabicPeriod" startAt="2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study suggests that there shall be no major earthquake near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Tehri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Also it seems that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Tehri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dam is safe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B04CB3-713F-836C-5EB0-3054E6F7BF97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-IIT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224" y="204131"/>
            <a:ext cx="112141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66" y="3865935"/>
            <a:ext cx="1524059" cy="11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</a:p>
        </p:txBody>
      </p:sp>
      <p:pic>
        <p:nvPicPr>
          <p:cNvPr id="7" name="Picture 6" descr="logo-IIT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939" y="98114"/>
            <a:ext cx="112141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6B2FC2B-E449-4E67-B369-28394755E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83132"/>
            <a:ext cx="5949539" cy="499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9539" y="1228414"/>
            <a:ext cx="47184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NewRomanPSMT"/>
              </a:rPr>
              <a:t>The </a:t>
            </a:r>
            <a:r>
              <a:rPr lang="en-US" dirty="0" err="1">
                <a:latin typeface="TimesNewRomanPSMT"/>
              </a:rPr>
              <a:t>Tehri</a:t>
            </a:r>
            <a:r>
              <a:rPr lang="en-US" dirty="0">
                <a:latin typeface="TimesNewRomanPSMT"/>
              </a:rPr>
              <a:t> dam site is located in the </a:t>
            </a:r>
            <a:r>
              <a:rPr lang="en-US" dirty="0" err="1" smtClean="0">
                <a:latin typeface="TimesNewRomanPSMT"/>
              </a:rPr>
              <a:t>Cetral</a:t>
            </a:r>
            <a:r>
              <a:rPr lang="en-US" dirty="0" smtClean="0">
                <a:latin typeface="TimesNewRomanPSMT"/>
              </a:rPr>
              <a:t> Seismic Gap (CSG) </a:t>
            </a:r>
            <a:r>
              <a:rPr lang="en-US" dirty="0">
                <a:latin typeface="TimesNewRomanPSMT"/>
              </a:rPr>
              <a:t>region of Himalaya and constructed across </a:t>
            </a:r>
            <a:r>
              <a:rPr lang="en-US" dirty="0" smtClean="0">
                <a:latin typeface="TimesNewRomanPSMT"/>
              </a:rPr>
              <a:t>Bhagirathi River</a:t>
            </a:r>
            <a:r>
              <a:rPr lang="en-US" dirty="0">
                <a:latin typeface="TimesNewRomanPSMT"/>
              </a:rPr>
              <a:t>. The region around </a:t>
            </a:r>
            <a:r>
              <a:rPr lang="en-US" dirty="0" err="1">
                <a:latin typeface="TimesNewRomanPSMT"/>
              </a:rPr>
              <a:t>Tehri</a:t>
            </a:r>
            <a:r>
              <a:rPr lang="en-US" dirty="0">
                <a:latin typeface="TimesNewRomanPSMT"/>
              </a:rPr>
              <a:t> dam site is identified by the occurrence of moderate to </a:t>
            </a:r>
            <a:r>
              <a:rPr lang="en-US" dirty="0" smtClean="0">
                <a:latin typeface="TimesNewRomanPSMT"/>
              </a:rPr>
              <a:t>large earthquake </a:t>
            </a:r>
            <a:r>
              <a:rPr lang="en-US" dirty="0">
                <a:latin typeface="TimesNewRomanPSMT"/>
              </a:rPr>
              <a:t>activity. </a:t>
            </a:r>
            <a:endParaRPr lang="en-US" dirty="0" smtClean="0">
              <a:latin typeface="TimesNewRomanPSMT"/>
            </a:endParaRPr>
          </a:p>
          <a:p>
            <a:pPr algn="just"/>
            <a:r>
              <a:rPr lang="en-US" dirty="0">
                <a:latin typeface="TimesNewRomanPSMT"/>
              </a:rPr>
              <a:t>       The reservoir has an area of 44 km</a:t>
            </a:r>
            <a:r>
              <a:rPr lang="en-US" baseline="30000" dirty="0">
                <a:latin typeface="TimesNewRomanPSMT"/>
              </a:rPr>
              <a:t>2</a:t>
            </a:r>
            <a:r>
              <a:rPr lang="en-US" dirty="0">
                <a:latin typeface="TimesNewRomanPSMT"/>
              </a:rPr>
              <a:t> to Bhagirathi and a length of 25 km to </a:t>
            </a:r>
            <a:r>
              <a:rPr lang="en-US" dirty="0" err="1">
                <a:latin typeface="TimesNewRomanPSMT"/>
              </a:rPr>
              <a:t>Bhilangana</a:t>
            </a:r>
            <a:r>
              <a:rPr lang="en-US" dirty="0">
                <a:latin typeface="TimesNewRomanPSMT"/>
              </a:rPr>
              <a:t> Valley. </a:t>
            </a:r>
            <a:endParaRPr lang="en-US" dirty="0" smtClean="0">
              <a:latin typeface="TimesNewRomanPSMT"/>
            </a:endParaRPr>
          </a:p>
          <a:p>
            <a:pPr algn="just"/>
            <a:r>
              <a:rPr lang="en-US" dirty="0" smtClean="0">
                <a:latin typeface="TimesNewRomanPSMT"/>
              </a:rPr>
              <a:t>The </a:t>
            </a:r>
            <a:r>
              <a:rPr lang="en-US" dirty="0" err="1">
                <a:latin typeface="TimesNewRomanPSMT"/>
              </a:rPr>
              <a:t>Tehri</a:t>
            </a:r>
            <a:r>
              <a:rPr lang="en-US" dirty="0">
                <a:latin typeface="TimesNewRomanPSMT"/>
              </a:rPr>
              <a:t> Dam is about 5 km in the south direction of the North Al-Molar Thrust (NAT</a:t>
            </a:r>
            <a:r>
              <a:rPr lang="en-US" dirty="0" smtClean="0">
                <a:latin typeface="TimesNewRomanPSMT"/>
              </a:rPr>
              <a:t>).</a:t>
            </a:r>
          </a:p>
          <a:p>
            <a:pPr algn="just"/>
            <a:r>
              <a:rPr lang="en-US" dirty="0" smtClean="0">
                <a:latin typeface="TimesNewRomanPSMT"/>
              </a:rPr>
              <a:t>NAT </a:t>
            </a:r>
            <a:r>
              <a:rPr lang="en-US" dirty="0">
                <a:latin typeface="TimesNewRomanPSMT"/>
              </a:rPr>
              <a:t>appears to have moved around 500 meters by tipping NE-SW on </a:t>
            </a:r>
            <a:r>
              <a:rPr lang="en-US" dirty="0" err="1">
                <a:latin typeface="TimesNewRomanPSMT"/>
              </a:rPr>
              <a:t>Dewal</a:t>
            </a:r>
            <a:r>
              <a:rPr lang="en-US" dirty="0">
                <a:latin typeface="TimesNewRomanPSMT"/>
              </a:rPr>
              <a:t> Tear, which is a transverse fault situated in the </a:t>
            </a:r>
            <a:r>
              <a:rPr lang="en-US" dirty="0" err="1">
                <a:latin typeface="TimesNewRomanPSMT"/>
              </a:rPr>
              <a:t>Bhilangana</a:t>
            </a:r>
            <a:r>
              <a:rPr lang="en-US" dirty="0">
                <a:latin typeface="TimesNewRomanPSMT"/>
              </a:rPr>
              <a:t> River Valley</a:t>
            </a:r>
            <a:r>
              <a:rPr lang="en-US" dirty="0" smtClean="0">
                <a:latin typeface="TimesNewRomanPSMT"/>
              </a:rPr>
              <a:t>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phase data of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 local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earthquakes (1.3&lt;M</a:t>
            </a:r>
            <a:r>
              <a:rPr lang="en-GB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&lt;3.2) 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are recorded by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both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accelerograph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seismograph by 12-stations of Seismological Network at </a:t>
            </a:r>
            <a:r>
              <a:rPr lang="en-GB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Tehri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Dam region set up and process at IIT </a:t>
            </a:r>
            <a:r>
              <a:rPr lang="en-GB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Roorkee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076EF6-285A-40D7-AFC6-8F11EAB210D8}"/>
              </a:ext>
            </a:extLst>
          </p:cNvPr>
          <p:cNvSpPr/>
          <p:nvPr/>
        </p:nvSpPr>
        <p:spPr>
          <a:xfrm>
            <a:off x="242497" y="6205387"/>
            <a:ext cx="4925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Map showing study area, location of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12-recording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stations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</a:p>
        </p:txBody>
      </p:sp>
      <p:pic>
        <p:nvPicPr>
          <p:cNvPr id="6" name="Picture 5" descr="logo-IIT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90" y="127952"/>
            <a:ext cx="1121410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037227"/>
            <a:ext cx="1077087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of this study is to estimate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hypocentre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parameters and source parameters of local events recorded at the seismological laboratory of IIT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Roorkee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12-stations data.  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on seismic activity at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Tehri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Dam was carried out in two different seismic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there is a pseudo-ground acceleration (Mw = 7) of the earthquake (PGA = 0·23g) used in the Dam design 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1992).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is the earthquake of non existent magnitude (Mw = 8.5) and a physiological earthquake acceleration (PGA = 0.45g).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E153F-8B93-4B6E-A016-B12E7F67DF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86403" y="4715604"/>
            <a:ext cx="2084475" cy="205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032870"/>
            <a:ext cx="87791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The </a:t>
            </a:r>
            <a:r>
              <a:rPr lang="en-US" dirty="0"/>
              <a:t>noise parameters have also been used that can calculate the seismic phase and the arrival time of the pulse width in the P and S waves, respectively, in the time and frequency </a:t>
            </a:r>
            <a:r>
              <a:rPr lang="en-US" dirty="0" smtClean="0"/>
              <a:t>domains. By </a:t>
            </a:r>
            <a:r>
              <a:rPr lang="en-US" dirty="0"/>
              <a:t>considering circular </a:t>
            </a:r>
            <a:r>
              <a:rPr lang="en-US" dirty="0" err="1"/>
              <a:t>Brune</a:t>
            </a:r>
            <a:r>
              <a:rPr lang="en-US" dirty="0"/>
              <a:t>-type source model, source parameters such </a:t>
            </a:r>
            <a:r>
              <a:rPr lang="en-US" dirty="0" smtClean="0"/>
              <a:t>as seismic </a:t>
            </a:r>
            <a:r>
              <a:rPr lang="en-US" dirty="0"/>
              <a:t>moment, corner frequency, source radius and stress drop were estimated. In this model the earthquake dislocation is </a:t>
            </a:r>
            <a:r>
              <a:rPr lang="en-US" dirty="0" smtClean="0"/>
              <a:t> modeled </a:t>
            </a:r>
            <a:r>
              <a:rPr lang="en-US" dirty="0"/>
              <a:t>as a shear stress pulse applied instantaneously to the interior of a dislocation </a:t>
            </a:r>
            <a:r>
              <a:rPr lang="en-US" dirty="0" smtClean="0"/>
              <a:t> surface </a:t>
            </a:r>
            <a:r>
              <a:rPr lang="en-US" dirty="0"/>
              <a:t>. According to </a:t>
            </a:r>
            <a:r>
              <a:rPr lang="en-US" dirty="0" err="1"/>
              <a:t>Brune</a:t>
            </a:r>
            <a:r>
              <a:rPr lang="en-US" dirty="0"/>
              <a:t>, ground motion parameters are a function of effective stress.</a:t>
            </a:r>
          </a:p>
          <a:p>
            <a:pPr algn="just"/>
            <a:r>
              <a:rPr lang="en-US" dirty="0"/>
              <a:t>The function is expressed as</a:t>
            </a:r>
          </a:p>
          <a:p>
            <a:r>
              <a:rPr lang="en-US" dirty="0"/>
              <a:t>                                                    𝜎(𝑥,𝑡)=𝜎𝐻(𝑡−𝑥/𝛽) </a:t>
            </a: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Adopted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Data Analysis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</a:p>
        </p:txBody>
      </p:sp>
      <p:pic>
        <p:nvPicPr>
          <p:cNvPr id="6" name="Picture 5" descr="logo-IIT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90" y="190805"/>
            <a:ext cx="1121410" cy="1130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270" y="1128370"/>
                <a:ext cx="10416208" cy="557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Source parameters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determined using the software EQK_SRC_PARA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Kumar et al.,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(2012). The calculation consists of two steps,</a:t>
                </a:r>
              </a:p>
              <a:p>
                <a:pPr marL="273050" indent="-273050">
                  <a:lnSpc>
                    <a:spcPct val="150000"/>
                  </a:lnSpc>
                  <a:buNone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observed spectrum from a recorded time series of earthquakes.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 of the source spectrum from the observed spectrum.</a:t>
                </a:r>
              </a:p>
              <a:p>
                <a:pPr lvl="0"/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 of the Observed Spectrum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rotation of the N-S, E-W, and vertical components is performed to calculate the observed spectra from the components of the recorded ground motion using azimuth and incidence directions.</a:t>
                </a:r>
              </a:p>
              <a:p>
                <a:pPr lvl="0"/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 of Source Spectrum: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 following equation represents the observed spectrum as:</a:t>
                </a:r>
              </a:p>
              <a:p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</a:p>
              <a:p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/>
                  <a:t>Source parameters </a:t>
                </a:r>
                <a:r>
                  <a:rPr lang="en-US" b="1" dirty="0" smtClean="0"/>
                  <a:t>determination:</a:t>
                </a:r>
              </a:p>
              <a:p>
                <a:r>
                  <a:rPr lang="en-US" dirty="0"/>
                  <a:t>From the spectral shape of the earthquake source model proposed by </a:t>
                </a:r>
                <a:r>
                  <a:rPr lang="en-US" dirty="0" err="1"/>
                  <a:t>Brune</a:t>
                </a:r>
                <a:r>
                  <a:rPr lang="en-US" dirty="0"/>
                  <a:t> (1970), the far field displacement amplitude spectra </a:t>
                </a:r>
                <a:r>
                  <a:rPr lang="en-US" i="1" dirty="0"/>
                  <a:t>u </a:t>
                </a:r>
                <a:r>
                  <a:rPr lang="en-US" dirty="0"/>
                  <a:t>is given by;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  </a:t>
                </a:r>
                <a:endParaRPr lang="el-GR" dirty="0"/>
              </a:p>
              <a:p>
                <a:r>
                  <a:rPr lang="en-US" dirty="0" smtClean="0"/>
                  <a:t>where </a:t>
                </a:r>
                <a:r>
                  <a:rPr lang="en-US" dirty="0"/>
                  <a:t>Ω0 is the spectral amplitudes of the source at lower frequencies, </a:t>
                </a:r>
                <a:r>
                  <a:rPr lang="en-US" i="1" dirty="0"/>
                  <a:t>fc </a:t>
                </a:r>
                <a:r>
                  <a:rPr lang="en-US" dirty="0"/>
                  <a:t>is the corner frequency, </a:t>
                </a:r>
                <a:r>
                  <a:rPr lang="en-US" i="1" dirty="0"/>
                  <a:t>n </a:t>
                </a:r>
                <a:r>
                  <a:rPr lang="en-US" dirty="0"/>
                  <a:t>is the high-frequency falloff rate (</a:t>
                </a:r>
                <a:r>
                  <a:rPr lang="en-US" i="1" dirty="0"/>
                  <a:t>n </a:t>
                </a:r>
                <a:r>
                  <a:rPr lang="en-US" dirty="0"/>
                  <a:t>= 2 for omega-squared model, which is the most commonly used value).</a:t>
                </a: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" y="1128370"/>
                <a:ext cx="10416208" cy="5570756"/>
              </a:xfrm>
              <a:prstGeom prst="rect">
                <a:avLst/>
              </a:prstGeom>
              <a:blipFill>
                <a:blip r:embed="rId4"/>
                <a:stretch>
                  <a:fillRect l="-527" b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964" y="5464031"/>
            <a:ext cx="1614572" cy="6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Discussion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</a:p>
        </p:txBody>
      </p:sp>
      <p:pic>
        <p:nvPicPr>
          <p:cNvPr id="6" name="Picture 5" descr="logo-IIT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939" y="124618"/>
            <a:ext cx="1121410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147305"/>
            <a:ext cx="107708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circular fault model, the seismic moment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Brune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1970), corner frequency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(Andrews, 1986), and stress drop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Δ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Eshelby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1957;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Madariaga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1976) can be calculated using the source spectra, obtained from the inversion, by the following equations: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where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ρ is the density,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seismic velocity (either P wave or S wave according to the wave type used),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𝑅</a:t>
            </a:r>
            <a:r>
              <a:rPr lang="en-US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𝜃𝜑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radiation pattern,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flat level of acceleration spectra in the higher frequency band 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shear wave velocity near the source.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180" y="2113651"/>
            <a:ext cx="1823339" cy="618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595" y="2070801"/>
            <a:ext cx="1375844" cy="646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039" y="2084809"/>
            <a:ext cx="1873699" cy="7633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070" y="3045547"/>
            <a:ext cx="8766808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</a:p>
        </p:txBody>
      </p:sp>
      <p:pic>
        <p:nvPicPr>
          <p:cNvPr id="6" name="Picture 5" descr="logo-IIT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90" y="145774"/>
            <a:ext cx="112141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978"/>
            <a:ext cx="4113185" cy="309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0" y="1084978"/>
            <a:ext cx="4358274" cy="3314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854"/>
            <a:ext cx="3458817" cy="2630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0309" y="1109636"/>
            <a:ext cx="2801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Source parameters </a:t>
            </a:r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estimated</a:t>
            </a:r>
          </a:p>
          <a:p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 January </a:t>
            </a:r>
          </a:p>
          <a:p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01,</a:t>
            </a:r>
          </a:p>
          <a:p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</a:p>
          <a:p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</a:p>
          <a:p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25, 2015 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593438" y="4477591"/>
            <a:ext cx="7177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From the </a:t>
            </a:r>
            <a:r>
              <a:rPr lang="en-US" dirty="0" smtClean="0"/>
              <a:t>study </a:t>
            </a:r>
            <a:r>
              <a:rPr lang="en-US" dirty="0"/>
              <a:t>on estimation of source parameter of local earthquake events in </a:t>
            </a:r>
            <a:r>
              <a:rPr lang="en-US" dirty="0" err="1"/>
              <a:t>Tehri</a:t>
            </a:r>
            <a:r>
              <a:rPr lang="en-US" dirty="0"/>
              <a:t> Dam region , we can </a:t>
            </a:r>
            <a:r>
              <a:rPr lang="en-US" b="1" dirty="0"/>
              <a:t>conclude following points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/>
              <a:t>1  Seismic moment ranges from </a:t>
            </a:r>
            <a:r>
              <a:rPr lang="en-US" dirty="0" smtClean="0"/>
              <a:t>2.2×10</a:t>
            </a:r>
            <a:r>
              <a:rPr lang="en-US" baseline="30000" dirty="0" smtClean="0"/>
              <a:t>18</a:t>
            </a:r>
            <a:r>
              <a:rPr lang="en-US" dirty="0" smtClean="0"/>
              <a:t>   </a:t>
            </a:r>
            <a:r>
              <a:rPr lang="en-US" dirty="0"/>
              <a:t>dyne-cm to </a:t>
            </a:r>
            <a:r>
              <a:rPr lang="en-US" dirty="0" smtClean="0"/>
              <a:t>6.6×10</a:t>
            </a:r>
            <a:r>
              <a:rPr lang="en-US" baseline="30000" dirty="0" smtClean="0"/>
              <a:t>20</a:t>
            </a:r>
            <a:r>
              <a:rPr lang="en-US" dirty="0" smtClean="0"/>
              <a:t> </a:t>
            </a:r>
            <a:r>
              <a:rPr lang="en-US" dirty="0"/>
              <a:t>dyne-cm. For these seismic moments values the values for corner frequency </a:t>
            </a:r>
            <a:r>
              <a:rPr lang="en-US" dirty="0" smtClean="0"/>
              <a:t>𝑓</a:t>
            </a:r>
            <a:r>
              <a:rPr lang="en-US" baseline="-25000" dirty="0" smtClean="0"/>
              <a:t>𝑐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f</a:t>
            </a:r>
            <a:r>
              <a:rPr lang="en-US" baseline="-25000" dirty="0" err="1"/>
              <a:t>max</a:t>
            </a:r>
            <a:r>
              <a:rPr lang="en-US" dirty="0"/>
              <a:t> vary from 4 Hz to 20 Hz and 16 Hz to 28.3 Hz respectively.</a:t>
            </a:r>
            <a:br>
              <a:rPr lang="en-US" dirty="0"/>
            </a:br>
            <a:r>
              <a:rPr lang="en-US" dirty="0"/>
              <a:t>2  The source radius of the above events ranges from 65.1 m to 667.4 m and source size </a:t>
            </a:r>
            <a:r>
              <a:rPr lang="en-US" dirty="0" smtClean="0"/>
              <a:t>increases as </a:t>
            </a:r>
            <a:r>
              <a:rPr lang="en-US" dirty="0"/>
              <a:t>seismic moment of earthquake  increases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10" idx="1"/>
          </p:cNvCxnSpPr>
          <p:nvPr/>
        </p:nvCxnSpPr>
        <p:spPr>
          <a:xfrm flipH="1">
            <a:off x="4090309" y="2125298"/>
            <a:ext cx="963421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476632" y="2375286"/>
            <a:ext cx="202873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458817" y="3140961"/>
            <a:ext cx="1881809" cy="14840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</a:p>
        </p:txBody>
      </p:sp>
      <p:pic>
        <p:nvPicPr>
          <p:cNvPr id="6" name="Picture 5" descr="logo-IIT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939" y="124618"/>
            <a:ext cx="1121410" cy="1130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997802"/>
                <a:ext cx="10770878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lain" startAt="3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relationship between seismic moment and corner frequency has been developed for the region :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AutoNum type="arabicPlain" startAt="4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radiated seismic energy ranges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1.1×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3.9×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relationship between radiated seismic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energy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seismic moment has been obtained as:  </a:t>
                </a:r>
              </a:p>
              <a:p>
                <a:pPr marL="342900" indent="-342900">
                  <a:buAutoNum type="arabicPlain" startAt="5"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Brune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stress drop range from 1 bar to 63 bars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AutoNum type="arabicPlain" startAt="5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corner frequency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follows the decreasing trend with the seismic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</a:t>
                </a:r>
              </a:p>
              <a:p>
                <a:pPr marL="342900" indent="-342900">
                  <a:buAutoNum type="arabicPlain" startAt="5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study suggests that there shall be no major earthquake near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Tehri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Also it seems that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Tehri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dam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safe.</a:t>
                </a:r>
              </a:p>
              <a:p>
                <a:pPr marL="342900" indent="-342900">
                  <a:buAutoNum type="arabicPlain" startAt="5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lain" startAt="5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lain" startAt="5"/>
                </a:pPr>
                <a:endParaRPr lang="en-GB" dirty="0"/>
              </a:p>
              <a:p>
                <a:pPr marL="342900" indent="-342900">
                  <a:buAutoNum type="arabicPlain" startAt="3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7802"/>
                <a:ext cx="10770878" cy="3139321"/>
              </a:xfrm>
              <a:prstGeom prst="rect">
                <a:avLst/>
              </a:prstGeom>
              <a:blipFill>
                <a:blip r:embed="rId3"/>
                <a:stretch>
                  <a:fillRect l="-340" t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38858C4-6005-4F8F-91C3-2FC31B69B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01" y="1417764"/>
            <a:ext cx="6944012" cy="457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EBB713-3D71-413F-8A6F-9CB495D63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346" y="1874965"/>
            <a:ext cx="5934850" cy="457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0" y="2917326"/>
            <a:ext cx="412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References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3209330"/>
            <a:ext cx="107708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Andrews, D. T., Objective determination of source parameters and similarity of earthquakes of different size. In Earthquake Source Mechanics (Das, S., Boatwright, J.,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Scholz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H., eds.) American Geophysical Union Monograph 37 (AGU, Washington, DC 1986) pp. 259–267.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N. (1970). Tectonic stress and the spectra of seismic shear waves from earthquakes. Journal of geophysical research, 75(26), 4997-5009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Eshelby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J.D. (1957). The determination of the elastic field of an ellipsoidal inclusion and related problems. Proceedings of the Royal Society of London A 241, 376–396.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Kumar, A., Kumar, A., Kumar, A., Gupta, S. C., Jindal, A. K., &amp; Mittal, H. (2012, September). Source Parameters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Uttarkashi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Earthquake of 21st Sept. In 15th world conference on earthquake engineering, Lisbon, Portugal (pp.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24-28)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Madariaga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(1976), Dynamics of an Expanding Circular Fault, Bull.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Seismol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Soc. Am. 66, 639–666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D 1992 Earthquakes, Dam design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project. J. Ind.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22(1): 1–41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1416</Words>
  <Application>Microsoft Office PowerPoint</Application>
  <PresentationFormat>Widescreen</PresentationFormat>
  <Paragraphs>93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TimesNewRomanPSMT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Prof Daya SHANKER</cp:lastModifiedBy>
  <cp:revision>67</cp:revision>
  <dcterms:created xsi:type="dcterms:W3CDTF">2023-04-18T13:25:54Z</dcterms:created>
  <dcterms:modified xsi:type="dcterms:W3CDTF">2023-06-04T10:15:21Z</dcterms:modified>
</cp:coreProperties>
</file>