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12192000" cy="6858000"/>
  <p:notesSz cx="6858000" cy="9144000"/>
  <p:defaultTextStyle>
    <a:defPPr>
      <a:defRPr lang="en-AT"/>
    </a:defPPr>
    <a:lvl1pPr marL="0" algn="l" defTabSz="914026" rtl="0" eaLnBrk="1" latinLnBrk="0" hangingPunct="1">
      <a:defRPr sz="1800" kern="1200">
        <a:solidFill>
          <a:schemeClr val="tx1"/>
        </a:solidFill>
        <a:latin typeface="+mn-lt"/>
        <a:ea typeface="+mn-ea"/>
        <a:cs typeface="+mn-cs"/>
      </a:defRPr>
    </a:lvl1pPr>
    <a:lvl2pPr marL="457013" algn="l" defTabSz="914026" rtl="0" eaLnBrk="1" latinLnBrk="0" hangingPunct="1">
      <a:defRPr sz="1800" kern="1200">
        <a:solidFill>
          <a:schemeClr val="tx1"/>
        </a:solidFill>
        <a:latin typeface="+mn-lt"/>
        <a:ea typeface="+mn-ea"/>
        <a:cs typeface="+mn-cs"/>
      </a:defRPr>
    </a:lvl2pPr>
    <a:lvl3pPr marL="914026" algn="l" defTabSz="914026" rtl="0" eaLnBrk="1" latinLnBrk="0" hangingPunct="1">
      <a:defRPr sz="1800" kern="1200">
        <a:solidFill>
          <a:schemeClr val="tx1"/>
        </a:solidFill>
        <a:latin typeface="+mn-lt"/>
        <a:ea typeface="+mn-ea"/>
        <a:cs typeface="+mn-cs"/>
      </a:defRPr>
    </a:lvl3pPr>
    <a:lvl4pPr marL="1371039" algn="l" defTabSz="914026" rtl="0" eaLnBrk="1" latinLnBrk="0" hangingPunct="1">
      <a:defRPr sz="1800" kern="1200">
        <a:solidFill>
          <a:schemeClr val="tx1"/>
        </a:solidFill>
        <a:latin typeface="+mn-lt"/>
        <a:ea typeface="+mn-ea"/>
        <a:cs typeface="+mn-cs"/>
      </a:defRPr>
    </a:lvl4pPr>
    <a:lvl5pPr marL="1828053" algn="l" defTabSz="914026" rtl="0" eaLnBrk="1" latinLnBrk="0" hangingPunct="1">
      <a:defRPr sz="1800" kern="1200">
        <a:solidFill>
          <a:schemeClr val="tx1"/>
        </a:solidFill>
        <a:latin typeface="+mn-lt"/>
        <a:ea typeface="+mn-ea"/>
        <a:cs typeface="+mn-cs"/>
      </a:defRPr>
    </a:lvl5pPr>
    <a:lvl6pPr marL="2285065" algn="l" defTabSz="914026" rtl="0" eaLnBrk="1" latinLnBrk="0" hangingPunct="1">
      <a:defRPr sz="1800" kern="1200">
        <a:solidFill>
          <a:schemeClr val="tx1"/>
        </a:solidFill>
        <a:latin typeface="+mn-lt"/>
        <a:ea typeface="+mn-ea"/>
        <a:cs typeface="+mn-cs"/>
      </a:defRPr>
    </a:lvl6pPr>
    <a:lvl7pPr marL="2742079" algn="l" defTabSz="914026" rtl="0" eaLnBrk="1" latinLnBrk="0" hangingPunct="1">
      <a:defRPr sz="1800" kern="1200">
        <a:solidFill>
          <a:schemeClr val="tx1"/>
        </a:solidFill>
        <a:latin typeface="+mn-lt"/>
        <a:ea typeface="+mn-ea"/>
        <a:cs typeface="+mn-cs"/>
      </a:defRPr>
    </a:lvl7pPr>
    <a:lvl8pPr marL="3199092" algn="l" defTabSz="914026" rtl="0" eaLnBrk="1" latinLnBrk="0" hangingPunct="1">
      <a:defRPr sz="1800" kern="1200">
        <a:solidFill>
          <a:schemeClr val="tx1"/>
        </a:solidFill>
        <a:latin typeface="+mn-lt"/>
        <a:ea typeface="+mn-ea"/>
        <a:cs typeface="+mn-cs"/>
      </a:defRPr>
    </a:lvl8pPr>
    <a:lvl9pPr marL="3656105" algn="l" defTabSz="91402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97"/>
    <p:restoredTop sz="94694"/>
  </p:normalViewPr>
  <p:slideViewPr>
    <p:cSldViewPr snapToGrid="0">
      <p:cViewPr varScale="1">
        <p:scale>
          <a:sx n="105" d="100"/>
          <a:sy n="105" d="100"/>
        </p:scale>
        <p:origin x="9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673EA-2AC6-470A-8561-534259DD6BE3}" type="datetimeFigureOut">
              <a:rPr lang="en-AE" smtClean="0"/>
              <a:t>12/06/2023</a:t>
            </a:fld>
            <a:endParaRPr lang="en-A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A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77A95A-C5CB-40B3-B8E2-36BCD0017D33}" type="slidenum">
              <a:rPr lang="en-AE" smtClean="0"/>
              <a:t>‹Nº›</a:t>
            </a:fld>
            <a:endParaRPr lang="en-AE"/>
          </a:p>
        </p:txBody>
      </p:sp>
    </p:spTree>
    <p:extLst>
      <p:ext uri="{BB962C8B-B14F-4D97-AF65-F5344CB8AC3E}">
        <p14:creationId xmlns:p14="http://schemas.microsoft.com/office/powerpoint/2010/main" val="327142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AE" dirty="0"/>
          </a:p>
        </p:txBody>
      </p:sp>
      <p:sp>
        <p:nvSpPr>
          <p:cNvPr id="4" name="Marcador de número de diapositiva 3"/>
          <p:cNvSpPr>
            <a:spLocks noGrp="1"/>
          </p:cNvSpPr>
          <p:nvPr>
            <p:ph type="sldNum" sz="quarter" idx="5"/>
          </p:nvPr>
        </p:nvSpPr>
        <p:spPr/>
        <p:txBody>
          <a:bodyPr/>
          <a:lstStyle/>
          <a:p>
            <a:fld id="{2877A95A-C5CB-40B3-B8E2-36BCD0017D33}" type="slidenum">
              <a:rPr lang="en-AE" smtClean="0"/>
              <a:t>1</a:t>
            </a:fld>
            <a:endParaRPr lang="en-AE"/>
          </a:p>
        </p:txBody>
      </p:sp>
    </p:spTree>
    <p:extLst>
      <p:ext uri="{BB962C8B-B14F-4D97-AF65-F5344CB8AC3E}">
        <p14:creationId xmlns:p14="http://schemas.microsoft.com/office/powerpoint/2010/main" val="381209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184" indent="0" algn="ctr">
              <a:buNone/>
              <a:defRPr sz="2000"/>
            </a:lvl2pPr>
            <a:lvl3pPr marL="914368" indent="0" algn="ctr">
              <a:buNone/>
              <a:defRPr sz="1800"/>
            </a:lvl3pPr>
            <a:lvl4pPr marL="1371553" indent="0" algn="ctr">
              <a:buNone/>
              <a:defRPr sz="1600"/>
            </a:lvl4pPr>
            <a:lvl5pPr marL="1828737" indent="0" algn="ctr">
              <a:buNone/>
              <a:defRPr sz="1600"/>
            </a:lvl5pPr>
            <a:lvl6pPr marL="2285921" indent="0" algn="ctr">
              <a:buNone/>
              <a:defRPr sz="1600"/>
            </a:lvl6pPr>
            <a:lvl7pPr marL="2743105" indent="0" algn="ctr">
              <a:buNone/>
              <a:defRPr sz="1600"/>
            </a:lvl7pPr>
            <a:lvl8pPr marL="3200289" indent="0" algn="ctr">
              <a:buNone/>
              <a:defRPr sz="1600"/>
            </a:lvl8pPr>
            <a:lvl9pPr marL="3657473"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7"/>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1"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7"/>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41"/>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7"/>
            <a:ext cx="10515600" cy="1500187"/>
          </a:xfrm>
          <a:prstGeom prst="rect">
            <a:avLst/>
          </a:prstGeom>
        </p:spPr>
        <p:txBody>
          <a:bodyPr/>
          <a:lstStyle>
            <a:lvl1pPr marL="0" indent="0">
              <a:buNone/>
              <a:defRPr sz="2400">
                <a:solidFill>
                  <a:schemeClr val="tx1">
                    <a:tint val="75000"/>
                  </a:schemeClr>
                </a:solidFill>
              </a:defRPr>
            </a:lvl1pPr>
            <a:lvl2pPr marL="457184" indent="0">
              <a:buNone/>
              <a:defRPr sz="2000">
                <a:solidFill>
                  <a:schemeClr val="tx1">
                    <a:tint val="75000"/>
                  </a:schemeClr>
                </a:solidFill>
              </a:defRPr>
            </a:lvl2pPr>
            <a:lvl3pPr marL="914368" indent="0">
              <a:buNone/>
              <a:defRPr sz="1800">
                <a:solidFill>
                  <a:schemeClr val="tx1">
                    <a:tint val="75000"/>
                  </a:schemeClr>
                </a:solidFill>
              </a:defRPr>
            </a:lvl3pPr>
            <a:lvl4pPr marL="1371553" indent="0">
              <a:buNone/>
              <a:defRPr sz="1600">
                <a:solidFill>
                  <a:schemeClr val="tx1">
                    <a:tint val="75000"/>
                  </a:schemeClr>
                </a:solidFill>
              </a:defRPr>
            </a:lvl4pPr>
            <a:lvl5pPr marL="1828737" indent="0">
              <a:buNone/>
              <a:defRPr sz="1600">
                <a:solidFill>
                  <a:schemeClr val="tx1">
                    <a:tint val="75000"/>
                  </a:schemeClr>
                </a:solidFill>
              </a:defRPr>
            </a:lvl5pPr>
            <a:lvl6pPr marL="2285921" indent="0">
              <a:buNone/>
              <a:defRPr sz="1600">
                <a:solidFill>
                  <a:schemeClr val="tx1">
                    <a:tint val="75000"/>
                  </a:schemeClr>
                </a:solidFill>
              </a:defRPr>
            </a:lvl6pPr>
            <a:lvl7pPr marL="2743105" indent="0">
              <a:buNone/>
              <a:defRPr sz="1600">
                <a:solidFill>
                  <a:schemeClr val="tx1">
                    <a:tint val="75000"/>
                  </a:schemeClr>
                </a:solidFill>
              </a:defRPr>
            </a:lvl7pPr>
            <a:lvl8pPr marL="3200289" indent="0">
              <a:buNone/>
              <a:defRPr sz="1600">
                <a:solidFill>
                  <a:schemeClr val="tx1">
                    <a:tint val="75000"/>
                  </a:schemeClr>
                </a:solidFill>
              </a:defRPr>
            </a:lvl8pPr>
            <a:lvl9pPr marL="3657473"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7"/>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1"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7"/>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91" y="1681163"/>
            <a:ext cx="5157787" cy="823912"/>
          </a:xfrm>
          <a:prstGeom prst="rect">
            <a:avLst/>
          </a:prstGeo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1" indent="0">
              <a:buNone/>
              <a:defRPr sz="1600" b="1"/>
            </a:lvl6pPr>
            <a:lvl7pPr marL="2743105" indent="0">
              <a:buNone/>
              <a:defRPr sz="1600" b="1"/>
            </a:lvl7pPr>
            <a:lvl8pPr marL="3200289" indent="0">
              <a:buNone/>
              <a:defRPr sz="1600" b="1"/>
            </a:lvl8pPr>
            <a:lvl9pPr marL="3657473"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91"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184" indent="0">
              <a:buNone/>
              <a:defRPr sz="2000" b="1"/>
            </a:lvl2pPr>
            <a:lvl3pPr marL="914368" indent="0">
              <a:buNone/>
              <a:defRPr sz="1800" b="1"/>
            </a:lvl3pPr>
            <a:lvl4pPr marL="1371553" indent="0">
              <a:buNone/>
              <a:defRPr sz="1600" b="1"/>
            </a:lvl4pPr>
            <a:lvl5pPr marL="1828737" indent="0">
              <a:buNone/>
              <a:defRPr sz="1600" b="1"/>
            </a:lvl5pPr>
            <a:lvl6pPr marL="2285921" indent="0">
              <a:buNone/>
              <a:defRPr sz="1600" b="1"/>
            </a:lvl6pPr>
            <a:lvl7pPr marL="2743105" indent="0">
              <a:buNone/>
              <a:defRPr sz="1600" b="1"/>
            </a:lvl7pPr>
            <a:lvl8pPr marL="3200289" indent="0">
              <a:buNone/>
              <a:defRPr sz="1600" b="1"/>
            </a:lvl8pPr>
            <a:lvl9pPr marL="3657473"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90"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8"/>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90" y="2057400"/>
            <a:ext cx="3932237" cy="3811588"/>
          </a:xfrm>
          <a:prstGeom prst="rect">
            <a:avLst/>
          </a:prstGeom>
        </p:spPr>
        <p:txBody>
          <a:bodyPr/>
          <a:lstStyle>
            <a:lvl1pPr marL="0" indent="0">
              <a:buNone/>
              <a:defRPr sz="1600"/>
            </a:lvl1pPr>
            <a:lvl2pPr marL="457184" indent="0">
              <a:buNone/>
              <a:defRPr sz="1400"/>
            </a:lvl2pPr>
            <a:lvl3pPr marL="914368" indent="0">
              <a:buNone/>
              <a:defRPr sz="1200"/>
            </a:lvl3pPr>
            <a:lvl4pPr marL="1371553" indent="0">
              <a:buNone/>
              <a:defRPr sz="1000"/>
            </a:lvl4pPr>
            <a:lvl5pPr marL="1828737" indent="0">
              <a:buNone/>
              <a:defRPr sz="1000"/>
            </a:lvl5pPr>
            <a:lvl6pPr marL="2285921" indent="0">
              <a:buNone/>
              <a:defRPr sz="1000"/>
            </a:lvl6pPr>
            <a:lvl7pPr marL="2743105" indent="0">
              <a:buNone/>
              <a:defRPr sz="1000"/>
            </a:lvl7pPr>
            <a:lvl8pPr marL="3200289" indent="0">
              <a:buNone/>
              <a:defRPr sz="1000"/>
            </a:lvl8pPr>
            <a:lvl9pPr marL="36574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90"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8"/>
            <a:ext cx="6172200" cy="4873625"/>
          </a:xfrm>
          <a:prstGeom prst="rect">
            <a:avLst/>
          </a:prstGeom>
        </p:spPr>
        <p:txBody>
          <a:bodyPr/>
          <a:lstStyle>
            <a:lvl1pPr marL="0" indent="0">
              <a:buNone/>
              <a:defRPr sz="3200"/>
            </a:lvl1pPr>
            <a:lvl2pPr marL="457184" indent="0">
              <a:buNone/>
              <a:defRPr sz="2800"/>
            </a:lvl2pPr>
            <a:lvl3pPr marL="914368" indent="0">
              <a:buNone/>
              <a:defRPr sz="2400"/>
            </a:lvl3pPr>
            <a:lvl4pPr marL="1371553" indent="0">
              <a:buNone/>
              <a:defRPr sz="2000"/>
            </a:lvl4pPr>
            <a:lvl5pPr marL="1828737" indent="0">
              <a:buNone/>
              <a:defRPr sz="2000"/>
            </a:lvl5pPr>
            <a:lvl6pPr marL="2285921" indent="0">
              <a:buNone/>
              <a:defRPr sz="2000"/>
            </a:lvl6pPr>
            <a:lvl7pPr marL="2743105" indent="0">
              <a:buNone/>
              <a:defRPr sz="2000"/>
            </a:lvl7pPr>
            <a:lvl8pPr marL="3200289" indent="0">
              <a:buNone/>
              <a:defRPr sz="2000"/>
            </a:lvl8pPr>
            <a:lvl9pPr marL="3657473"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90" y="2057400"/>
            <a:ext cx="3932237" cy="3811588"/>
          </a:xfrm>
          <a:prstGeom prst="rect">
            <a:avLst/>
          </a:prstGeom>
        </p:spPr>
        <p:txBody>
          <a:bodyPr/>
          <a:lstStyle>
            <a:lvl1pPr marL="0" indent="0">
              <a:buNone/>
              <a:defRPr sz="1600"/>
            </a:lvl1pPr>
            <a:lvl2pPr marL="457184" indent="0">
              <a:buNone/>
              <a:defRPr sz="1400"/>
            </a:lvl2pPr>
            <a:lvl3pPr marL="914368" indent="0">
              <a:buNone/>
              <a:defRPr sz="1200"/>
            </a:lvl3pPr>
            <a:lvl4pPr marL="1371553" indent="0">
              <a:buNone/>
              <a:defRPr sz="1000"/>
            </a:lvl4pPr>
            <a:lvl5pPr marL="1828737" indent="0">
              <a:buNone/>
              <a:defRPr sz="1000"/>
            </a:lvl5pPr>
            <a:lvl6pPr marL="2285921" indent="0">
              <a:buNone/>
              <a:defRPr sz="1000"/>
            </a:lvl6pPr>
            <a:lvl7pPr marL="2743105" indent="0">
              <a:buNone/>
              <a:defRPr sz="1000"/>
            </a:lvl7pPr>
            <a:lvl8pPr marL="3200289" indent="0">
              <a:buNone/>
              <a:defRPr sz="1000"/>
            </a:lvl8pPr>
            <a:lvl9pPr marL="3657473"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4"/>
            <a:ext cx="2743200" cy="365125"/>
          </a:xfrm>
          <a:prstGeom prst="rect">
            <a:avLst/>
          </a:prstGeom>
        </p:spPr>
        <p:txBody>
          <a:bodyPr/>
          <a:lstStyle/>
          <a:p>
            <a:fld id="{5B1B96E0-5787-404D-9F78-8A667299D559}" type="datetimeFigureOut">
              <a:rPr lang="en-AT" smtClean="0"/>
              <a:t>06/12/2023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4"/>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4"/>
            <a:ext cx="2743200" cy="365125"/>
          </a:xfrm>
          <a:prstGeom prst="rect">
            <a:avLst/>
          </a:prstGeom>
        </p:spPr>
        <p:txBody>
          <a:bodyPr/>
          <a:lstStyle/>
          <a:p>
            <a:fld id="{FE3D9494-3D73-6B4D-A6B9-58EFB44A3F8D}" type="slidenum">
              <a:rPr lang="en-AT" smtClean="0"/>
              <a:t>‹Nº›</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2"/>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4" y="806453"/>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6874"/>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874"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sz="6874"/>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6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2" indent="-228592" algn="l" defTabSz="91436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6" indent="-228592" algn="l" defTabSz="91436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1" indent="-228592" algn="l" defTabSz="91436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5"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29"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13"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97"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81"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66" indent="-228592" algn="l" defTabSz="91436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368" rtl="0" eaLnBrk="1" latinLnBrk="0" hangingPunct="1">
        <a:defRPr sz="1800" kern="1200">
          <a:solidFill>
            <a:schemeClr val="tx1"/>
          </a:solidFill>
          <a:latin typeface="+mn-lt"/>
          <a:ea typeface="+mn-ea"/>
          <a:cs typeface="+mn-cs"/>
        </a:defRPr>
      </a:lvl1pPr>
      <a:lvl2pPr marL="457184" algn="l" defTabSz="914368" rtl="0" eaLnBrk="1" latinLnBrk="0" hangingPunct="1">
        <a:defRPr sz="1800" kern="1200">
          <a:solidFill>
            <a:schemeClr val="tx1"/>
          </a:solidFill>
          <a:latin typeface="+mn-lt"/>
          <a:ea typeface="+mn-ea"/>
          <a:cs typeface="+mn-cs"/>
        </a:defRPr>
      </a:lvl2pPr>
      <a:lvl3pPr marL="914368" algn="l" defTabSz="914368" rtl="0" eaLnBrk="1" latinLnBrk="0" hangingPunct="1">
        <a:defRPr sz="1800" kern="1200">
          <a:solidFill>
            <a:schemeClr val="tx1"/>
          </a:solidFill>
          <a:latin typeface="+mn-lt"/>
          <a:ea typeface="+mn-ea"/>
          <a:cs typeface="+mn-cs"/>
        </a:defRPr>
      </a:lvl3pPr>
      <a:lvl4pPr marL="1371553" algn="l" defTabSz="914368" rtl="0" eaLnBrk="1" latinLnBrk="0" hangingPunct="1">
        <a:defRPr sz="1800" kern="1200">
          <a:solidFill>
            <a:schemeClr val="tx1"/>
          </a:solidFill>
          <a:latin typeface="+mn-lt"/>
          <a:ea typeface="+mn-ea"/>
          <a:cs typeface="+mn-cs"/>
        </a:defRPr>
      </a:lvl4pPr>
      <a:lvl5pPr marL="1828737" algn="l" defTabSz="914368" rtl="0" eaLnBrk="1" latinLnBrk="0" hangingPunct="1">
        <a:defRPr sz="1800" kern="1200">
          <a:solidFill>
            <a:schemeClr val="tx1"/>
          </a:solidFill>
          <a:latin typeface="+mn-lt"/>
          <a:ea typeface="+mn-ea"/>
          <a:cs typeface="+mn-cs"/>
        </a:defRPr>
      </a:lvl5pPr>
      <a:lvl6pPr marL="2285921" algn="l" defTabSz="914368" rtl="0" eaLnBrk="1" latinLnBrk="0" hangingPunct="1">
        <a:defRPr sz="1800" kern="1200">
          <a:solidFill>
            <a:schemeClr val="tx1"/>
          </a:solidFill>
          <a:latin typeface="+mn-lt"/>
          <a:ea typeface="+mn-ea"/>
          <a:cs typeface="+mn-cs"/>
        </a:defRPr>
      </a:lvl6pPr>
      <a:lvl7pPr marL="2743105" algn="l" defTabSz="914368" rtl="0" eaLnBrk="1" latinLnBrk="0" hangingPunct="1">
        <a:defRPr sz="1800" kern="1200">
          <a:solidFill>
            <a:schemeClr val="tx1"/>
          </a:solidFill>
          <a:latin typeface="+mn-lt"/>
          <a:ea typeface="+mn-ea"/>
          <a:cs typeface="+mn-cs"/>
        </a:defRPr>
      </a:lvl7pPr>
      <a:lvl8pPr marL="3200289" algn="l" defTabSz="914368" rtl="0" eaLnBrk="1" latinLnBrk="0" hangingPunct="1">
        <a:defRPr sz="1800" kern="1200">
          <a:solidFill>
            <a:schemeClr val="tx1"/>
          </a:solidFill>
          <a:latin typeface="+mn-lt"/>
          <a:ea typeface="+mn-ea"/>
          <a:cs typeface="+mn-cs"/>
        </a:defRPr>
      </a:lvl8pPr>
      <a:lvl9pPr marL="3657473" algn="l" defTabSz="91436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8" y="825628"/>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P1.2-462</a:t>
            </a:r>
          </a:p>
        </p:txBody>
      </p:sp>
      <p:sp>
        <p:nvSpPr>
          <p:cNvPr id="4" name="TextBox 3">
            <a:extLst>
              <a:ext uri="{FF2B5EF4-FFF2-40B4-BE49-F238E27FC236}">
                <a16:creationId xmlns:a16="http://schemas.microsoft.com/office/drawing/2014/main" id="{5C76C91B-333D-CF33-4FE9-81CDD42E9314}"/>
              </a:ext>
            </a:extLst>
          </p:cNvPr>
          <p:cNvSpPr txBox="1"/>
          <p:nvPr/>
        </p:nvSpPr>
        <p:spPr>
          <a:xfrm>
            <a:off x="1871625" y="84653"/>
            <a:ext cx="8547316" cy="923330"/>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Toward Macro Seismic Intensities Computation for Bolivian Earthquakes</a:t>
            </a:r>
            <a:endParaRPr lang="en-AT" b="1" dirty="0">
              <a:solidFill>
                <a:schemeClr val="bg1"/>
              </a:solidFill>
              <a:latin typeface="Arial" panose="020B0604020202020204" pitchFamily="34" charset="0"/>
              <a:cs typeface="Arial" panose="020B0604020202020204" pitchFamily="34" charset="0"/>
            </a:endParaRPr>
          </a:p>
          <a:p>
            <a:pPr algn="ctr"/>
            <a:endParaRPr lang="pt-BR" sz="600" dirty="0">
              <a:solidFill>
                <a:schemeClr val="bg1"/>
              </a:solidFill>
              <a:latin typeface="Arial" panose="020B0604020202020204" pitchFamily="34" charset="0"/>
              <a:cs typeface="Arial" panose="020B0604020202020204" pitchFamily="34" charset="0"/>
            </a:endParaRPr>
          </a:p>
          <a:p>
            <a:pPr algn="ctr"/>
            <a:r>
              <a:rPr lang="pt-BR" sz="1600" dirty="0">
                <a:solidFill>
                  <a:schemeClr val="bg1"/>
                </a:solidFill>
                <a:latin typeface="Arial" panose="020B0604020202020204" pitchFamily="34" charset="0"/>
                <a:cs typeface="Arial" panose="020B0604020202020204" pitchFamily="34" charset="0"/>
              </a:rPr>
              <a:t>Nieto M., Fernandez G.</a:t>
            </a:r>
          </a:p>
          <a:p>
            <a:pPr algn="ctr"/>
            <a:r>
              <a:rPr lang="es-BO" sz="1400" dirty="0">
                <a:solidFill>
                  <a:schemeClr val="bg1"/>
                </a:solidFill>
                <a:latin typeface="Arial" panose="020B0604020202020204" pitchFamily="34" charset="0"/>
                <a:cs typeface="Arial" panose="020B0604020202020204" pitchFamily="34" charset="0"/>
              </a:rPr>
              <a:t>Observatorio San Calixto</a:t>
            </a:r>
            <a:endParaRPr lang="en-AT" sz="1400" dirty="0">
              <a:solidFill>
                <a:schemeClr val="bg1"/>
              </a:solidFill>
              <a:latin typeface="Arial" panose="020B0604020202020204" pitchFamily="34" charset="0"/>
              <a:cs typeface="Arial" panose="020B0604020202020204" pitchFamily="34" charset="0"/>
            </a:endParaRPr>
          </a:p>
        </p:txBody>
      </p:sp>
      <p:sp>
        <p:nvSpPr>
          <p:cNvPr id="49" name="Rounded Rectangle 2">
            <a:extLst>
              <a:ext uri="{FF2B5EF4-FFF2-40B4-BE49-F238E27FC236}">
                <a16:creationId xmlns:a16="http://schemas.microsoft.com/office/drawing/2014/main" id="{9253556B-8E68-E8C9-7D97-4FF9D0F6C3C1}"/>
              </a:ext>
            </a:extLst>
          </p:cNvPr>
          <p:cNvSpPr/>
          <p:nvPr/>
        </p:nvSpPr>
        <p:spPr bwMode="auto">
          <a:xfrm>
            <a:off x="9995298" y="652268"/>
            <a:ext cx="968387" cy="238238"/>
          </a:xfrm>
          <a:prstGeom prst="roundRect">
            <a:avLst/>
          </a:prstGeom>
          <a:noFill/>
          <a:ln w="9525" cap="flat" cmpd="sng" algn="ctr">
            <a:noFill/>
            <a:prstDash val="solid"/>
            <a:round/>
            <a:headEnd type="none" w="med" len="med"/>
            <a:tailEnd type="none" w="med" len="med"/>
          </a:ln>
          <a:effectLst/>
        </p:spPr>
        <p:txBody>
          <a:bodyPr vert="horz" wrap="square" lIns="91317" tIns="45664" rIns="91317" bIns="45664" numCol="1" rtlCol="0" anchor="t" anchorCtr="0" compatLnSpc="1">
            <a:prstTxWarp prst="textNoShape">
              <a:avLst/>
            </a:prstTxWarp>
            <a:spAutoFit/>
          </a:bodyPr>
          <a:lstStyle/>
          <a:p>
            <a:pPr marL="0" marR="0" indent="0" algn="just" defTabSz="915988" rtl="0" eaLnBrk="0" fontAlgn="base" latinLnBrk="0" hangingPunct="0">
              <a:lnSpc>
                <a:spcPct val="100000"/>
              </a:lnSpc>
              <a:spcBef>
                <a:spcPct val="0"/>
              </a:spcBef>
              <a:spcAft>
                <a:spcPct val="0"/>
              </a:spcAft>
              <a:buClrTx/>
              <a:buSzTx/>
              <a:buFontTx/>
              <a:buNone/>
              <a:tabLst/>
            </a:pPr>
            <a:r>
              <a:rPr lang="en-US" sz="800" b="1" dirty="0">
                <a:latin typeface="Arial" panose="020B0604020202020204" pitchFamily="34" charset="0"/>
                <a:cs typeface="Arial" panose="020B0604020202020204" pitchFamily="34" charset="0"/>
              </a:rPr>
              <a:t>P1.2-462</a:t>
            </a:r>
          </a:p>
        </p:txBody>
      </p:sp>
      <p:sp>
        <p:nvSpPr>
          <p:cNvPr id="51" name="TextBox 5">
            <a:extLst>
              <a:ext uri="{FF2B5EF4-FFF2-40B4-BE49-F238E27FC236}">
                <a16:creationId xmlns:a16="http://schemas.microsoft.com/office/drawing/2014/main" id="{81ACB43B-E604-EAA8-36CD-35F711D58372}"/>
              </a:ext>
            </a:extLst>
          </p:cNvPr>
          <p:cNvSpPr txBox="1"/>
          <p:nvPr/>
        </p:nvSpPr>
        <p:spPr>
          <a:xfrm>
            <a:off x="10899630" y="972922"/>
            <a:ext cx="979122" cy="215444"/>
          </a:xfrm>
          <a:prstGeom prst="rect">
            <a:avLst/>
          </a:prstGeom>
          <a:noFill/>
        </p:spPr>
        <p:txBody>
          <a:bodyPr wrap="square" rtlCol="0">
            <a:spAutoFit/>
          </a:bodyPr>
          <a:lstStyle/>
          <a:p>
            <a:pPr algn="ctr"/>
            <a:r>
              <a:rPr lang="en-US" sz="800" dirty="0">
                <a:solidFill>
                  <a:schemeClr val="bg1"/>
                </a:solidFill>
                <a:latin typeface="Arial" panose="020B0604020202020204" pitchFamily="34" charset="0"/>
                <a:ea typeface="Avenir Book" charset="0"/>
                <a:cs typeface="Arial" panose="020B0604020202020204" pitchFamily="34" charset="0"/>
              </a:rPr>
              <a:t>[</a:t>
            </a:r>
            <a:endParaRPr lang="en-GB" sz="800" dirty="0">
              <a:solidFill>
                <a:schemeClr val="bg1"/>
              </a:solidFill>
              <a:latin typeface="Arial" panose="020B0604020202020204" pitchFamily="34" charset="0"/>
              <a:ea typeface="Avenir Book" charset="0"/>
              <a:cs typeface="Arial" panose="020B0604020202020204" pitchFamily="34" charset="0"/>
            </a:endParaRPr>
          </a:p>
        </p:txBody>
      </p:sp>
      <p:pic>
        <p:nvPicPr>
          <p:cNvPr id="53" name="Imagen 52">
            <a:extLst>
              <a:ext uri="{FF2B5EF4-FFF2-40B4-BE49-F238E27FC236}">
                <a16:creationId xmlns:a16="http://schemas.microsoft.com/office/drawing/2014/main" id="{781132D5-4380-3015-6B19-EAF6C535E3FC}"/>
              </a:ext>
            </a:extLst>
          </p:cNvPr>
          <p:cNvPicPr>
            <a:picLocks noChangeAspect="1"/>
          </p:cNvPicPr>
          <p:nvPr/>
        </p:nvPicPr>
        <p:blipFill>
          <a:blip r:embed="rId3"/>
          <a:stretch>
            <a:fillRect/>
          </a:stretch>
        </p:blipFill>
        <p:spPr>
          <a:xfrm>
            <a:off x="10254513" y="-516577"/>
            <a:ext cx="589204" cy="277959"/>
          </a:xfrm>
          <a:prstGeom prst="rect">
            <a:avLst/>
          </a:prstGeom>
          <a:effectLst>
            <a:glow rad="25400">
              <a:schemeClr val="bg1">
                <a:lumMod val="85000"/>
                <a:alpha val="61000"/>
              </a:schemeClr>
            </a:glow>
          </a:effectLst>
        </p:spPr>
      </p:pic>
      <p:grpSp>
        <p:nvGrpSpPr>
          <p:cNvPr id="54" name="Grupo 53">
            <a:extLst>
              <a:ext uri="{FF2B5EF4-FFF2-40B4-BE49-F238E27FC236}">
                <a16:creationId xmlns:a16="http://schemas.microsoft.com/office/drawing/2014/main" id="{8146B72C-BC5C-DCBC-A1B2-F792C92447E3}"/>
              </a:ext>
            </a:extLst>
          </p:cNvPr>
          <p:cNvGrpSpPr/>
          <p:nvPr/>
        </p:nvGrpSpPr>
        <p:grpSpPr>
          <a:xfrm>
            <a:off x="0" y="1135211"/>
            <a:ext cx="3905041" cy="230990"/>
            <a:chOff x="8203" y="3703552"/>
            <a:chExt cx="13936397" cy="1030292"/>
          </a:xfrm>
        </p:grpSpPr>
        <p:pic>
          <p:nvPicPr>
            <p:cNvPr id="55" name="Imagen 54">
              <a:extLst>
                <a:ext uri="{FF2B5EF4-FFF2-40B4-BE49-F238E27FC236}">
                  <a16:creationId xmlns:a16="http://schemas.microsoft.com/office/drawing/2014/main" id="{11F3830C-7EA3-07CD-F131-559DB3080DC5}"/>
                </a:ext>
              </a:extLst>
            </p:cNvPr>
            <p:cNvPicPr>
              <a:picLocks noChangeAspect="1"/>
            </p:cNvPicPr>
            <p:nvPr/>
          </p:nvPicPr>
          <p:blipFill>
            <a:blip r:embed="rId4"/>
            <a:stretch>
              <a:fillRect/>
            </a:stretch>
          </p:blipFill>
          <p:spPr>
            <a:xfrm>
              <a:off x="8203" y="3703552"/>
              <a:ext cx="13936397" cy="1030292"/>
            </a:xfrm>
            <a:prstGeom prst="rect">
              <a:avLst/>
            </a:prstGeom>
          </p:spPr>
        </p:pic>
        <p:sp>
          <p:nvSpPr>
            <p:cNvPr id="56" name="CuadroTexto 55">
              <a:extLst>
                <a:ext uri="{FF2B5EF4-FFF2-40B4-BE49-F238E27FC236}">
                  <a16:creationId xmlns:a16="http://schemas.microsoft.com/office/drawing/2014/main" id="{52F2E8EB-3C6D-ADFC-92FC-17A952476F83}"/>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ABSTRACT</a:t>
              </a:r>
              <a:endParaRPr lang="es-BO" sz="800" dirty="0">
                <a:latin typeface="Arial" panose="020B0604020202020204" pitchFamily="34" charset="0"/>
                <a:cs typeface="Arial" panose="020B0604020202020204" pitchFamily="34" charset="0"/>
              </a:endParaRPr>
            </a:p>
          </p:txBody>
        </p:sp>
      </p:grpSp>
      <p:sp>
        <p:nvSpPr>
          <p:cNvPr id="57" name="CuadroTexto 56">
            <a:extLst>
              <a:ext uri="{FF2B5EF4-FFF2-40B4-BE49-F238E27FC236}">
                <a16:creationId xmlns:a16="http://schemas.microsoft.com/office/drawing/2014/main" id="{24135E50-B502-0C6F-EC06-5FD44BC16479}"/>
              </a:ext>
            </a:extLst>
          </p:cNvPr>
          <p:cNvSpPr txBox="1"/>
          <p:nvPr/>
        </p:nvSpPr>
        <p:spPr>
          <a:xfrm>
            <a:off x="40230" y="1414434"/>
            <a:ext cx="3873014" cy="1938992"/>
          </a:xfrm>
          <a:prstGeom prst="rect">
            <a:avLst/>
          </a:prstGeom>
          <a:noFill/>
        </p:spPr>
        <p:txBody>
          <a:bodyPr wrap="square" rtlCol="0">
            <a:spAutoFit/>
          </a:bodyPr>
          <a:lstStyle/>
          <a:p>
            <a:pPr algn="just"/>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Macro seismic intensities are a key factor to support the seismic hypocenter location, moreover, this kind of information contributes to sample the Mercalli Modified Intensities (MMI) felt in each city, which can vary along the earthquake ray path. In our country the MMI has been collected since the OSC-NDC foundation, however, over the last 20 years this task was discontinued due to the lack of a collection protocol. To resolve this issue, since 2018, we re-did an intensity form so people would fill it in. As a result, we produced visually appealing questions and provided check box options. As the Covid-19 pandemic started and forced institutions to migrate to digital and teleworking procedures, we implemented a digital form to fill in through tested information technologies, such as, </a:t>
            </a:r>
            <a:r>
              <a:rPr lang="en-US" sz="800" kern="1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WhatsAPP</a:t>
            </a:r>
            <a:r>
              <a:rPr lang="en-US" sz="8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Google Forms. MMI computation output’s goes to a database from where the expert can draw intensities curves and evaluate the effect along a city. The latest results proved that the new digital form works efficiently and enhances the maps along the region that felt the earthquake</a:t>
            </a:r>
            <a:endParaRPr lang="en-US" sz="800" kern="100" dirty="0">
              <a:effectLst/>
              <a:latin typeface="Arial" panose="020B0604020202020204" pitchFamily="34" charset="0"/>
              <a:ea typeface="Calibri" panose="020F050202020403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p:txBody>
      </p:sp>
      <p:grpSp>
        <p:nvGrpSpPr>
          <p:cNvPr id="58" name="Grupo 57">
            <a:extLst>
              <a:ext uri="{FF2B5EF4-FFF2-40B4-BE49-F238E27FC236}">
                <a16:creationId xmlns:a16="http://schemas.microsoft.com/office/drawing/2014/main" id="{172DB99D-E461-6C9A-7293-18114179B6A3}"/>
              </a:ext>
            </a:extLst>
          </p:cNvPr>
          <p:cNvGrpSpPr/>
          <p:nvPr/>
        </p:nvGrpSpPr>
        <p:grpSpPr>
          <a:xfrm>
            <a:off x="-14370" y="3222669"/>
            <a:ext cx="3905041" cy="230990"/>
            <a:chOff x="8203" y="3703552"/>
            <a:chExt cx="13936397" cy="1030292"/>
          </a:xfrm>
        </p:grpSpPr>
        <p:pic>
          <p:nvPicPr>
            <p:cNvPr id="59" name="Imagen 58">
              <a:extLst>
                <a:ext uri="{FF2B5EF4-FFF2-40B4-BE49-F238E27FC236}">
                  <a16:creationId xmlns:a16="http://schemas.microsoft.com/office/drawing/2014/main" id="{801A5B5D-689F-3430-BA84-D16B95A89368}"/>
                </a:ext>
              </a:extLst>
            </p:cNvPr>
            <p:cNvPicPr>
              <a:picLocks noChangeAspect="1"/>
            </p:cNvPicPr>
            <p:nvPr/>
          </p:nvPicPr>
          <p:blipFill>
            <a:blip r:embed="rId4"/>
            <a:stretch>
              <a:fillRect/>
            </a:stretch>
          </p:blipFill>
          <p:spPr>
            <a:xfrm>
              <a:off x="8203" y="3703552"/>
              <a:ext cx="13936397" cy="1030292"/>
            </a:xfrm>
            <a:prstGeom prst="rect">
              <a:avLst/>
            </a:prstGeom>
          </p:spPr>
        </p:pic>
        <p:sp>
          <p:nvSpPr>
            <p:cNvPr id="60" name="CuadroTexto 59">
              <a:extLst>
                <a:ext uri="{FF2B5EF4-FFF2-40B4-BE49-F238E27FC236}">
                  <a16:creationId xmlns:a16="http://schemas.microsoft.com/office/drawing/2014/main" id="{978F8549-5003-AC56-5653-BDC65102294B}"/>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INTRODUCTION</a:t>
              </a:r>
              <a:endParaRPr lang="es-BO" sz="800" dirty="0">
                <a:latin typeface="Arial" panose="020B0604020202020204" pitchFamily="34" charset="0"/>
                <a:cs typeface="Arial" panose="020B0604020202020204" pitchFamily="34" charset="0"/>
              </a:endParaRPr>
            </a:p>
          </p:txBody>
        </p:sp>
      </p:grpSp>
      <p:sp>
        <p:nvSpPr>
          <p:cNvPr id="61" name="CuadroTexto 60">
            <a:extLst>
              <a:ext uri="{FF2B5EF4-FFF2-40B4-BE49-F238E27FC236}">
                <a16:creationId xmlns:a16="http://schemas.microsoft.com/office/drawing/2014/main" id="{CE87B305-DCAC-8074-A39F-28BF6A6D9C94}"/>
              </a:ext>
            </a:extLst>
          </p:cNvPr>
          <p:cNvSpPr txBox="1"/>
          <p:nvPr/>
        </p:nvSpPr>
        <p:spPr>
          <a:xfrm>
            <a:off x="27738" y="3452696"/>
            <a:ext cx="3905041" cy="584775"/>
          </a:xfrm>
          <a:prstGeom prst="rect">
            <a:avLst/>
          </a:prstGeom>
          <a:noFill/>
        </p:spPr>
        <p:txBody>
          <a:bodyPr wrap="square" rtlCol="0">
            <a:spAutoFit/>
          </a:bodyPr>
          <a:lstStyle/>
          <a:p>
            <a:pPr algn="just"/>
            <a:r>
              <a:rPr lang="en-US" sz="800" dirty="0">
                <a:latin typeface="Arial" panose="020B0604020202020204" pitchFamily="34" charset="0"/>
                <a:cs typeface="Arial" panose="020B0604020202020204" pitchFamily="34" charset="0"/>
              </a:rPr>
              <a:t>Seismic information from Bolivia is divided into two periods (Descotes and </a:t>
            </a:r>
            <a:r>
              <a:rPr lang="en-US" sz="800" dirty="0" err="1">
                <a:latin typeface="Arial" panose="020B0604020202020204" pitchFamily="34" charset="0"/>
                <a:cs typeface="Arial" panose="020B0604020202020204" pitchFamily="34" charset="0"/>
              </a:rPr>
              <a:t>Cabré</a:t>
            </a:r>
            <a:r>
              <a:rPr lang="en-US" sz="800" dirty="0">
                <a:latin typeface="Arial" panose="020B0604020202020204" pitchFamily="34" charset="0"/>
                <a:cs typeface="Arial" panose="020B0604020202020204" pitchFamily="34" charset="0"/>
              </a:rPr>
              <a:t>, 1973; Vega, 1996):The first is historical, which begins with the relates and reports of documents from Colonial times. The second instrumental period began in 1913 with the installation of the first mechanical seismometer in the city of La Paz.</a:t>
            </a:r>
            <a:endParaRPr lang="en-AE" sz="800" dirty="0">
              <a:latin typeface="Arial" panose="020B0604020202020204" pitchFamily="34" charset="0"/>
              <a:cs typeface="Arial" panose="020B0604020202020204" pitchFamily="34" charset="0"/>
            </a:endParaRPr>
          </a:p>
        </p:txBody>
      </p:sp>
      <p:grpSp>
        <p:nvGrpSpPr>
          <p:cNvPr id="94" name="Grupo 93">
            <a:extLst>
              <a:ext uri="{FF2B5EF4-FFF2-40B4-BE49-F238E27FC236}">
                <a16:creationId xmlns:a16="http://schemas.microsoft.com/office/drawing/2014/main" id="{D0AD711D-563C-66C7-2F84-66BFFBCAD54E}"/>
              </a:ext>
            </a:extLst>
          </p:cNvPr>
          <p:cNvGrpSpPr/>
          <p:nvPr/>
        </p:nvGrpSpPr>
        <p:grpSpPr>
          <a:xfrm>
            <a:off x="250553" y="4098066"/>
            <a:ext cx="3452368" cy="803650"/>
            <a:chOff x="82984" y="3984728"/>
            <a:chExt cx="3838054" cy="803650"/>
          </a:xfrm>
        </p:grpSpPr>
        <p:pic>
          <p:nvPicPr>
            <p:cNvPr id="62" name="Picture 2">
              <a:extLst>
                <a:ext uri="{FF2B5EF4-FFF2-40B4-BE49-F238E27FC236}">
                  <a16:creationId xmlns:a16="http://schemas.microsoft.com/office/drawing/2014/main" id="{7EED757E-0EEC-3CC9-E7F2-6E4817C765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401" y="4085377"/>
              <a:ext cx="1304637" cy="648219"/>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upo 92">
              <a:extLst>
                <a:ext uri="{FF2B5EF4-FFF2-40B4-BE49-F238E27FC236}">
                  <a16:creationId xmlns:a16="http://schemas.microsoft.com/office/drawing/2014/main" id="{0BB411B1-982D-EC90-DC6A-0254D8D04FB9}"/>
                </a:ext>
              </a:extLst>
            </p:cNvPr>
            <p:cNvGrpSpPr/>
            <p:nvPr/>
          </p:nvGrpSpPr>
          <p:grpSpPr>
            <a:xfrm>
              <a:off x="82984" y="3984728"/>
              <a:ext cx="2671200" cy="803650"/>
              <a:chOff x="82984" y="3984728"/>
              <a:chExt cx="2671200" cy="803650"/>
            </a:xfrm>
          </p:grpSpPr>
          <p:pic>
            <p:nvPicPr>
              <p:cNvPr id="63" name="Picture 4">
                <a:extLst>
                  <a:ext uri="{FF2B5EF4-FFF2-40B4-BE49-F238E27FC236}">
                    <a16:creationId xmlns:a16="http://schemas.microsoft.com/office/drawing/2014/main" id="{B113B0E6-88C0-6167-7EF0-6129EC41DD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34745"/>
              <a:stretch/>
            </p:blipFill>
            <p:spPr bwMode="auto">
              <a:xfrm>
                <a:off x="82984" y="4047564"/>
                <a:ext cx="1307182" cy="648219"/>
              </a:xfrm>
              <a:prstGeom prst="rect">
                <a:avLst/>
              </a:prstGeom>
              <a:noFill/>
              <a:extLst>
                <a:ext uri="{909E8E84-426E-40DD-AFC4-6F175D3DCCD1}">
                  <a14:hiddenFill xmlns:a14="http://schemas.microsoft.com/office/drawing/2010/main">
                    <a:solidFill>
                      <a:srgbClr val="FFFFFF"/>
                    </a:solidFill>
                  </a14:hiddenFill>
                </a:ext>
              </a:extLst>
            </p:spPr>
          </p:pic>
          <p:pic>
            <p:nvPicPr>
              <p:cNvPr id="64" name="Imagen 63">
                <a:extLst>
                  <a:ext uri="{FF2B5EF4-FFF2-40B4-BE49-F238E27FC236}">
                    <a16:creationId xmlns:a16="http://schemas.microsoft.com/office/drawing/2014/main" id="{F54D56E1-FEBA-5352-C767-F439D66B22F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8246" b="98501" l="2599" r="98129">
                            <a14:foregroundMark x1="9252" y1="23088" x2="9252" y2="23088"/>
                            <a14:foregroundMark x1="2599" y1="39430" x2="2599" y2="39430"/>
                            <a14:foregroundMark x1="29210" y1="13043" x2="29210" y2="13043"/>
                            <a14:foregroundMark x1="30873" y1="93403" x2="30873" y2="93403"/>
                            <a14:foregroundMark x1="31081" y1="98501" x2="31081" y2="98501"/>
                            <a14:foregroundMark x1="61954" y1="11544" x2="61954" y2="11544"/>
                            <a14:foregroundMark x1="67360" y1="8396" x2="67360" y2="8396"/>
                            <a14:foregroundMark x1="68399" y1="8246" x2="68399" y2="8246"/>
                            <a14:foregroundMark x1="74324" y1="9145" x2="74324" y2="9145"/>
                            <a14:foregroundMark x1="85447" y1="15442" x2="85447" y2="15442"/>
                            <a14:foregroundMark x1="93451" y1="26087" x2="93451" y2="26087"/>
                            <a14:foregroundMark x1="98129" y1="56522" x2="98129" y2="56522"/>
                          </a14:backgroundRemoval>
                        </a14:imgEffect>
                      </a14:imgLayer>
                    </a14:imgProps>
                  </a:ext>
                </a:extLst>
              </a:blip>
              <a:srcRect t="6022"/>
              <a:stretch/>
            </p:blipFill>
            <p:spPr>
              <a:xfrm>
                <a:off x="1212726" y="3984728"/>
                <a:ext cx="1541458" cy="803650"/>
              </a:xfrm>
              <a:prstGeom prst="rect">
                <a:avLst/>
              </a:prstGeom>
            </p:spPr>
          </p:pic>
        </p:grpSp>
      </p:grpSp>
      <p:grpSp>
        <p:nvGrpSpPr>
          <p:cNvPr id="65" name="Grupo 64">
            <a:extLst>
              <a:ext uri="{FF2B5EF4-FFF2-40B4-BE49-F238E27FC236}">
                <a16:creationId xmlns:a16="http://schemas.microsoft.com/office/drawing/2014/main" id="{2C162AAC-B4A8-F65A-A174-D784009A064C}"/>
              </a:ext>
            </a:extLst>
          </p:cNvPr>
          <p:cNvGrpSpPr/>
          <p:nvPr/>
        </p:nvGrpSpPr>
        <p:grpSpPr>
          <a:xfrm>
            <a:off x="-2640" y="4976806"/>
            <a:ext cx="3905041" cy="230990"/>
            <a:chOff x="8203" y="3703552"/>
            <a:chExt cx="13936397" cy="1030292"/>
          </a:xfrm>
        </p:grpSpPr>
        <p:pic>
          <p:nvPicPr>
            <p:cNvPr id="66" name="Imagen 65">
              <a:extLst>
                <a:ext uri="{FF2B5EF4-FFF2-40B4-BE49-F238E27FC236}">
                  <a16:creationId xmlns:a16="http://schemas.microsoft.com/office/drawing/2014/main" id="{C20C0057-9DBB-6298-6A2D-0D44F6EFF248}"/>
                </a:ext>
              </a:extLst>
            </p:cNvPr>
            <p:cNvPicPr>
              <a:picLocks noChangeAspect="1"/>
            </p:cNvPicPr>
            <p:nvPr/>
          </p:nvPicPr>
          <p:blipFill>
            <a:blip r:embed="rId4"/>
            <a:stretch>
              <a:fillRect/>
            </a:stretch>
          </p:blipFill>
          <p:spPr>
            <a:xfrm>
              <a:off x="8203" y="3703552"/>
              <a:ext cx="13936397" cy="1030292"/>
            </a:xfrm>
            <a:prstGeom prst="rect">
              <a:avLst/>
            </a:prstGeom>
          </p:spPr>
        </p:pic>
        <p:sp>
          <p:nvSpPr>
            <p:cNvPr id="67" name="CuadroTexto 66">
              <a:extLst>
                <a:ext uri="{FF2B5EF4-FFF2-40B4-BE49-F238E27FC236}">
                  <a16:creationId xmlns:a16="http://schemas.microsoft.com/office/drawing/2014/main" id="{6AA0706B-3C4B-9385-E668-1CA01F930237}"/>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OVERVIEW </a:t>
              </a:r>
              <a:endParaRPr lang="es-BO" sz="800" dirty="0">
                <a:latin typeface="Arial" panose="020B0604020202020204" pitchFamily="34" charset="0"/>
                <a:cs typeface="Arial" panose="020B0604020202020204" pitchFamily="34" charset="0"/>
              </a:endParaRPr>
            </a:p>
          </p:txBody>
        </p:sp>
      </p:grpSp>
      <p:grpSp>
        <p:nvGrpSpPr>
          <p:cNvPr id="68" name="Grupo 67">
            <a:extLst>
              <a:ext uri="{FF2B5EF4-FFF2-40B4-BE49-F238E27FC236}">
                <a16:creationId xmlns:a16="http://schemas.microsoft.com/office/drawing/2014/main" id="{786E94D6-8497-780C-EC13-96CBFDE6C6F3}"/>
              </a:ext>
            </a:extLst>
          </p:cNvPr>
          <p:cNvGrpSpPr/>
          <p:nvPr/>
        </p:nvGrpSpPr>
        <p:grpSpPr>
          <a:xfrm>
            <a:off x="8286959" y="1144190"/>
            <a:ext cx="3905041" cy="230990"/>
            <a:chOff x="8203" y="3703552"/>
            <a:chExt cx="13936397" cy="1030292"/>
          </a:xfrm>
        </p:grpSpPr>
        <p:pic>
          <p:nvPicPr>
            <p:cNvPr id="69" name="Imagen 68">
              <a:extLst>
                <a:ext uri="{FF2B5EF4-FFF2-40B4-BE49-F238E27FC236}">
                  <a16:creationId xmlns:a16="http://schemas.microsoft.com/office/drawing/2014/main" id="{5FE61E62-6527-2195-1054-F334D5E08D13}"/>
                </a:ext>
              </a:extLst>
            </p:cNvPr>
            <p:cNvPicPr>
              <a:picLocks noChangeAspect="1"/>
            </p:cNvPicPr>
            <p:nvPr/>
          </p:nvPicPr>
          <p:blipFill>
            <a:blip r:embed="rId4"/>
            <a:stretch>
              <a:fillRect/>
            </a:stretch>
          </p:blipFill>
          <p:spPr>
            <a:xfrm>
              <a:off x="8203" y="3703552"/>
              <a:ext cx="13936397" cy="1030292"/>
            </a:xfrm>
            <a:prstGeom prst="rect">
              <a:avLst/>
            </a:prstGeom>
          </p:spPr>
        </p:pic>
        <p:sp>
          <p:nvSpPr>
            <p:cNvPr id="70" name="CuadroTexto 69">
              <a:extLst>
                <a:ext uri="{FF2B5EF4-FFF2-40B4-BE49-F238E27FC236}">
                  <a16:creationId xmlns:a16="http://schemas.microsoft.com/office/drawing/2014/main" id="{C3DE92AE-CAB0-0A1D-2DDA-8341C957422B}"/>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RESULTS</a:t>
              </a:r>
              <a:endParaRPr lang="es-BO" sz="800" dirty="0">
                <a:latin typeface="Arial" panose="020B0604020202020204" pitchFamily="34" charset="0"/>
                <a:cs typeface="Arial" panose="020B0604020202020204" pitchFamily="34" charset="0"/>
              </a:endParaRPr>
            </a:p>
          </p:txBody>
        </p:sp>
      </p:grpSp>
      <p:sp>
        <p:nvSpPr>
          <p:cNvPr id="71" name="CuadroTexto 70">
            <a:extLst>
              <a:ext uri="{FF2B5EF4-FFF2-40B4-BE49-F238E27FC236}">
                <a16:creationId xmlns:a16="http://schemas.microsoft.com/office/drawing/2014/main" id="{AC464149-E21E-364A-D610-C63F6FA3C811}"/>
              </a:ext>
            </a:extLst>
          </p:cNvPr>
          <p:cNvSpPr txBox="1"/>
          <p:nvPr/>
        </p:nvSpPr>
        <p:spPr>
          <a:xfrm>
            <a:off x="4924238" y="4034414"/>
            <a:ext cx="5975393" cy="215444"/>
          </a:xfrm>
          <a:prstGeom prst="rect">
            <a:avLst/>
          </a:prstGeom>
          <a:noFill/>
        </p:spPr>
        <p:txBody>
          <a:bodyPr wrap="square">
            <a:spAutoFit/>
          </a:bodyPr>
          <a:lstStyle/>
          <a:p>
            <a:endParaRPr lang="en-AE" sz="800" dirty="0">
              <a:latin typeface="Arial" panose="020B0604020202020204" pitchFamily="34" charset="0"/>
              <a:cs typeface="Arial" panose="020B0604020202020204" pitchFamily="34" charset="0"/>
            </a:endParaRPr>
          </a:p>
        </p:txBody>
      </p:sp>
      <p:pic>
        <p:nvPicPr>
          <p:cNvPr id="72" name="Imagen 71">
            <a:extLst>
              <a:ext uri="{FF2B5EF4-FFF2-40B4-BE49-F238E27FC236}">
                <a16:creationId xmlns:a16="http://schemas.microsoft.com/office/drawing/2014/main" id="{1BD9FE0D-4B68-C66F-92F7-EDAE302E34B0}"/>
              </a:ext>
            </a:extLst>
          </p:cNvPr>
          <p:cNvPicPr>
            <a:picLocks noChangeAspect="1"/>
          </p:cNvPicPr>
          <p:nvPr/>
        </p:nvPicPr>
        <p:blipFill>
          <a:blip r:embed="rId9"/>
          <a:stretch>
            <a:fillRect/>
          </a:stretch>
        </p:blipFill>
        <p:spPr>
          <a:xfrm>
            <a:off x="261412" y="5243455"/>
            <a:ext cx="3452367" cy="1601603"/>
          </a:xfrm>
          <a:prstGeom prst="rect">
            <a:avLst/>
          </a:prstGeom>
        </p:spPr>
      </p:pic>
      <p:grpSp>
        <p:nvGrpSpPr>
          <p:cNvPr id="73" name="Grupo 72">
            <a:extLst>
              <a:ext uri="{FF2B5EF4-FFF2-40B4-BE49-F238E27FC236}">
                <a16:creationId xmlns:a16="http://schemas.microsoft.com/office/drawing/2014/main" id="{017A574E-A308-3CB4-AF0F-2A37A1F2BD85}"/>
              </a:ext>
            </a:extLst>
          </p:cNvPr>
          <p:cNvGrpSpPr/>
          <p:nvPr/>
        </p:nvGrpSpPr>
        <p:grpSpPr>
          <a:xfrm>
            <a:off x="4173280" y="1134605"/>
            <a:ext cx="3905041" cy="230990"/>
            <a:chOff x="8203" y="3703552"/>
            <a:chExt cx="13936397" cy="1030292"/>
          </a:xfrm>
        </p:grpSpPr>
        <p:pic>
          <p:nvPicPr>
            <p:cNvPr id="74" name="Imagen 73">
              <a:extLst>
                <a:ext uri="{FF2B5EF4-FFF2-40B4-BE49-F238E27FC236}">
                  <a16:creationId xmlns:a16="http://schemas.microsoft.com/office/drawing/2014/main" id="{5E08BF64-47C7-0626-D170-DFC6DDE071B2}"/>
                </a:ext>
              </a:extLst>
            </p:cNvPr>
            <p:cNvPicPr>
              <a:picLocks noChangeAspect="1"/>
            </p:cNvPicPr>
            <p:nvPr/>
          </p:nvPicPr>
          <p:blipFill>
            <a:blip r:embed="rId4"/>
            <a:stretch>
              <a:fillRect/>
            </a:stretch>
          </p:blipFill>
          <p:spPr>
            <a:xfrm>
              <a:off x="8203" y="3703552"/>
              <a:ext cx="13936397" cy="1030292"/>
            </a:xfrm>
            <a:prstGeom prst="rect">
              <a:avLst/>
            </a:prstGeom>
          </p:spPr>
        </p:pic>
        <p:sp>
          <p:nvSpPr>
            <p:cNvPr id="75" name="CuadroTexto 74">
              <a:extLst>
                <a:ext uri="{FF2B5EF4-FFF2-40B4-BE49-F238E27FC236}">
                  <a16:creationId xmlns:a16="http://schemas.microsoft.com/office/drawing/2014/main" id="{3CF5A62A-2E3A-B406-D689-2090895A9D7E}"/>
                </a:ext>
              </a:extLst>
            </p:cNvPr>
            <p:cNvSpPr txBox="1"/>
            <p:nvPr/>
          </p:nvSpPr>
          <p:spPr>
            <a:xfrm>
              <a:off x="8203" y="3741652"/>
              <a:ext cx="13928192" cy="960952"/>
            </a:xfrm>
            <a:prstGeom prst="rect">
              <a:avLst/>
            </a:prstGeom>
            <a:noFill/>
          </p:spPr>
          <p:txBody>
            <a:bodyPr wrap="square" rtlCol="0">
              <a:spAutoFit/>
            </a:bodyPr>
            <a:lstStyle/>
            <a:p>
              <a:pPr algn="ctr"/>
              <a:r>
                <a:rPr lang="en-US" sz="800" b="1" dirty="0">
                  <a:solidFill>
                    <a:schemeClr val="bg1"/>
                  </a:solidFill>
                  <a:latin typeface="Arial" panose="020B0604020202020204" pitchFamily="34" charset="0"/>
                  <a:cs typeface="Arial" panose="020B0604020202020204" pitchFamily="34" charset="0"/>
                </a:rPr>
                <a:t>METHODS</a:t>
              </a:r>
              <a:endParaRPr lang="es-BO" sz="800" dirty="0">
                <a:latin typeface="Arial" panose="020B0604020202020204" pitchFamily="34" charset="0"/>
                <a:cs typeface="Arial" panose="020B0604020202020204" pitchFamily="34" charset="0"/>
              </a:endParaRPr>
            </a:p>
          </p:txBody>
        </p:sp>
      </p:grpSp>
      <p:sp>
        <p:nvSpPr>
          <p:cNvPr id="76" name="CuadroTexto 75">
            <a:extLst>
              <a:ext uri="{FF2B5EF4-FFF2-40B4-BE49-F238E27FC236}">
                <a16:creationId xmlns:a16="http://schemas.microsoft.com/office/drawing/2014/main" id="{3F9FE103-94E1-1512-400B-DB8C1483F265}"/>
              </a:ext>
            </a:extLst>
          </p:cNvPr>
          <p:cNvSpPr txBox="1"/>
          <p:nvPr/>
        </p:nvSpPr>
        <p:spPr>
          <a:xfrm>
            <a:off x="4100698" y="1376942"/>
            <a:ext cx="3873014" cy="707886"/>
          </a:xfrm>
          <a:prstGeom prst="rect">
            <a:avLst/>
          </a:prstGeom>
          <a:noFill/>
        </p:spPr>
        <p:txBody>
          <a:bodyPr wrap="square">
            <a:spAutoFit/>
          </a:bodyPr>
          <a:lstStyle/>
          <a:p>
            <a:r>
              <a:rPr lang="en-US" sz="800" b="1" i="0" dirty="0">
                <a:solidFill>
                  <a:srgbClr val="414141"/>
                </a:solidFill>
                <a:effectLst/>
                <a:latin typeface="Arial" panose="020B0604020202020204" pitchFamily="34" charset="0"/>
                <a:cs typeface="Arial" panose="020B0604020202020204" pitchFamily="34" charset="0"/>
              </a:rPr>
              <a:t>PROBLEM:</a:t>
            </a:r>
          </a:p>
          <a:p>
            <a:pPr algn="just"/>
            <a:r>
              <a:rPr lang="en-US" sz="800" b="0" i="0" dirty="0">
                <a:solidFill>
                  <a:srgbClr val="414141"/>
                </a:solidFill>
                <a:effectLst/>
                <a:latin typeface="Arial" panose="020B0604020202020204" pitchFamily="34" charset="0"/>
                <a:cs typeface="Arial" panose="020B0604020202020204" pitchFamily="34" charset="0"/>
              </a:rPr>
              <a:t>In 1985, the last integrated catalog of seismic intensities for Bolivia was published as a result of the SISRA Project; however, there was no continuity in the SISRA methodology, which led to the fact that the intensity data are found in Excel tables lacking important descriptions.</a:t>
            </a:r>
            <a:r>
              <a:rPr lang="es-BO" sz="800" b="0" i="0" dirty="0">
                <a:solidFill>
                  <a:srgbClr val="414141"/>
                </a:solidFill>
                <a:effectLst/>
                <a:latin typeface="Arial" panose="020B0604020202020204" pitchFamily="34" charset="0"/>
                <a:cs typeface="Arial" panose="020B0604020202020204" pitchFamily="34" charset="0"/>
              </a:rPr>
              <a:t> </a:t>
            </a:r>
            <a:endParaRPr lang="en-AE" sz="800" dirty="0">
              <a:latin typeface="Arial" panose="020B0604020202020204" pitchFamily="34" charset="0"/>
              <a:cs typeface="Arial" panose="020B0604020202020204" pitchFamily="34" charset="0"/>
            </a:endParaRPr>
          </a:p>
        </p:txBody>
      </p:sp>
      <p:pic>
        <p:nvPicPr>
          <p:cNvPr id="77" name="Picture 6">
            <a:extLst>
              <a:ext uri="{FF2B5EF4-FFF2-40B4-BE49-F238E27FC236}">
                <a16:creationId xmlns:a16="http://schemas.microsoft.com/office/drawing/2014/main" id="{05B3C05B-DDF2-465C-D91C-464FDF90B15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8144" y="2071683"/>
            <a:ext cx="3873013" cy="623869"/>
          </a:xfrm>
          <a:prstGeom prst="rect">
            <a:avLst/>
          </a:prstGeom>
          <a:noFill/>
          <a:extLst>
            <a:ext uri="{909E8E84-426E-40DD-AFC4-6F175D3DCCD1}">
              <a14:hiddenFill xmlns:a14="http://schemas.microsoft.com/office/drawing/2010/main">
                <a:solidFill>
                  <a:srgbClr val="FFFFFF"/>
                </a:solidFill>
              </a14:hiddenFill>
            </a:ext>
          </a:extLst>
        </p:spPr>
      </p:pic>
      <p:sp>
        <p:nvSpPr>
          <p:cNvPr id="78" name="CuadroTexto 77">
            <a:extLst>
              <a:ext uri="{FF2B5EF4-FFF2-40B4-BE49-F238E27FC236}">
                <a16:creationId xmlns:a16="http://schemas.microsoft.com/office/drawing/2014/main" id="{5EC82654-4CCB-C40E-2755-6422AE19811E}"/>
              </a:ext>
            </a:extLst>
          </p:cNvPr>
          <p:cNvSpPr txBox="1"/>
          <p:nvPr/>
        </p:nvSpPr>
        <p:spPr>
          <a:xfrm>
            <a:off x="4122917" y="4477953"/>
            <a:ext cx="3938240" cy="1077218"/>
          </a:xfrm>
          <a:prstGeom prst="rect">
            <a:avLst/>
          </a:prstGeom>
          <a:noFill/>
        </p:spPr>
        <p:txBody>
          <a:bodyPr wrap="square">
            <a:spAutoFit/>
          </a:bodyPr>
          <a:lstStyle/>
          <a:p>
            <a:pPr algn="l" fontAlgn="base"/>
            <a:r>
              <a:rPr lang="en-US" sz="800" b="1" i="0" dirty="0">
                <a:solidFill>
                  <a:srgbClr val="2B2E38"/>
                </a:solidFill>
                <a:effectLst/>
                <a:latin typeface="Arial" panose="020B0604020202020204" pitchFamily="34" charset="0"/>
                <a:cs typeface="Arial" panose="020B0604020202020204" pitchFamily="34" charset="0"/>
              </a:rPr>
              <a:t>JUSTIFICATION:</a:t>
            </a:r>
          </a:p>
          <a:p>
            <a:pPr algn="just" fontAlgn="base"/>
            <a:r>
              <a:rPr lang="en-US" sz="800" b="0" i="0" dirty="0">
                <a:solidFill>
                  <a:srgbClr val="2B2E38"/>
                </a:solidFill>
                <a:effectLst/>
                <a:latin typeface="Arial" panose="020B0604020202020204" pitchFamily="34" charset="0"/>
                <a:cs typeface="Arial" panose="020B0604020202020204" pitchFamily="34" charset="0"/>
              </a:rPr>
              <a:t>Since 1985 to date there have been several significant earthquakes in Bolivian territory that constitute valuable information to increase the knowledge of the seismic hazard of Bolivia. However, the database has been simplified to brief descriptions of the main seismic effects or to simple lists that lack important parameters and even reference sources. For this reason, it is necessary to propose a methodology and format to update the OSC intensity catalog, thus systematizing the intensity data without the risk of losing information</a:t>
            </a:r>
            <a:endParaRPr lang="es-BO" sz="800" b="0" i="0" dirty="0">
              <a:solidFill>
                <a:srgbClr val="2B2E38"/>
              </a:solidFill>
              <a:effectLst/>
              <a:latin typeface="Arial" panose="020B0604020202020204" pitchFamily="34" charset="0"/>
              <a:cs typeface="Arial" panose="020B0604020202020204" pitchFamily="34" charset="0"/>
            </a:endParaRPr>
          </a:p>
        </p:txBody>
      </p:sp>
      <p:sp>
        <p:nvSpPr>
          <p:cNvPr id="79" name="CuadroTexto 78">
            <a:extLst>
              <a:ext uri="{FF2B5EF4-FFF2-40B4-BE49-F238E27FC236}">
                <a16:creationId xmlns:a16="http://schemas.microsoft.com/office/drawing/2014/main" id="{5E6245F6-E665-CAE0-96FC-39DED899C46F}"/>
              </a:ext>
            </a:extLst>
          </p:cNvPr>
          <p:cNvSpPr txBox="1"/>
          <p:nvPr/>
        </p:nvSpPr>
        <p:spPr>
          <a:xfrm>
            <a:off x="4088699" y="2807944"/>
            <a:ext cx="3885013" cy="461665"/>
          </a:xfrm>
          <a:prstGeom prst="rect">
            <a:avLst/>
          </a:prstGeom>
          <a:noFill/>
        </p:spPr>
        <p:txBody>
          <a:bodyPr wrap="square">
            <a:spAutoFit/>
          </a:bodyPr>
          <a:lstStyle/>
          <a:p>
            <a:r>
              <a:rPr lang="en-AE" sz="800" b="1" dirty="0">
                <a:latin typeface="Arial" panose="020B0604020202020204" pitchFamily="34" charset="0"/>
                <a:cs typeface="Arial" panose="020B0604020202020204" pitchFamily="34" charset="0"/>
              </a:rPr>
              <a:t>OBJECTIVE</a:t>
            </a:r>
          </a:p>
          <a:p>
            <a:r>
              <a:rPr lang="en-AE" sz="800" dirty="0">
                <a:latin typeface="Arial" panose="020B0604020202020204" pitchFamily="34" charset="0"/>
                <a:cs typeface="Arial" panose="020B0604020202020204" pitchFamily="34" charset="0"/>
              </a:rPr>
              <a:t>Update the </a:t>
            </a:r>
            <a:r>
              <a:rPr lang="en-AE" sz="800" dirty="0" err="1">
                <a:latin typeface="Arial" panose="020B0604020202020204" pitchFamily="34" charset="0"/>
                <a:cs typeface="Arial" panose="020B0604020202020204" pitchFamily="34" charset="0"/>
              </a:rPr>
              <a:t>catalog</a:t>
            </a:r>
            <a:r>
              <a:rPr lang="en-AE" sz="800" dirty="0">
                <a:latin typeface="Arial" panose="020B0604020202020204" pitchFamily="34" charset="0"/>
                <a:cs typeface="Arial" panose="020B0604020202020204" pitchFamily="34" charset="0"/>
              </a:rPr>
              <a:t> of seismic intensities of Bolivia, based on the format used by the SISRA project, for cortical earthquakes that occurred between 1985 - 2022.</a:t>
            </a:r>
          </a:p>
        </p:txBody>
      </p:sp>
      <p:sp>
        <p:nvSpPr>
          <p:cNvPr id="81" name="CuadroTexto 80">
            <a:extLst>
              <a:ext uri="{FF2B5EF4-FFF2-40B4-BE49-F238E27FC236}">
                <a16:creationId xmlns:a16="http://schemas.microsoft.com/office/drawing/2014/main" id="{4F319C4A-C31E-A136-1D5F-1E5F9FD779E5}"/>
              </a:ext>
            </a:extLst>
          </p:cNvPr>
          <p:cNvSpPr txBox="1"/>
          <p:nvPr/>
        </p:nvSpPr>
        <p:spPr>
          <a:xfrm>
            <a:off x="8232429" y="1394065"/>
            <a:ext cx="3900929" cy="1077218"/>
          </a:xfrm>
          <a:prstGeom prst="rect">
            <a:avLst/>
          </a:prstGeom>
          <a:noFill/>
        </p:spPr>
        <p:txBody>
          <a:bodyPr wrap="square">
            <a:spAutoFit/>
          </a:bodyPr>
          <a:lstStyle/>
          <a:p>
            <a:pPr algn="just"/>
            <a:r>
              <a:rPr lang="en-AE" sz="800" dirty="0">
                <a:latin typeface="Arial" panose="020B0604020202020204" pitchFamily="34" charset="0"/>
                <a:cs typeface="Arial" panose="020B0604020202020204" pitchFamily="34" charset="0"/>
              </a:rPr>
              <a:t>The structure of the OSC intensity </a:t>
            </a:r>
            <a:r>
              <a:rPr lang="en-AE" sz="800" dirty="0" err="1">
                <a:latin typeface="Arial" panose="020B0604020202020204" pitchFamily="34" charset="0"/>
                <a:cs typeface="Arial" panose="020B0604020202020204" pitchFamily="34" charset="0"/>
              </a:rPr>
              <a:t>catalog</a:t>
            </a:r>
            <a:r>
              <a:rPr lang="en-AE" sz="800" dirty="0">
                <a:latin typeface="Arial" panose="020B0604020202020204" pitchFamily="34" charset="0"/>
                <a:cs typeface="Arial" panose="020B0604020202020204" pitchFamily="34" charset="0"/>
              </a:rPr>
              <a:t> is based on the format used by the SISRA project, divided into two sections: the first provides information related to the </a:t>
            </a:r>
            <a:r>
              <a:rPr lang="es-BO" sz="800" dirty="0" err="1">
                <a:latin typeface="Arial" panose="020B0604020202020204" pitchFamily="34" charset="0"/>
                <a:cs typeface="Arial" panose="020B0604020202020204" pitchFamily="34" charset="0"/>
              </a:rPr>
              <a:t>Hypocentral</a:t>
            </a:r>
            <a:r>
              <a:rPr lang="es-BO" sz="800" dirty="0">
                <a:latin typeface="Arial" panose="020B0604020202020204" pitchFamily="34" charset="0"/>
                <a:cs typeface="Arial" panose="020B0604020202020204" pitchFamily="34" charset="0"/>
              </a:rPr>
              <a:t> </a:t>
            </a:r>
            <a:r>
              <a:rPr lang="es-BO" sz="800" dirty="0" err="1">
                <a:latin typeface="Arial" panose="020B0604020202020204" pitchFamily="34" charset="0"/>
                <a:cs typeface="Arial" panose="020B0604020202020204" pitchFamily="34" charset="0"/>
              </a:rPr>
              <a:t>parameters</a:t>
            </a:r>
            <a:r>
              <a:rPr lang="es-BO" sz="800" dirty="0">
                <a:latin typeface="Arial" panose="020B0604020202020204" pitchFamily="34" charset="0"/>
                <a:cs typeface="Arial" panose="020B0604020202020204" pitchFamily="34" charset="0"/>
              </a:rPr>
              <a:t> </a:t>
            </a:r>
            <a:r>
              <a:rPr lang="en-AE" sz="800" dirty="0">
                <a:latin typeface="Arial" panose="020B0604020202020204" pitchFamily="34" charset="0"/>
                <a:cs typeface="Arial" panose="020B0604020202020204" pitchFamily="34" charset="0"/>
              </a:rPr>
              <a:t>of the earthquake, the second provides the intensities for the different locations for which information is available.</a:t>
            </a:r>
          </a:p>
          <a:p>
            <a:pPr algn="just"/>
            <a:r>
              <a:rPr lang="en-AE" sz="800" dirty="0">
                <a:latin typeface="Arial" panose="020B0604020202020204" pitchFamily="34" charset="0"/>
                <a:cs typeface="Arial" panose="020B0604020202020204" pitchFamily="34" charset="0"/>
              </a:rPr>
              <a:t>It also includes the "bibliography" field (sources of primary and secondary information) and the "description" field contains comments on the effects or damage caused by the earthquake on buildings, objects, land and the impact on people.</a:t>
            </a:r>
          </a:p>
        </p:txBody>
      </p:sp>
      <p:pic>
        <p:nvPicPr>
          <p:cNvPr id="82" name="Imagen 81">
            <a:extLst>
              <a:ext uri="{FF2B5EF4-FFF2-40B4-BE49-F238E27FC236}">
                <a16:creationId xmlns:a16="http://schemas.microsoft.com/office/drawing/2014/main" id="{BC878567-3DAD-0D02-0D0E-4FBB8843AD9F}"/>
              </a:ext>
            </a:extLst>
          </p:cNvPr>
          <p:cNvPicPr>
            <a:picLocks noChangeAspect="1"/>
          </p:cNvPicPr>
          <p:nvPr/>
        </p:nvPicPr>
        <p:blipFill>
          <a:blip r:embed="rId11"/>
          <a:stretch>
            <a:fillRect/>
          </a:stretch>
        </p:blipFill>
        <p:spPr>
          <a:xfrm>
            <a:off x="8638795" y="2440887"/>
            <a:ext cx="3105531" cy="1036274"/>
          </a:xfrm>
          <a:prstGeom prst="rect">
            <a:avLst/>
          </a:prstGeom>
        </p:spPr>
      </p:pic>
      <p:sp>
        <p:nvSpPr>
          <p:cNvPr id="83" name="CuadroTexto 82">
            <a:extLst>
              <a:ext uri="{FF2B5EF4-FFF2-40B4-BE49-F238E27FC236}">
                <a16:creationId xmlns:a16="http://schemas.microsoft.com/office/drawing/2014/main" id="{54042AED-E21E-3B0D-F314-2F698DF5F407}"/>
              </a:ext>
            </a:extLst>
          </p:cNvPr>
          <p:cNvSpPr txBox="1"/>
          <p:nvPr/>
        </p:nvSpPr>
        <p:spPr>
          <a:xfrm>
            <a:off x="8244387" y="3487669"/>
            <a:ext cx="3873013" cy="338554"/>
          </a:xfrm>
          <a:prstGeom prst="rect">
            <a:avLst/>
          </a:prstGeom>
          <a:noFill/>
        </p:spPr>
        <p:txBody>
          <a:bodyPr wrap="square">
            <a:spAutoFit/>
          </a:bodyPr>
          <a:lstStyle/>
          <a:p>
            <a:pPr algn="ctr"/>
            <a:r>
              <a:rPr lang="en-AE" sz="800" b="1" dirty="0">
                <a:latin typeface="Arial" panose="020B0604020202020204" pitchFamily="34" charset="0"/>
                <a:cs typeface="Arial" panose="020B0604020202020204" pitchFamily="34" charset="0"/>
              </a:rPr>
              <a:t>IMPLEMENTATION OF ICT TOOLS, AS AN ENGINE FOR INTENSITY DATA COLLECTION</a:t>
            </a:r>
          </a:p>
        </p:txBody>
      </p:sp>
      <p:pic>
        <p:nvPicPr>
          <p:cNvPr id="84" name="Imagen 83">
            <a:extLst>
              <a:ext uri="{FF2B5EF4-FFF2-40B4-BE49-F238E27FC236}">
                <a16:creationId xmlns:a16="http://schemas.microsoft.com/office/drawing/2014/main" id="{ED4EC890-D7BB-A17D-A447-781E3D19F521}"/>
              </a:ext>
            </a:extLst>
          </p:cNvPr>
          <p:cNvPicPr>
            <a:picLocks noChangeAspect="1"/>
          </p:cNvPicPr>
          <p:nvPr/>
        </p:nvPicPr>
        <p:blipFill>
          <a:blip r:embed="rId12"/>
          <a:stretch>
            <a:fillRect/>
          </a:stretch>
        </p:blipFill>
        <p:spPr>
          <a:xfrm>
            <a:off x="8408003" y="3810451"/>
            <a:ext cx="1175711" cy="1302647"/>
          </a:xfrm>
          <a:prstGeom prst="rect">
            <a:avLst/>
          </a:prstGeom>
        </p:spPr>
      </p:pic>
      <p:pic>
        <p:nvPicPr>
          <p:cNvPr id="85" name="Imagen 84">
            <a:extLst>
              <a:ext uri="{FF2B5EF4-FFF2-40B4-BE49-F238E27FC236}">
                <a16:creationId xmlns:a16="http://schemas.microsoft.com/office/drawing/2014/main" id="{24D00B8C-D605-5A9B-D0EA-4AFD01236408}"/>
              </a:ext>
            </a:extLst>
          </p:cNvPr>
          <p:cNvPicPr>
            <a:picLocks noChangeAspect="1"/>
          </p:cNvPicPr>
          <p:nvPr/>
        </p:nvPicPr>
        <p:blipFill>
          <a:blip r:embed="rId13"/>
          <a:stretch>
            <a:fillRect/>
          </a:stretch>
        </p:blipFill>
        <p:spPr>
          <a:xfrm>
            <a:off x="9603467" y="3809507"/>
            <a:ext cx="1099408" cy="1302647"/>
          </a:xfrm>
          <a:prstGeom prst="rect">
            <a:avLst/>
          </a:prstGeom>
        </p:spPr>
      </p:pic>
      <p:pic>
        <p:nvPicPr>
          <p:cNvPr id="86" name="Imagen 85">
            <a:extLst>
              <a:ext uri="{FF2B5EF4-FFF2-40B4-BE49-F238E27FC236}">
                <a16:creationId xmlns:a16="http://schemas.microsoft.com/office/drawing/2014/main" id="{D295A288-B8C6-3B56-9589-EFDF3D7C5FD7}"/>
              </a:ext>
            </a:extLst>
          </p:cNvPr>
          <p:cNvPicPr>
            <a:picLocks noChangeAspect="1"/>
          </p:cNvPicPr>
          <p:nvPr/>
        </p:nvPicPr>
        <p:blipFill>
          <a:blip r:embed="rId14"/>
          <a:stretch>
            <a:fillRect/>
          </a:stretch>
        </p:blipFill>
        <p:spPr>
          <a:xfrm>
            <a:off x="10724878" y="3809508"/>
            <a:ext cx="1099408" cy="1263368"/>
          </a:xfrm>
          <a:prstGeom prst="rect">
            <a:avLst/>
          </a:prstGeom>
        </p:spPr>
      </p:pic>
      <p:pic>
        <p:nvPicPr>
          <p:cNvPr id="87" name="Imagen 86">
            <a:extLst>
              <a:ext uri="{FF2B5EF4-FFF2-40B4-BE49-F238E27FC236}">
                <a16:creationId xmlns:a16="http://schemas.microsoft.com/office/drawing/2014/main" id="{30081EB1-DFD1-A359-D36C-7C0842A96026}"/>
              </a:ext>
            </a:extLst>
          </p:cNvPr>
          <p:cNvPicPr>
            <a:picLocks noChangeAspect="1"/>
          </p:cNvPicPr>
          <p:nvPr/>
        </p:nvPicPr>
        <p:blipFill rotWithShape="1">
          <a:blip r:embed="rId15"/>
          <a:srcRect r="3970"/>
          <a:stretch/>
        </p:blipFill>
        <p:spPr>
          <a:xfrm>
            <a:off x="8408004" y="5184899"/>
            <a:ext cx="1175710" cy="1552010"/>
          </a:xfrm>
          <a:prstGeom prst="rect">
            <a:avLst/>
          </a:prstGeom>
        </p:spPr>
      </p:pic>
      <p:pic>
        <p:nvPicPr>
          <p:cNvPr id="88" name="Imagen 87">
            <a:extLst>
              <a:ext uri="{FF2B5EF4-FFF2-40B4-BE49-F238E27FC236}">
                <a16:creationId xmlns:a16="http://schemas.microsoft.com/office/drawing/2014/main" id="{573BE4AE-41E7-1AD5-9E14-102195448335}"/>
              </a:ext>
            </a:extLst>
          </p:cNvPr>
          <p:cNvPicPr>
            <a:picLocks noChangeAspect="1"/>
          </p:cNvPicPr>
          <p:nvPr/>
        </p:nvPicPr>
        <p:blipFill>
          <a:blip r:embed="rId16"/>
          <a:stretch>
            <a:fillRect/>
          </a:stretch>
        </p:blipFill>
        <p:spPr>
          <a:xfrm>
            <a:off x="9603468" y="5175058"/>
            <a:ext cx="1099407" cy="1552010"/>
          </a:xfrm>
          <a:prstGeom prst="rect">
            <a:avLst/>
          </a:prstGeom>
        </p:spPr>
      </p:pic>
      <p:pic>
        <p:nvPicPr>
          <p:cNvPr id="89" name="Imagen 88">
            <a:extLst>
              <a:ext uri="{FF2B5EF4-FFF2-40B4-BE49-F238E27FC236}">
                <a16:creationId xmlns:a16="http://schemas.microsoft.com/office/drawing/2014/main" id="{2AD9896A-0D07-2B20-A0EF-E523CE36E985}"/>
              </a:ext>
            </a:extLst>
          </p:cNvPr>
          <p:cNvPicPr>
            <a:picLocks noChangeAspect="1"/>
          </p:cNvPicPr>
          <p:nvPr/>
        </p:nvPicPr>
        <p:blipFill>
          <a:blip r:embed="rId17"/>
          <a:stretch>
            <a:fillRect/>
          </a:stretch>
        </p:blipFill>
        <p:spPr>
          <a:xfrm>
            <a:off x="10726592" y="5175058"/>
            <a:ext cx="1121411" cy="1552010"/>
          </a:xfrm>
          <a:prstGeom prst="rect">
            <a:avLst/>
          </a:prstGeom>
        </p:spPr>
      </p:pic>
      <p:pic>
        <p:nvPicPr>
          <p:cNvPr id="90" name="Imagen 89">
            <a:extLst>
              <a:ext uri="{FF2B5EF4-FFF2-40B4-BE49-F238E27FC236}">
                <a16:creationId xmlns:a16="http://schemas.microsoft.com/office/drawing/2014/main" id="{CDA10869-47E7-B590-3C4D-ACD16F57CA8F}"/>
              </a:ext>
            </a:extLst>
          </p:cNvPr>
          <p:cNvPicPr>
            <a:picLocks noChangeAspect="1"/>
          </p:cNvPicPr>
          <p:nvPr/>
        </p:nvPicPr>
        <p:blipFill>
          <a:blip r:embed="rId18"/>
          <a:stretch>
            <a:fillRect/>
          </a:stretch>
        </p:blipFill>
        <p:spPr>
          <a:xfrm>
            <a:off x="4460857" y="5565907"/>
            <a:ext cx="1461720" cy="1217681"/>
          </a:xfrm>
          <a:prstGeom prst="rect">
            <a:avLst/>
          </a:prstGeom>
        </p:spPr>
      </p:pic>
      <p:pic>
        <p:nvPicPr>
          <p:cNvPr id="91" name="Imagen 90">
            <a:extLst>
              <a:ext uri="{FF2B5EF4-FFF2-40B4-BE49-F238E27FC236}">
                <a16:creationId xmlns:a16="http://schemas.microsoft.com/office/drawing/2014/main" id="{52166759-5816-ABDB-8262-A15A1626E1A7}"/>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269424" y="5576080"/>
            <a:ext cx="1461720" cy="1281920"/>
          </a:xfrm>
          <a:prstGeom prst="rect">
            <a:avLst/>
          </a:prstGeom>
          <a:noFill/>
          <a:ln>
            <a:solidFill>
              <a:schemeClr val="tx1"/>
            </a:solidFill>
          </a:ln>
        </p:spPr>
      </p:pic>
      <p:pic>
        <p:nvPicPr>
          <p:cNvPr id="2" name="Imagen 1">
            <a:extLst>
              <a:ext uri="{FF2B5EF4-FFF2-40B4-BE49-F238E27FC236}">
                <a16:creationId xmlns:a16="http://schemas.microsoft.com/office/drawing/2014/main" id="{3A351F44-F728-256C-9036-7FFE2F81017C}"/>
              </a:ext>
            </a:extLst>
          </p:cNvPr>
          <p:cNvPicPr>
            <a:picLocks noChangeAspect="1"/>
          </p:cNvPicPr>
          <p:nvPr/>
        </p:nvPicPr>
        <p:blipFill>
          <a:blip r:embed="rId20"/>
          <a:stretch>
            <a:fillRect/>
          </a:stretch>
        </p:blipFill>
        <p:spPr>
          <a:xfrm>
            <a:off x="4124599" y="3519333"/>
            <a:ext cx="3885013" cy="952428"/>
          </a:xfrm>
          <a:prstGeom prst="rect">
            <a:avLst/>
          </a:prstGeom>
        </p:spPr>
      </p:pic>
      <p:sp>
        <p:nvSpPr>
          <p:cNvPr id="5" name="CuadroTexto 4">
            <a:extLst>
              <a:ext uri="{FF2B5EF4-FFF2-40B4-BE49-F238E27FC236}">
                <a16:creationId xmlns:a16="http://schemas.microsoft.com/office/drawing/2014/main" id="{033E5E9E-2F02-30C8-2F5D-249FC70F3CBE}"/>
              </a:ext>
            </a:extLst>
          </p:cNvPr>
          <p:cNvSpPr txBox="1"/>
          <p:nvPr/>
        </p:nvSpPr>
        <p:spPr>
          <a:xfrm>
            <a:off x="4296198" y="3300192"/>
            <a:ext cx="3698552" cy="230832"/>
          </a:xfrm>
          <a:prstGeom prst="rect">
            <a:avLst/>
          </a:prstGeom>
          <a:noFill/>
        </p:spPr>
        <p:txBody>
          <a:bodyPr wrap="square">
            <a:spAutoFit/>
          </a:bodyPr>
          <a:lstStyle/>
          <a:p>
            <a:pPr algn="ctr"/>
            <a:r>
              <a:rPr lang="en-US" sz="900" b="1" dirty="0">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607453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8611</TotalTime>
  <Words>561</Words>
  <Application>Microsoft Office PowerPoint</Application>
  <PresentationFormat>Panorámica</PresentationFormat>
  <Paragraphs>25</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Office Theme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MAYRA NIETO</cp:lastModifiedBy>
  <cp:revision>28</cp:revision>
  <dcterms:created xsi:type="dcterms:W3CDTF">2023-04-18T13:25:54Z</dcterms:created>
  <dcterms:modified xsi:type="dcterms:W3CDTF">2023-06-12T18:20:56Z</dcterms:modified>
</cp:coreProperties>
</file>