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7"/>
    <p:restoredTop sz="94694"/>
  </p:normalViewPr>
  <p:slideViewPr>
    <p:cSldViewPr snapToGrid="0">
      <p:cViewPr varScale="1">
        <p:scale>
          <a:sx n="82" d="100"/>
          <a:sy n="82" d="100"/>
        </p:scale>
        <p:origin x="8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6163C-421A-402B-BF1D-E3AA1416934B}" type="datetimeFigureOut">
              <a:rPr lang="en-ID" smtClean="0"/>
              <a:t>08/06/2023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825DA-5C2A-495E-B83D-D277B8C31A9E}" type="slidenum">
              <a:rPr lang="en-ID" smtClean="0"/>
              <a:t>‹#›</a:t>
            </a:fld>
            <a:endParaRPr lang="en-ID"/>
          </a:p>
        </p:txBody>
      </p:sp>
    </p:spTree>
    <p:extLst>
      <p:ext uri="{BB962C8B-B14F-4D97-AF65-F5344CB8AC3E}">
        <p14:creationId xmlns:p14="http://schemas.microsoft.com/office/powerpoint/2010/main" val="3517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13C825DA-5C2A-495E-B83D-D277B8C31A9E}" type="slidenum">
              <a:rPr lang="en-ID" smtClean="0"/>
              <a:t>1</a:t>
            </a:fld>
            <a:endParaRPr lang="en-ID"/>
          </a:p>
        </p:txBody>
      </p:sp>
    </p:spTree>
    <p:extLst>
      <p:ext uri="{BB962C8B-B14F-4D97-AF65-F5344CB8AC3E}">
        <p14:creationId xmlns:p14="http://schemas.microsoft.com/office/powerpoint/2010/main" val="23976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52C1137-D76D-1527-0B2A-AEA298E6CF2A}"/>
              </a:ext>
            </a:extLst>
          </p:cNvPr>
          <p:cNvSpPr/>
          <p:nvPr/>
        </p:nvSpPr>
        <p:spPr>
          <a:xfrm>
            <a:off x="4226766" y="3013419"/>
            <a:ext cx="3498980" cy="2993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17" name="Rectangle 16">
            <a:extLst>
              <a:ext uri="{FF2B5EF4-FFF2-40B4-BE49-F238E27FC236}">
                <a16:creationId xmlns:a16="http://schemas.microsoft.com/office/drawing/2014/main" id="{1D13B20F-D212-776F-6DF1-F0A761C859B8}"/>
              </a:ext>
            </a:extLst>
          </p:cNvPr>
          <p:cNvSpPr/>
          <p:nvPr/>
        </p:nvSpPr>
        <p:spPr>
          <a:xfrm>
            <a:off x="7727868" y="3005603"/>
            <a:ext cx="4311730" cy="2993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13" name="Rectangle 12">
            <a:extLst>
              <a:ext uri="{FF2B5EF4-FFF2-40B4-BE49-F238E27FC236}">
                <a16:creationId xmlns:a16="http://schemas.microsoft.com/office/drawing/2014/main" id="{78C500AD-EB59-739E-DD75-D0E426AFC694}"/>
              </a:ext>
            </a:extLst>
          </p:cNvPr>
          <p:cNvSpPr/>
          <p:nvPr/>
        </p:nvSpPr>
        <p:spPr>
          <a:xfrm>
            <a:off x="120843" y="3014934"/>
            <a:ext cx="4105923" cy="29939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a:latin typeface="Arial" panose="020B0604020202020204" pitchFamily="34" charset="0"/>
                <a:cs typeface="Arial" panose="020B0604020202020204" pitchFamily="34" charset="0"/>
              </a:rPr>
              <a:t>Distribution of Seismicity in Lombok from July to August 2018</a:t>
            </a:r>
            <a:endParaRPr lang="en-US" sz="18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a:solidFill>
                  <a:schemeClr val="bg1"/>
                </a:solidFill>
                <a:latin typeface="Arial" panose="020B0604020202020204" pitchFamily="34" charset="0"/>
                <a:cs typeface="Arial" panose="020B0604020202020204" pitchFamily="34" charset="0"/>
              </a:rPr>
              <a:t>P1.2-217</a:t>
            </a:r>
            <a:endParaRPr lang="en-AT" sz="11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48479"/>
            <a:ext cx="8547316" cy="1200329"/>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Seismic Source Modeling for the 2018 Lombok Earthquake Sequence Estimated from the Empirical Green’s Function Method</a:t>
            </a:r>
            <a:endParaRPr lang="en-AT" sz="12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Aldilla Damayanti </a:t>
            </a:r>
            <a:r>
              <a:rPr lang="en-US" sz="1600" dirty="0" err="1">
                <a:solidFill>
                  <a:schemeClr val="bg1"/>
                </a:solidFill>
                <a:latin typeface="Arial" panose="020B0604020202020204" pitchFamily="34" charset="0"/>
                <a:cs typeface="Arial" panose="020B0604020202020204" pitchFamily="34" charset="0"/>
              </a:rPr>
              <a:t>Purnama</a:t>
            </a:r>
            <a:r>
              <a:rPr lang="en-US" sz="1600" dirty="0">
                <a:solidFill>
                  <a:schemeClr val="bg1"/>
                </a:solidFill>
                <a:latin typeface="Arial" panose="020B0604020202020204" pitchFamily="34" charset="0"/>
                <a:cs typeface="Arial" panose="020B0604020202020204" pitchFamily="34" charset="0"/>
              </a:rPr>
              <a:t> Ratri, et al</a:t>
            </a:r>
          </a:p>
          <a:p>
            <a:pPr algn="ctr"/>
            <a:r>
              <a:rPr lang="en-US" sz="1200" dirty="0">
                <a:solidFill>
                  <a:schemeClr val="bg1"/>
                </a:solidFill>
                <a:latin typeface="Arial" panose="020B0604020202020204" pitchFamily="34" charset="0"/>
                <a:cs typeface="Arial" panose="020B0604020202020204" pitchFamily="34" charset="0"/>
              </a:rPr>
              <a:t>Indonesia Agency for Meteorology, Climatology, and Geophysics (BMKG)</a:t>
            </a:r>
          </a:p>
        </p:txBody>
      </p:sp>
      <p:sp>
        <p:nvSpPr>
          <p:cNvPr id="23" name="Rectangle 22">
            <a:extLst>
              <a:ext uri="{FF2B5EF4-FFF2-40B4-BE49-F238E27FC236}">
                <a16:creationId xmlns:a16="http://schemas.microsoft.com/office/drawing/2014/main" id="{B91B701B-C586-2A97-9C45-8D7D8491BB60}"/>
              </a:ext>
            </a:extLst>
          </p:cNvPr>
          <p:cNvSpPr/>
          <p:nvPr/>
        </p:nvSpPr>
        <p:spPr>
          <a:xfrm>
            <a:off x="116736" y="1094546"/>
            <a:ext cx="11922864" cy="1703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panose="020B0604020202020204" pitchFamily="34" charset="0"/>
                <a:cs typeface="Arial" panose="020B0604020202020204" pitchFamily="34" charset="0"/>
              </a:rPr>
              <a:t>ABSTRACT</a:t>
            </a:r>
          </a:p>
        </p:txBody>
      </p:sp>
      <p:sp>
        <p:nvSpPr>
          <p:cNvPr id="25" name="Rectangle 24">
            <a:extLst>
              <a:ext uri="{FF2B5EF4-FFF2-40B4-BE49-F238E27FC236}">
                <a16:creationId xmlns:a16="http://schemas.microsoft.com/office/drawing/2014/main" id="{528E18D7-DEC1-0293-1735-127ABFC3558D}"/>
              </a:ext>
            </a:extLst>
          </p:cNvPr>
          <p:cNvSpPr/>
          <p:nvPr/>
        </p:nvSpPr>
        <p:spPr>
          <a:xfrm>
            <a:off x="116736" y="1264920"/>
            <a:ext cx="11922864" cy="7467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050" dirty="0">
                <a:latin typeface="Arial" panose="020B0604020202020204" pitchFamily="34" charset="0"/>
                <a:cs typeface="Arial" panose="020B0604020202020204" pitchFamily="34" charset="0"/>
              </a:rPr>
              <a:t>In 2018, a series of earthquakes in Lombok, Indonesia, causing a lot of casualties and property damage. In this study, we conducted source modeling for these earthquakes by simulating the target event with strong motion data of the smaller event in the surrounding area using empirical Green’s function method. We obtained the best-fit of the strong motion generation area (SMGA) size and rupture starting point from the grid search to conduct source modeling. The relative SMGA location indicated the rupture direction extends radially toward the bottom right-hand direction. Furthermore, there is a relationship among the foreshock, the mainshock, and the largest aftershock that may have triggered each other and have similar source characteristics with rupture directions.</a:t>
            </a:r>
          </a:p>
        </p:txBody>
      </p:sp>
      <p:sp>
        <p:nvSpPr>
          <p:cNvPr id="2" name="Rectangle 1">
            <a:extLst>
              <a:ext uri="{FF2B5EF4-FFF2-40B4-BE49-F238E27FC236}">
                <a16:creationId xmlns:a16="http://schemas.microsoft.com/office/drawing/2014/main" id="{10F0419A-64AA-3D3F-0292-BE6FA78286D8}"/>
              </a:ext>
            </a:extLst>
          </p:cNvPr>
          <p:cNvSpPr/>
          <p:nvPr/>
        </p:nvSpPr>
        <p:spPr>
          <a:xfrm>
            <a:off x="116735" y="2792388"/>
            <a:ext cx="4110032" cy="2225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INTRODUCTION</a:t>
            </a:r>
          </a:p>
        </p:txBody>
      </p:sp>
      <p:pic>
        <p:nvPicPr>
          <p:cNvPr id="5" name="Picture 4">
            <a:extLst>
              <a:ext uri="{FF2B5EF4-FFF2-40B4-BE49-F238E27FC236}">
                <a16:creationId xmlns:a16="http://schemas.microsoft.com/office/drawing/2014/main" id="{E43E3CF8-0A19-FC3E-B337-00CDBE5C4186}"/>
              </a:ext>
            </a:extLst>
          </p:cNvPr>
          <p:cNvPicPr>
            <a:picLocks noChangeAspect="1"/>
          </p:cNvPicPr>
          <p:nvPr/>
        </p:nvPicPr>
        <p:blipFill rotWithShape="1">
          <a:blip r:embed="rId3">
            <a:extLst>
              <a:ext uri="{28A0092B-C50C-407E-A947-70E740481C1C}">
                <a14:useLocalDpi xmlns:a14="http://schemas.microsoft.com/office/drawing/2010/main" val="0"/>
              </a:ext>
            </a:extLst>
          </a:blip>
          <a:srcRect t="6935"/>
          <a:stretch/>
        </p:blipFill>
        <p:spPr>
          <a:xfrm>
            <a:off x="130176" y="3047078"/>
            <a:ext cx="4083150" cy="2259468"/>
          </a:xfrm>
          <a:prstGeom prst="rect">
            <a:avLst/>
          </a:prstGeom>
        </p:spPr>
      </p:pic>
      <p:grpSp>
        <p:nvGrpSpPr>
          <p:cNvPr id="6" name="Group 5">
            <a:extLst>
              <a:ext uri="{FF2B5EF4-FFF2-40B4-BE49-F238E27FC236}">
                <a16:creationId xmlns:a16="http://schemas.microsoft.com/office/drawing/2014/main" id="{97D0048F-F19F-37E7-C1A3-940705F83F28}"/>
              </a:ext>
            </a:extLst>
          </p:cNvPr>
          <p:cNvGrpSpPr/>
          <p:nvPr/>
        </p:nvGrpSpPr>
        <p:grpSpPr>
          <a:xfrm>
            <a:off x="4295106" y="3015370"/>
            <a:ext cx="3409990" cy="2503062"/>
            <a:chOff x="574000" y="1455573"/>
            <a:chExt cx="5940438" cy="4572001"/>
          </a:xfrm>
        </p:grpSpPr>
        <p:pic>
          <p:nvPicPr>
            <p:cNvPr id="7" name="Picture 6">
              <a:extLst>
                <a:ext uri="{FF2B5EF4-FFF2-40B4-BE49-F238E27FC236}">
                  <a16:creationId xmlns:a16="http://schemas.microsoft.com/office/drawing/2014/main" id="{9A766962-AEE5-5C24-8136-CAFDCDCAA2BF}"/>
                </a:ext>
              </a:extLst>
            </p:cNvPr>
            <p:cNvPicPr>
              <a:picLocks noChangeAspect="1"/>
            </p:cNvPicPr>
            <p:nvPr/>
          </p:nvPicPr>
          <p:blipFill rotWithShape="1">
            <a:blip r:embed="rId4"/>
            <a:srcRect t="3581"/>
            <a:stretch/>
          </p:blipFill>
          <p:spPr>
            <a:xfrm>
              <a:off x="574000" y="1455573"/>
              <a:ext cx="5940438" cy="4572001"/>
            </a:xfrm>
            <a:prstGeom prst="rect">
              <a:avLst/>
            </a:prstGeom>
            <a:ln>
              <a:noFill/>
            </a:ln>
          </p:spPr>
          <p:style>
            <a:lnRef idx="2">
              <a:schemeClr val="accent6"/>
            </a:lnRef>
            <a:fillRef idx="1">
              <a:schemeClr val="lt1"/>
            </a:fillRef>
            <a:effectRef idx="0">
              <a:schemeClr val="accent6"/>
            </a:effectRef>
            <a:fontRef idx="minor">
              <a:schemeClr val="dk1"/>
            </a:fontRef>
          </p:style>
        </p:pic>
        <p:sp>
          <p:nvSpPr>
            <p:cNvPr id="8" name="Oval 7">
              <a:extLst>
                <a:ext uri="{FF2B5EF4-FFF2-40B4-BE49-F238E27FC236}">
                  <a16:creationId xmlns:a16="http://schemas.microsoft.com/office/drawing/2014/main" id="{DB65DC23-55A6-C00C-136A-ED72F85C573F}"/>
                </a:ext>
              </a:extLst>
            </p:cNvPr>
            <p:cNvSpPr/>
            <p:nvPr/>
          </p:nvSpPr>
          <p:spPr>
            <a:xfrm>
              <a:off x="1782147" y="1455576"/>
              <a:ext cx="559837" cy="494522"/>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grpSp>
      <p:pic>
        <p:nvPicPr>
          <p:cNvPr id="9" name="Picture 8">
            <a:extLst>
              <a:ext uri="{FF2B5EF4-FFF2-40B4-BE49-F238E27FC236}">
                <a16:creationId xmlns:a16="http://schemas.microsoft.com/office/drawing/2014/main" id="{77AB6136-DB89-B04A-B5D5-684771006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7592" y="3044504"/>
            <a:ext cx="3268824" cy="2520734"/>
          </a:xfrm>
          <a:prstGeom prst="rect">
            <a:avLst/>
          </a:prstGeom>
        </p:spPr>
      </p:pic>
      <p:sp>
        <p:nvSpPr>
          <p:cNvPr id="10" name="Rectangle 9">
            <a:extLst>
              <a:ext uri="{FF2B5EF4-FFF2-40B4-BE49-F238E27FC236}">
                <a16:creationId xmlns:a16="http://schemas.microsoft.com/office/drawing/2014/main" id="{050CBD0D-FE30-0EA7-87C7-F3B05A4BF810}"/>
              </a:ext>
            </a:extLst>
          </p:cNvPr>
          <p:cNvSpPr/>
          <p:nvPr/>
        </p:nvSpPr>
        <p:spPr>
          <a:xfrm>
            <a:off x="7725747" y="2785757"/>
            <a:ext cx="4313852" cy="2225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RESULTS</a:t>
            </a:r>
          </a:p>
        </p:txBody>
      </p:sp>
      <p:sp>
        <p:nvSpPr>
          <p:cNvPr id="11" name="テキスト ボックス 20">
            <a:extLst>
              <a:ext uri="{FF2B5EF4-FFF2-40B4-BE49-F238E27FC236}">
                <a16:creationId xmlns:a16="http://schemas.microsoft.com/office/drawing/2014/main" id="{64C029C8-DE57-11DE-5F7D-DF83C4E91C5E}"/>
              </a:ext>
            </a:extLst>
          </p:cNvPr>
          <p:cNvSpPr txBox="1"/>
          <p:nvPr/>
        </p:nvSpPr>
        <p:spPr>
          <a:xfrm>
            <a:off x="116735" y="2013195"/>
            <a:ext cx="11922864" cy="779193"/>
          </a:xfrm>
          <a:prstGeom prst="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pPr algn="ctr"/>
            <a:r>
              <a:rPr lang="en-US" altLang="ja-JP" sz="2000" b="1" dirty="0">
                <a:solidFill>
                  <a:srgbClr val="0000FF"/>
                </a:solidFill>
                <a:latin typeface="Arial" panose="020B0604020202020204" pitchFamily="34" charset="0"/>
                <a:cs typeface="Arial" panose="020B0604020202020204" pitchFamily="34" charset="0"/>
              </a:rPr>
              <a:t>Conducting source modeling using empirical Green’s function Method (EGFM) can be used to capture the rupture and aftershock direction.</a:t>
            </a:r>
            <a:endParaRPr kumimoji="1" lang="ja-JP" altLang="en-US" sz="2000" b="1" dirty="0">
              <a:solidFill>
                <a:srgbClr val="0000F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23BFDB5-11E2-CBB7-14E0-EE242A480CC3}"/>
              </a:ext>
            </a:extLst>
          </p:cNvPr>
          <p:cNvSpPr/>
          <p:nvPr/>
        </p:nvSpPr>
        <p:spPr>
          <a:xfrm>
            <a:off x="4226767" y="2790872"/>
            <a:ext cx="3498980" cy="2225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METHODS</a:t>
            </a:r>
          </a:p>
        </p:txBody>
      </p:sp>
      <p:sp>
        <p:nvSpPr>
          <p:cNvPr id="19" name="TextBox 18">
            <a:extLst>
              <a:ext uri="{FF2B5EF4-FFF2-40B4-BE49-F238E27FC236}">
                <a16:creationId xmlns:a16="http://schemas.microsoft.com/office/drawing/2014/main" id="{5E2B06EC-52CF-6009-7014-EC187C0932BB}"/>
              </a:ext>
            </a:extLst>
          </p:cNvPr>
          <p:cNvSpPr txBox="1"/>
          <p:nvPr/>
        </p:nvSpPr>
        <p:spPr>
          <a:xfrm>
            <a:off x="152402" y="5369210"/>
            <a:ext cx="3878422" cy="523220"/>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Distribution of Seismicity in Lombok from July to August 2018</a:t>
            </a:r>
          </a:p>
        </p:txBody>
      </p:sp>
      <p:sp>
        <p:nvSpPr>
          <p:cNvPr id="21" name="TextBox 20">
            <a:extLst>
              <a:ext uri="{FF2B5EF4-FFF2-40B4-BE49-F238E27FC236}">
                <a16:creationId xmlns:a16="http://schemas.microsoft.com/office/drawing/2014/main" id="{D94BABD8-9592-AD34-BFDE-7C394A8FED2D}"/>
              </a:ext>
            </a:extLst>
          </p:cNvPr>
          <p:cNvSpPr txBox="1"/>
          <p:nvPr/>
        </p:nvSpPr>
        <p:spPr>
          <a:xfrm>
            <a:off x="4213327" y="5467029"/>
            <a:ext cx="3523872" cy="523220"/>
          </a:xfrm>
          <a:prstGeom prst="rect">
            <a:avLst/>
          </a:prstGeom>
          <a:noFill/>
          <a:ln>
            <a:noFill/>
          </a:ln>
        </p:spPr>
        <p:txBody>
          <a:bodyPr wrap="square">
            <a:spAutoFit/>
          </a:bodyPr>
          <a:lstStyle/>
          <a:p>
            <a:pPr algn="ctr"/>
            <a:r>
              <a:rPr lang="en-US" sz="1400" dirty="0">
                <a:latin typeface="Arial" panose="020B0604020202020204" pitchFamily="34" charset="0"/>
                <a:cs typeface="Arial" panose="020B0604020202020204" pitchFamily="34" charset="0"/>
              </a:rPr>
              <a:t>Empirical Green’s Function Method (Miyake et al, 2003)</a:t>
            </a:r>
          </a:p>
        </p:txBody>
      </p:sp>
      <p:sp>
        <p:nvSpPr>
          <p:cNvPr id="38" name="TextBox 37">
            <a:extLst>
              <a:ext uri="{FF2B5EF4-FFF2-40B4-BE49-F238E27FC236}">
                <a16:creationId xmlns:a16="http://schemas.microsoft.com/office/drawing/2014/main" id="{460FE46B-81DA-3210-FA55-9881DFB67330}"/>
              </a:ext>
            </a:extLst>
          </p:cNvPr>
          <p:cNvSpPr txBox="1"/>
          <p:nvPr/>
        </p:nvSpPr>
        <p:spPr>
          <a:xfrm>
            <a:off x="7957161" y="5509157"/>
            <a:ext cx="4005165" cy="523220"/>
          </a:xfrm>
          <a:prstGeom prst="rect">
            <a:avLst/>
          </a:prstGeom>
          <a:noFill/>
        </p:spPr>
        <p:txBody>
          <a:bodyPr wrap="square">
            <a:spAutoFit/>
          </a:bodyPr>
          <a:lstStyle/>
          <a:p>
            <a:pPr algn="ctr"/>
            <a:r>
              <a:rPr lang="en-US"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Combination of three source models for the 2018 Lombok earthquake sequence</a:t>
            </a:r>
            <a:endParaRPr lang="en-ID" sz="1400" dirty="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A522F022-E61E-61AE-F998-AB3E5303054D}"/>
              </a:ext>
            </a:extLst>
          </p:cNvPr>
          <p:cNvSpPr/>
          <p:nvPr/>
        </p:nvSpPr>
        <p:spPr>
          <a:xfrm>
            <a:off x="116734" y="6165803"/>
            <a:ext cx="11922864" cy="6124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Wingdings" panose="05000000000000000000" pitchFamily="2" charset="2"/>
              <a:buChar char="q"/>
            </a:pPr>
            <a:r>
              <a:rPr lang="en-US" sz="1250" dirty="0">
                <a:latin typeface="Arial" panose="020B0604020202020204" pitchFamily="34" charset="0"/>
                <a:cs typeface="Arial" panose="020B0604020202020204" pitchFamily="34" charset="0"/>
              </a:rPr>
              <a:t>Empirical Green’s Function Method (EGFM) has been successfully applied to conduct simulations and source modeling for the Lombok earthquake sequence in 2018.</a:t>
            </a:r>
          </a:p>
          <a:p>
            <a:pPr marL="342900" indent="-342900" algn="just">
              <a:buFont typeface="Wingdings" panose="05000000000000000000" pitchFamily="2" charset="2"/>
              <a:buChar char="q"/>
            </a:pPr>
            <a:r>
              <a:rPr lang="en-US" sz="1250" dirty="0">
                <a:latin typeface="Arial" panose="020B0604020202020204" pitchFamily="34" charset="0"/>
                <a:cs typeface="Arial" panose="020B0604020202020204" pitchFamily="34" charset="0"/>
              </a:rPr>
              <a:t>This source modeling can capture the rupture and aftershock direction which is important for seismic hazard assessment</a:t>
            </a:r>
          </a:p>
        </p:txBody>
      </p:sp>
      <p:sp>
        <p:nvSpPr>
          <p:cNvPr id="49" name="Rectangle 48">
            <a:extLst>
              <a:ext uri="{FF2B5EF4-FFF2-40B4-BE49-F238E27FC236}">
                <a16:creationId xmlns:a16="http://schemas.microsoft.com/office/drawing/2014/main" id="{5722FB18-EDFF-1FEA-D24B-84395D0BFBD9}"/>
              </a:ext>
            </a:extLst>
          </p:cNvPr>
          <p:cNvSpPr/>
          <p:nvPr/>
        </p:nvSpPr>
        <p:spPr>
          <a:xfrm>
            <a:off x="116734" y="5997504"/>
            <a:ext cx="11922864" cy="1703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836152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2883</TotalTime>
  <Words>278</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Aldilla Ratri</cp:lastModifiedBy>
  <cp:revision>34</cp:revision>
  <dcterms:created xsi:type="dcterms:W3CDTF">2023-04-18T13:25:54Z</dcterms:created>
  <dcterms:modified xsi:type="dcterms:W3CDTF">2023-06-08T10:27:37Z</dcterms:modified>
</cp:coreProperties>
</file>