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9"/>
    <p:restoredTop sz="94685"/>
  </p:normalViewPr>
  <p:slideViewPr>
    <p:cSldViewPr snapToGrid="0">
      <p:cViewPr varScale="1">
        <p:scale>
          <a:sx n="82" d="100"/>
          <a:sy n="82" d="100"/>
        </p:scale>
        <p:origin x="11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090057" y="307030"/>
            <a:ext cx="8369559" cy="1710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Seismic Source Modeling for the 2018 Lombok Earthquake Sequence Estimated from the Empirical Green’s Function Method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3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Aldilla Damayanti </a:t>
            </a:r>
            <a:r>
              <a:rPr lang="en-US" sz="135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Purnama</a:t>
            </a:r>
            <a:r>
              <a:rPr lang="en-US" sz="13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Ratri</a:t>
            </a:r>
            <a:r>
              <a:rPr lang="en-US" sz="1350" kern="1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3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Hiroe Miyake</a:t>
            </a:r>
            <a:r>
              <a:rPr lang="en-US" sz="1350" kern="1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3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Saeko Kita</a:t>
            </a:r>
            <a:r>
              <a:rPr lang="en-US" sz="1350" kern="1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3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Takumi Hayashida</a:t>
            </a:r>
            <a:r>
              <a:rPr lang="en-US" sz="1350" kern="1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3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35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Angga</a:t>
            </a:r>
            <a:r>
              <a:rPr lang="en-US" sz="13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Wijaya</a:t>
            </a:r>
            <a:r>
              <a:rPr lang="en-US" sz="1350" kern="1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3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Akram Mujahid</a:t>
            </a:r>
            <a:r>
              <a:rPr lang="en-US" sz="1350" kern="1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algn="ctr">
              <a:lnSpc>
                <a:spcPct val="107000"/>
              </a:lnSpc>
            </a:pPr>
            <a:r>
              <a:rPr lang="en-US" sz="1000" kern="1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Indonesia Agency for Meteorology, Climatology, and Geophysics (BMKG)</a:t>
            </a:r>
            <a:endParaRPr lang="en-ID" sz="1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1000" kern="1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Earthquake Research Institute (ERI), University of Tokyo</a:t>
            </a:r>
            <a:endParaRPr lang="en-ID" sz="1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1000" kern="1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Institute of Seismology and Earthquake Engineering (IISEE)</a:t>
            </a:r>
            <a:endParaRPr lang="en-ID" sz="1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1.Lombok is prone area of   </a:t>
            </a:r>
          </a:p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earthquakes</a:t>
            </a:r>
          </a:p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2.Focus on Lombok </a:t>
            </a:r>
          </a:p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Earthquake sequences in </a:t>
            </a:r>
          </a:p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2018 (Mw 6.4 ; Mw 7.0 ; </a:t>
            </a:r>
          </a:p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Mw 6.9)</a:t>
            </a:r>
          </a:p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ground motion </a:t>
            </a:r>
          </a:p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 and source </a:t>
            </a:r>
          </a:p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for these </a:t>
            </a:r>
          </a:p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 sequence</a:t>
            </a:r>
          </a:p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 the rupture and </a:t>
            </a:r>
          </a:p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aftershock directions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P1.2-217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buFontTx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Method : Empirical Green’s Function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Using smaller Earthquake with similar hypocenter and focal mechanism with target earthquake</a:t>
            </a:r>
          </a:p>
          <a:p>
            <a:pPr marL="228600" indent="-228600" algn="l"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: Earthquake data (BMKG and Global CMT) ; Strong motion data (BMKG)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Empirical Green’s Function Method (EGFM) has been successfully applied to conduct simulations and source modeling for the Lombok earthquake sequence in 2018.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source modeling can capture the rupture and aftershock direction which is important for seismic hazard assessment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6CA0EC-D628-4150-780A-6320868AA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316" y="3010417"/>
            <a:ext cx="1924728" cy="12782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F955D5-4B55-5351-6E7C-E12536C2ED39}"/>
              </a:ext>
            </a:extLst>
          </p:cNvPr>
          <p:cNvSpPr txBox="1"/>
          <p:nvPr/>
        </p:nvSpPr>
        <p:spPr>
          <a:xfrm>
            <a:off x="7503316" y="4234139"/>
            <a:ext cx="2005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Combination of three seismic source models for the 2018 Lombok earthquake sequence</a:t>
            </a:r>
            <a:endParaRPr lang="en-ID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F4C49B-37A2-6509-FCBD-B55B9E693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6777" y="95817"/>
            <a:ext cx="1006316" cy="12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P1.2-217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8B3BE5-D5F3-D008-3117-E406B3CD4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453" y="39830"/>
            <a:ext cx="1006316" cy="1247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52D872-CA44-A25D-F613-B2E5B18B6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5" y="1582224"/>
            <a:ext cx="7230302" cy="41681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AA09AA4-577E-C280-793F-97F45DE60352}"/>
              </a:ext>
            </a:extLst>
          </p:cNvPr>
          <p:cNvSpPr/>
          <p:nvPr/>
        </p:nvSpPr>
        <p:spPr>
          <a:xfrm>
            <a:off x="7334147" y="1435375"/>
            <a:ext cx="3414718" cy="4314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Lombok is a prone area of earthquakes. 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Focus on Lombok earthquake sequences in 2018 (Mw 6.4 ; Mw 7.0 ; Mw 6.9)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P1.2-217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62075-BCC1-1ADD-F17D-134C7E2C7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453" y="39830"/>
            <a:ext cx="1006316" cy="1247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4BB27E-462D-5101-23DF-A67EEBBAAF98}"/>
              </a:ext>
            </a:extLst>
          </p:cNvPr>
          <p:cNvSpPr txBox="1"/>
          <p:nvPr/>
        </p:nvSpPr>
        <p:spPr>
          <a:xfrm>
            <a:off x="398883" y="1411158"/>
            <a:ext cx="9986087" cy="1843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ground motion simulations and source modeling for these earthquake sequence.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 the rupture and aftershock directions.</a:t>
            </a:r>
          </a:p>
        </p:txBody>
      </p:sp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/ DATA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P1.2-217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FA9B1-4AA0-DB0C-15B2-BC786A46A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453" y="39830"/>
            <a:ext cx="1006316" cy="1247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E17AE5-1FE4-3606-225E-B89A4A2D1B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6" r="49466" b="13993"/>
          <a:stretch/>
        </p:blipFill>
        <p:spPr>
          <a:xfrm>
            <a:off x="5881404" y="1469983"/>
            <a:ext cx="2542229" cy="20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3BCD83-8728-6BF3-F354-1743CB643A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2" b="7314"/>
          <a:stretch/>
        </p:blipFill>
        <p:spPr>
          <a:xfrm>
            <a:off x="3491852" y="1447646"/>
            <a:ext cx="2498388" cy="2134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A3E335-5F21-DC2C-DF75-8CA2943F90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" r="42605" b="13861"/>
          <a:stretch/>
        </p:blipFill>
        <p:spPr>
          <a:xfrm>
            <a:off x="8311105" y="1485890"/>
            <a:ext cx="2514101" cy="20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2FB5BE-2D19-71E5-59F7-65B7C96461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7" r="28939" b="19820"/>
          <a:stretch/>
        </p:blipFill>
        <p:spPr>
          <a:xfrm>
            <a:off x="4665306" y="3922488"/>
            <a:ext cx="4974424" cy="27131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7D22940-A22E-9D4D-7182-CFE2D8FEE949}"/>
              </a:ext>
            </a:extLst>
          </p:cNvPr>
          <p:cNvGrpSpPr/>
          <p:nvPr/>
        </p:nvGrpSpPr>
        <p:grpSpPr>
          <a:xfrm>
            <a:off x="113618" y="1098805"/>
            <a:ext cx="3235454" cy="2344863"/>
            <a:chOff x="574000" y="1455573"/>
            <a:chExt cx="5940438" cy="45720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2C05ED2-FA37-2253-2324-F99A21F95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581"/>
            <a:stretch/>
          </p:blipFill>
          <p:spPr>
            <a:xfrm>
              <a:off x="574000" y="1455573"/>
              <a:ext cx="5940438" cy="4572001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EF56A-C555-4C7F-9E52-5E74F3A6E72B}"/>
                </a:ext>
              </a:extLst>
            </p:cNvPr>
            <p:cNvSpPr/>
            <p:nvPr/>
          </p:nvSpPr>
          <p:spPr>
            <a:xfrm>
              <a:off x="1782147" y="1455576"/>
              <a:ext cx="559837" cy="4945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97E04C5-6A00-FD03-F317-ACB7B67B9A83}"/>
              </a:ext>
            </a:extLst>
          </p:cNvPr>
          <p:cNvSpPr/>
          <p:nvPr/>
        </p:nvSpPr>
        <p:spPr>
          <a:xfrm>
            <a:off x="85625" y="3546837"/>
            <a:ext cx="3316610" cy="4646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Empirical Green’s Function Method (Miyake et al., 2003)</a:t>
            </a:r>
            <a:endParaRPr lang="en-ID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87E10E7C-8225-E8F4-4DB6-5A20E5E7C8F6}"/>
              </a:ext>
            </a:extLst>
          </p:cNvPr>
          <p:cNvSpPr/>
          <p:nvPr/>
        </p:nvSpPr>
        <p:spPr>
          <a:xfrm>
            <a:off x="3491851" y="1166327"/>
            <a:ext cx="7333355" cy="5691673"/>
          </a:xfrm>
          <a:prstGeom prst="round1Rect">
            <a:avLst>
              <a:gd name="adj" fmla="val 9862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C27B65-AA26-7DD2-5CBC-A469B407BAB2}"/>
              </a:ext>
            </a:extLst>
          </p:cNvPr>
          <p:cNvSpPr/>
          <p:nvPr/>
        </p:nvSpPr>
        <p:spPr>
          <a:xfrm>
            <a:off x="4665306" y="1166327"/>
            <a:ext cx="4758612" cy="303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Earthquake Data (BMKG and Global CMT)</a:t>
            </a:r>
            <a:endParaRPr lang="en-ID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74EA03-FDA9-A24C-5C39-3B8A154A7298}"/>
              </a:ext>
            </a:extLst>
          </p:cNvPr>
          <p:cNvSpPr/>
          <p:nvPr/>
        </p:nvSpPr>
        <p:spPr>
          <a:xfrm>
            <a:off x="3610934" y="3574357"/>
            <a:ext cx="2270470" cy="303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Foreshock (Mw 6.4)</a:t>
            </a:r>
            <a:endParaRPr lang="en-ID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0F23C5-E5EE-F71B-8BB8-A80D66FD0678}"/>
              </a:ext>
            </a:extLst>
          </p:cNvPr>
          <p:cNvSpPr/>
          <p:nvPr/>
        </p:nvSpPr>
        <p:spPr>
          <a:xfrm>
            <a:off x="6000486" y="3585289"/>
            <a:ext cx="2270470" cy="303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Mainshock (Mw 7.0)</a:t>
            </a:r>
            <a:endParaRPr lang="en-ID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4BAFCB-4DC1-5D20-94C2-2323C6408C9C}"/>
              </a:ext>
            </a:extLst>
          </p:cNvPr>
          <p:cNvSpPr/>
          <p:nvPr/>
        </p:nvSpPr>
        <p:spPr>
          <a:xfrm>
            <a:off x="8270956" y="3579278"/>
            <a:ext cx="2564496" cy="303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Largest aftershock (Mw 6.9)</a:t>
            </a:r>
            <a:endParaRPr lang="en-ID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376709-DFBD-40D9-B923-583347300CA1}"/>
              </a:ext>
            </a:extLst>
          </p:cNvPr>
          <p:cNvSpPr/>
          <p:nvPr/>
        </p:nvSpPr>
        <p:spPr>
          <a:xfrm>
            <a:off x="5545548" y="6564992"/>
            <a:ext cx="3180345" cy="303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Distribution of strong motion station</a:t>
            </a:r>
            <a:endParaRPr lang="en-ID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1063F-DBB7-9C6C-6262-4F92DFADF2A4}"/>
              </a:ext>
            </a:extLst>
          </p:cNvPr>
          <p:cNvSpPr/>
          <p:nvPr/>
        </p:nvSpPr>
        <p:spPr>
          <a:xfrm>
            <a:off x="37322" y="1166327"/>
            <a:ext cx="3425368" cy="5691673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2C6AAE-57D6-E824-F37C-40BA8B94CDB0}"/>
              </a:ext>
            </a:extLst>
          </p:cNvPr>
          <p:cNvGrpSpPr/>
          <p:nvPr/>
        </p:nvGrpSpPr>
        <p:grpSpPr>
          <a:xfrm>
            <a:off x="187110" y="4073352"/>
            <a:ext cx="3004433" cy="2204320"/>
            <a:chOff x="7876258" y="2052912"/>
            <a:chExt cx="3004433" cy="22466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09229DD-AA35-CE0A-72AB-6D6A2003798E}"/>
                </a:ext>
              </a:extLst>
            </p:cNvPr>
            <p:cNvSpPr/>
            <p:nvPr/>
          </p:nvSpPr>
          <p:spPr>
            <a:xfrm>
              <a:off x="8766581" y="2052912"/>
              <a:ext cx="1257615" cy="5149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EGF EVENT</a:t>
              </a:r>
              <a:endParaRPr lang="en-ID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B509AF-7379-0804-89F9-3D924AFF5D49}"/>
                </a:ext>
              </a:extLst>
            </p:cNvPr>
            <p:cNvSpPr/>
            <p:nvPr/>
          </p:nvSpPr>
          <p:spPr>
            <a:xfrm>
              <a:off x="7876258" y="3089771"/>
              <a:ext cx="1519131" cy="78419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HYPOCENTER</a:t>
              </a:r>
              <a:endParaRPr lang="en-ID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080C45-2DF9-2113-5B9B-24CD768FB3DD}"/>
                </a:ext>
              </a:extLst>
            </p:cNvPr>
            <p:cNvSpPr/>
            <p:nvPr/>
          </p:nvSpPr>
          <p:spPr>
            <a:xfrm>
              <a:off x="9518911" y="3089771"/>
              <a:ext cx="1361780" cy="78419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FOCAL MECHANISM</a:t>
              </a:r>
              <a:endParaRPr lang="en-ID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B37219B-DDF3-E884-8705-BB352427B0CE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flipH="1">
              <a:off x="8672589" y="2567817"/>
              <a:ext cx="722800" cy="5109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C1AD7B1-A085-18FC-B05F-C75D33157815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9395389" y="2567817"/>
              <a:ext cx="628807" cy="5109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1056B8A-C984-6F67-DD88-F30B4257747A}"/>
                </a:ext>
              </a:extLst>
            </p:cNvPr>
            <p:cNvCxnSpPr>
              <a:cxnSpLocks/>
              <a:stCxn id="40" idx="0"/>
              <a:endCxn id="23" idx="2"/>
            </p:cNvCxnSpPr>
            <p:nvPr/>
          </p:nvCxnSpPr>
          <p:spPr>
            <a:xfrm flipH="1" flipV="1">
              <a:off x="8635824" y="3873964"/>
              <a:ext cx="759123" cy="4255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6538407-D509-7565-E2C3-1B369F430A7A}"/>
                </a:ext>
              </a:extLst>
            </p:cNvPr>
            <p:cNvCxnSpPr>
              <a:cxnSpLocks/>
              <a:stCxn id="24" idx="2"/>
              <a:endCxn id="40" idx="0"/>
            </p:cNvCxnSpPr>
            <p:nvPr/>
          </p:nvCxnSpPr>
          <p:spPr>
            <a:xfrm flipH="1">
              <a:off x="9394947" y="3873964"/>
              <a:ext cx="804854" cy="4255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6A00E467-8DC8-FC61-BD42-098F8BA1358F}"/>
              </a:ext>
            </a:extLst>
          </p:cNvPr>
          <p:cNvSpPr/>
          <p:nvPr/>
        </p:nvSpPr>
        <p:spPr>
          <a:xfrm>
            <a:off x="1076549" y="6277672"/>
            <a:ext cx="1258499" cy="5149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TARGET EVENT</a:t>
            </a:r>
            <a:endParaRPr lang="en-ID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P1.2-217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CABF95-4B97-6B87-EE8F-820376E45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453" y="39830"/>
            <a:ext cx="1006316" cy="1247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9DFB1C-EA48-D9F9-B3D2-29D6635D5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246" y="1287328"/>
            <a:ext cx="3480053" cy="2683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215B7D-7CC3-3F8F-9BDE-ECEFB8151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26" y="1493946"/>
            <a:ext cx="2743720" cy="26738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4EEF38-CF1E-3F7C-E988-82375370B5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42" y="4243544"/>
            <a:ext cx="2787568" cy="24453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C48D1C-4BA0-274E-06FF-C4FCFCC3A170}"/>
              </a:ext>
            </a:extLst>
          </p:cNvPr>
          <p:cNvSpPr/>
          <p:nvPr/>
        </p:nvSpPr>
        <p:spPr>
          <a:xfrm>
            <a:off x="494519" y="4060738"/>
            <a:ext cx="2270470" cy="303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Foreshock (Mw 6.4)</a:t>
            </a:r>
            <a:endParaRPr lang="en-ID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846F05-AD13-DB88-A4F0-3B5C3F9AF8F4}"/>
              </a:ext>
            </a:extLst>
          </p:cNvPr>
          <p:cNvSpPr/>
          <p:nvPr/>
        </p:nvSpPr>
        <p:spPr>
          <a:xfrm>
            <a:off x="3985698" y="3985812"/>
            <a:ext cx="2270470" cy="303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Mainshock (Mw 7.0)</a:t>
            </a:r>
            <a:endParaRPr lang="en-ID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7F592-5695-DD0F-F579-EF58D452226C}"/>
              </a:ext>
            </a:extLst>
          </p:cNvPr>
          <p:cNvSpPr/>
          <p:nvPr/>
        </p:nvSpPr>
        <p:spPr>
          <a:xfrm>
            <a:off x="2007887" y="6564186"/>
            <a:ext cx="2564496" cy="303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Largest aftershock (Mw 6.9)</a:t>
            </a:r>
            <a:endParaRPr lang="en-ID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09C451-6799-A44F-BC77-96B4670E7A72}"/>
              </a:ext>
            </a:extLst>
          </p:cNvPr>
          <p:cNvGrpSpPr/>
          <p:nvPr/>
        </p:nvGrpSpPr>
        <p:grpSpPr>
          <a:xfrm>
            <a:off x="3766707" y="1484384"/>
            <a:ext cx="2615432" cy="2608078"/>
            <a:chOff x="603691" y="796170"/>
            <a:chExt cx="5406362" cy="544440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7918BB1-6C5B-CBB0-BC37-97B2A0A64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9" t="4659" r="49082" b="4659"/>
            <a:stretch/>
          </p:blipFill>
          <p:spPr>
            <a:xfrm>
              <a:off x="603691" y="796170"/>
              <a:ext cx="5406362" cy="526566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2B85DE-AFED-149D-244B-5C73E878AA95}"/>
                </a:ext>
              </a:extLst>
            </p:cNvPr>
            <p:cNvSpPr/>
            <p:nvPr/>
          </p:nvSpPr>
          <p:spPr>
            <a:xfrm>
              <a:off x="2725445" y="5924259"/>
              <a:ext cx="976542" cy="3163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Day</a:t>
              </a:r>
              <a:endParaRPr lang="en-ID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1084218-64CE-B67D-1497-2EB2CF28261D}"/>
              </a:ext>
            </a:extLst>
          </p:cNvPr>
          <p:cNvSpPr txBox="1"/>
          <p:nvPr/>
        </p:nvSpPr>
        <p:spPr>
          <a:xfrm>
            <a:off x="7292929" y="4060738"/>
            <a:ext cx="32493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Combination of three source models for the 2018 Lombok earthquake sequence</a:t>
            </a:r>
            <a:endParaRPr lang="en-I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2821C7-360A-36E4-7098-85103600EC47}"/>
              </a:ext>
            </a:extLst>
          </p:cNvPr>
          <p:cNvSpPr/>
          <p:nvPr/>
        </p:nvSpPr>
        <p:spPr>
          <a:xfrm>
            <a:off x="65314" y="1138065"/>
            <a:ext cx="6755364" cy="568261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FBA924-A98A-D79A-4E6B-B1AEB6B2C4D8}"/>
              </a:ext>
            </a:extLst>
          </p:cNvPr>
          <p:cNvSpPr/>
          <p:nvPr/>
        </p:nvSpPr>
        <p:spPr>
          <a:xfrm>
            <a:off x="533611" y="1150948"/>
            <a:ext cx="5682343" cy="303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Source models for the 2018 Lombok Earthquake sequence</a:t>
            </a:r>
            <a:endParaRPr lang="en-ID" b="1" dirty="0"/>
          </a:p>
        </p:txBody>
      </p:sp>
      <p:sp>
        <p:nvSpPr>
          <p:cNvPr id="20" name="Rectangle: Single Corner Rounded 19">
            <a:extLst>
              <a:ext uri="{FF2B5EF4-FFF2-40B4-BE49-F238E27FC236}">
                <a16:creationId xmlns:a16="http://schemas.microsoft.com/office/drawing/2014/main" id="{E52B5BD5-A60D-594A-3C63-22D59B39CB40}"/>
              </a:ext>
            </a:extLst>
          </p:cNvPr>
          <p:cNvSpPr/>
          <p:nvPr/>
        </p:nvSpPr>
        <p:spPr>
          <a:xfrm>
            <a:off x="6889090" y="1138334"/>
            <a:ext cx="3908123" cy="5691673"/>
          </a:xfrm>
          <a:prstGeom prst="round1Rect">
            <a:avLst>
              <a:gd name="adj" fmla="val 9862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P1.2-217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0E2E3-F95B-1180-4387-AE75AB121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453" y="39830"/>
            <a:ext cx="1006316" cy="1247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8B72A6-44B0-5D14-1BCF-625ED8C8775C}"/>
              </a:ext>
            </a:extLst>
          </p:cNvPr>
          <p:cNvSpPr txBox="1"/>
          <p:nvPr/>
        </p:nvSpPr>
        <p:spPr>
          <a:xfrm>
            <a:off x="250555" y="1287328"/>
            <a:ext cx="10311697" cy="2766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Empirical Green’s Function Method (EGFM) has been successfully applied to conduct simulations and source modeling for the Lombok earthquake sequence in 2018.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source modeling can capture the rupture and aftershock direction which is important for seismic hazard assessment.</a:t>
            </a:r>
          </a:p>
        </p:txBody>
      </p: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4625A7-A4FC-6B6E-2D16-2A1FEF584678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P1.2-217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A1D5F8-D8B1-FB70-5293-C60A2B99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453" y="39830"/>
            <a:ext cx="1006316" cy="12474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81CF9F-1CDB-805C-EC3A-1F87E88D4D17}"/>
              </a:ext>
            </a:extLst>
          </p:cNvPr>
          <p:cNvSpPr txBox="1"/>
          <p:nvPr/>
        </p:nvSpPr>
        <p:spPr>
          <a:xfrm>
            <a:off x="324239" y="1287328"/>
            <a:ext cx="10266006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Miyake, H., Iwata, T.,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Irikura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K., 2003, Source characterization for broadband ground-motion simulation: Kinematic heterogeneous source model and strong motion generation area, Bulletin of the Seismological Society of America, 93(6), 2531-2545.</a:t>
            </a:r>
          </a:p>
        </p:txBody>
      </p:sp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3811</TotalTime>
  <Words>538</Words>
  <Application>Microsoft Office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Aldilla Ratri</cp:lastModifiedBy>
  <cp:revision>51</cp:revision>
  <dcterms:created xsi:type="dcterms:W3CDTF">2023-04-18T13:25:54Z</dcterms:created>
  <dcterms:modified xsi:type="dcterms:W3CDTF">2023-06-08T09:57:40Z</dcterms:modified>
</cp:coreProperties>
</file>