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10" d="100"/>
          <a:sy n="110"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5" name="Footer Placeholder 4">
            <a:extLst>
              <a:ext uri="{FF2B5EF4-FFF2-40B4-BE49-F238E27FC236}">
                <a16:creationId xmlns=""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6" name="Slide Number Placeholder 5">
            <a:extLst>
              <a:ext uri="{FF2B5EF4-FFF2-40B4-BE49-F238E27FC236}">
                <a16:creationId xmlns=""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aa-ET"/>
          </a:p>
        </p:txBody>
      </p:sp>
      <p:sp>
        <p:nvSpPr>
          <p:cNvPr id="3" name="Vertical Text Placeholder 2">
            <a:extLst>
              <a:ext uri="{FF2B5EF4-FFF2-40B4-BE49-F238E27FC236}">
                <a16:creationId xmlns=""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5" name="Footer Placeholder 4">
            <a:extLst>
              <a:ext uri="{FF2B5EF4-FFF2-40B4-BE49-F238E27FC236}">
                <a16:creationId xmlns=""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6" name="Slide Number Placeholder 5">
            <a:extLst>
              <a:ext uri="{FF2B5EF4-FFF2-40B4-BE49-F238E27FC236}">
                <a16:creationId xmlns=""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aa-ET"/>
          </a:p>
        </p:txBody>
      </p:sp>
      <p:sp>
        <p:nvSpPr>
          <p:cNvPr id="3" name="Vertical Text Placeholder 2">
            <a:extLst>
              <a:ext uri="{FF2B5EF4-FFF2-40B4-BE49-F238E27FC236}">
                <a16:creationId xmlns=""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5" name="Footer Placeholder 4">
            <a:extLst>
              <a:ext uri="{FF2B5EF4-FFF2-40B4-BE49-F238E27FC236}">
                <a16:creationId xmlns=""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6" name="Slide Number Placeholder 5">
            <a:extLst>
              <a:ext uri="{FF2B5EF4-FFF2-40B4-BE49-F238E27FC236}">
                <a16:creationId xmlns=""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aa-ET"/>
          </a:p>
        </p:txBody>
      </p:sp>
      <p:sp>
        <p:nvSpPr>
          <p:cNvPr id="3" name="Content Placeholder 2">
            <a:extLst>
              <a:ext uri="{FF2B5EF4-FFF2-40B4-BE49-F238E27FC236}">
                <a16:creationId xmlns=""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5" name="Footer Placeholder 4">
            <a:extLst>
              <a:ext uri="{FF2B5EF4-FFF2-40B4-BE49-F238E27FC236}">
                <a16:creationId xmlns=""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6" name="Slide Number Placeholder 5">
            <a:extLst>
              <a:ext uri="{FF2B5EF4-FFF2-40B4-BE49-F238E27FC236}">
                <a16:creationId xmlns=""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5" name="Footer Placeholder 4">
            <a:extLst>
              <a:ext uri="{FF2B5EF4-FFF2-40B4-BE49-F238E27FC236}">
                <a16:creationId xmlns=""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6" name="Slide Number Placeholder 5">
            <a:extLst>
              <a:ext uri="{FF2B5EF4-FFF2-40B4-BE49-F238E27FC236}">
                <a16:creationId xmlns=""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aa-ET"/>
          </a:p>
        </p:txBody>
      </p:sp>
      <p:sp>
        <p:nvSpPr>
          <p:cNvPr id="3" name="Content Placeholder 2">
            <a:extLst>
              <a:ext uri="{FF2B5EF4-FFF2-40B4-BE49-F238E27FC236}">
                <a16:creationId xmlns=""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6" name="Footer Placeholder 5">
            <a:extLst>
              <a:ext uri="{FF2B5EF4-FFF2-40B4-BE49-F238E27FC236}">
                <a16:creationId xmlns=""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7" name="Slide Number Placeholder 6">
            <a:extLst>
              <a:ext uri="{FF2B5EF4-FFF2-40B4-BE49-F238E27FC236}">
                <a16:creationId xmlns=""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aa-ET"/>
          </a:p>
        </p:txBody>
      </p:sp>
      <p:sp>
        <p:nvSpPr>
          <p:cNvPr id="3" name="Text Placeholder 2">
            <a:extLst>
              <a:ext uri="{FF2B5EF4-FFF2-40B4-BE49-F238E27FC236}">
                <a16:creationId xmlns=""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8" name="Footer Placeholder 7">
            <a:extLst>
              <a:ext uri="{FF2B5EF4-FFF2-40B4-BE49-F238E27FC236}">
                <a16:creationId xmlns=""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9" name="Slide Number Placeholder 8">
            <a:extLst>
              <a:ext uri="{FF2B5EF4-FFF2-40B4-BE49-F238E27FC236}">
                <a16:creationId xmlns=""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4" name="Footer Placeholder 3">
            <a:extLst>
              <a:ext uri="{FF2B5EF4-FFF2-40B4-BE49-F238E27FC236}">
                <a16:creationId xmlns=""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5" name="Slide Number Placeholder 4">
            <a:extLst>
              <a:ext uri="{FF2B5EF4-FFF2-40B4-BE49-F238E27FC236}">
                <a16:creationId xmlns=""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3" name="Footer Placeholder 2">
            <a:extLst>
              <a:ext uri="{FF2B5EF4-FFF2-40B4-BE49-F238E27FC236}">
                <a16:creationId xmlns=""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4" name="Slide Number Placeholder 3">
            <a:extLst>
              <a:ext uri="{FF2B5EF4-FFF2-40B4-BE49-F238E27FC236}">
                <a16:creationId xmlns=""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6" name="Footer Placeholder 5">
            <a:extLst>
              <a:ext uri="{FF2B5EF4-FFF2-40B4-BE49-F238E27FC236}">
                <a16:creationId xmlns=""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7" name="Slide Number Placeholder 6">
            <a:extLst>
              <a:ext uri="{FF2B5EF4-FFF2-40B4-BE49-F238E27FC236}">
                <a16:creationId xmlns=""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aa-ET" smtClean="0"/>
              <a:t>10/06/2023</a:t>
            </a:fld>
            <a:endParaRPr lang="aa-ET"/>
          </a:p>
        </p:txBody>
      </p:sp>
      <p:sp>
        <p:nvSpPr>
          <p:cNvPr id="6" name="Footer Placeholder 5">
            <a:extLst>
              <a:ext uri="{FF2B5EF4-FFF2-40B4-BE49-F238E27FC236}">
                <a16:creationId xmlns=""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aa-ET"/>
          </a:p>
        </p:txBody>
      </p:sp>
      <p:sp>
        <p:nvSpPr>
          <p:cNvPr id="7" name="Slide Number Placeholder 6">
            <a:extLst>
              <a:ext uri="{FF2B5EF4-FFF2-40B4-BE49-F238E27FC236}">
                <a16:creationId xmlns=""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aa-ET" smtClean="0"/>
              <a:t>‹#›</a:t>
            </a:fld>
            <a:endParaRPr lang="aa-E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P1.2-289</a:t>
            </a:r>
            <a:endParaRPr lang="aa-E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 xmlns:a16="http://schemas.microsoft.com/office/drawing/2014/main" id="{5C76C91B-333D-CF33-4FE9-81CDD42E9314}"/>
              </a:ext>
            </a:extLst>
          </p:cNvPr>
          <p:cNvSpPr txBox="1"/>
          <p:nvPr/>
        </p:nvSpPr>
        <p:spPr>
          <a:xfrm>
            <a:off x="2061274" y="26169"/>
            <a:ext cx="8547316" cy="1077218"/>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Ground motion prediction equation (GMPEs) in Thailand</a:t>
            </a:r>
          </a:p>
          <a:p>
            <a:pPr algn="ctr"/>
            <a:endParaRPr lang="en-US" sz="1600" b="1" dirty="0">
              <a:solidFill>
                <a:schemeClr val="bg1"/>
              </a:solidFill>
              <a:latin typeface="Arial" panose="020B0604020202020204" pitchFamily="34" charset="0"/>
              <a:cs typeface="Arial" panose="020B0604020202020204" pitchFamily="34" charset="0"/>
            </a:endParaRPr>
          </a:p>
          <a:p>
            <a:pPr algn="ctr"/>
            <a:r>
              <a:rPr lang="en-US" sz="1600" b="1" dirty="0" err="1">
                <a:solidFill>
                  <a:schemeClr val="bg1"/>
                </a:solidFill>
                <a:latin typeface="Arial" panose="020B0604020202020204" pitchFamily="34" charset="0"/>
                <a:cs typeface="Arial" panose="020B0604020202020204" pitchFamily="34" charset="0"/>
              </a:rPr>
              <a:t>Sophon</a:t>
            </a:r>
            <a:r>
              <a:rPr lang="en-US" sz="1600" b="1" dirty="0">
                <a:solidFill>
                  <a:schemeClr val="bg1"/>
                </a:solidFill>
                <a:latin typeface="Arial" panose="020B0604020202020204" pitchFamily="34" charset="0"/>
                <a:cs typeface="Arial" panose="020B0604020202020204" pitchFamily="34" charset="0"/>
              </a:rPr>
              <a:t> Chaila</a:t>
            </a:r>
          </a:p>
          <a:p>
            <a:pPr algn="ctr"/>
            <a:r>
              <a:rPr lang="en-US" sz="1600" b="1" dirty="0">
                <a:solidFill>
                  <a:schemeClr val="bg1"/>
                </a:solidFill>
                <a:latin typeface="Arial" panose="020B0604020202020204" pitchFamily="34" charset="0"/>
                <a:cs typeface="Arial" panose="020B0604020202020204" pitchFamily="34" charset="0"/>
              </a:rPr>
              <a:t>Earthquake observation division, Thai meteorological department</a:t>
            </a:r>
          </a:p>
        </p:txBody>
      </p:sp>
      <p:sp>
        <p:nvSpPr>
          <p:cNvPr id="2" name="TextBox 1">
            <a:extLst>
              <a:ext uri="{FF2B5EF4-FFF2-40B4-BE49-F238E27FC236}">
                <a16:creationId xmlns="" xmlns:a16="http://schemas.microsoft.com/office/drawing/2014/main" id="{092A3765-1CF6-2404-2946-66C5AE8F97B2}"/>
              </a:ext>
            </a:extLst>
          </p:cNvPr>
          <p:cNvSpPr txBox="1"/>
          <p:nvPr/>
        </p:nvSpPr>
        <p:spPr>
          <a:xfrm>
            <a:off x="0" y="1145998"/>
            <a:ext cx="6636191" cy="3539430"/>
          </a:xfrm>
          <a:prstGeom prst="rect">
            <a:avLst/>
          </a:prstGeom>
          <a:noFill/>
        </p:spPr>
        <p:txBody>
          <a:bodyPr wrap="square">
            <a:spAutoFit/>
          </a:bodyPr>
          <a:lstStyle/>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We obtained a total of 465 PGA datasets and able to  determine the highest R-squared for PGA and distance. We can divide GMPEs into three formulas according to the magnitude of an earthquake: less than 4.0, between 4.0 to 4.9, and greater than 5.0</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GMPEs equation for Thailand obtained for earthquakes magnitude less than 4.0 was found to be related to the Gupta and Gupta(2004) formula. For earthquakes of magnitude greater than 4.0 GMPEs are close to the Atkinson(2015) equation.</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The result of R-squared of the peak ground acceleration vs distance for earthquake magnitude less than 4.0, 4.0-4.9 and &gt;5.0 is 86.63%, 86.17, 57.96, respectively.</a:t>
            </a:r>
          </a:p>
          <a:p>
            <a:pPr marL="285750" indent="-285750" algn="just">
              <a:buFont typeface="Arial" panose="020B0604020202020204" pitchFamily="34" charset="0"/>
              <a:buChar char="•"/>
            </a:pPr>
            <a:r>
              <a:rPr lang="en-US" sz="1600" dirty="0">
                <a:latin typeface="Arial" panose="020B0604020202020204" pitchFamily="34" charset="0"/>
                <a:cs typeface="Arial" panose="020B0604020202020204" pitchFamily="34" charset="0"/>
              </a:rPr>
              <a:t>By comparing the six GMPE equations from other countries, Jain et al. (2000)’s equation was found to be consistent with the three equations we studied.</a:t>
            </a:r>
          </a:p>
        </p:txBody>
      </p:sp>
      <p:pic>
        <p:nvPicPr>
          <p:cNvPr id="5" name="Picture 4">
            <a:extLst>
              <a:ext uri="{FF2B5EF4-FFF2-40B4-BE49-F238E27FC236}">
                <a16:creationId xmlns="" xmlns:a16="http://schemas.microsoft.com/office/drawing/2014/main" id="{FC310286-E887-CBBF-6A52-210E2E3785B0}"/>
              </a:ext>
            </a:extLst>
          </p:cNvPr>
          <p:cNvPicPr>
            <a:picLocks noChangeAspect="1"/>
          </p:cNvPicPr>
          <p:nvPr/>
        </p:nvPicPr>
        <p:blipFill>
          <a:blip r:embed="rId2"/>
          <a:stretch>
            <a:fillRect/>
          </a:stretch>
        </p:blipFill>
        <p:spPr>
          <a:xfrm>
            <a:off x="6817261" y="1924349"/>
            <a:ext cx="5204877" cy="3494410"/>
          </a:xfrm>
          <a:prstGeom prst="rect">
            <a:avLst/>
          </a:prstGeom>
          <a:solidFill>
            <a:schemeClr val="bg2">
              <a:alpha val="74000"/>
            </a:schemeClr>
          </a:solidFill>
          <a:ln>
            <a:solidFill>
              <a:srgbClr val="FF0000"/>
            </a:solidFill>
          </a:ln>
        </p:spPr>
      </p:pic>
      <p:pic>
        <p:nvPicPr>
          <p:cNvPr id="6" name="Content Placeholder 3">
            <a:extLst>
              <a:ext uri="{FF2B5EF4-FFF2-40B4-BE49-F238E27FC236}">
                <a16:creationId xmlns="" xmlns:a16="http://schemas.microsoft.com/office/drawing/2014/main" id="{2B62D02B-8458-B197-5E05-1A559F42D3E3}"/>
              </a:ext>
            </a:extLst>
          </p:cNvPr>
          <p:cNvPicPr>
            <a:picLocks noChangeAspect="1"/>
          </p:cNvPicPr>
          <p:nvPr/>
        </p:nvPicPr>
        <p:blipFill rotWithShape="1">
          <a:blip r:embed="rId3"/>
          <a:srcRect t="20645" r="817" b="6881"/>
          <a:stretch/>
        </p:blipFill>
        <p:spPr>
          <a:xfrm>
            <a:off x="1155493" y="4685428"/>
            <a:ext cx="4214720" cy="2103820"/>
          </a:xfrm>
          <a:prstGeom prst="rect">
            <a:avLst/>
          </a:prstGeom>
          <a:ln>
            <a:solidFill>
              <a:schemeClr val="accent1"/>
            </a:solidFill>
          </a:ln>
        </p:spPr>
      </p:pic>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2678</TotalTime>
  <Words>170</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Supergame</cp:lastModifiedBy>
  <cp:revision>24</cp:revision>
  <dcterms:created xsi:type="dcterms:W3CDTF">2023-04-18T13:25:54Z</dcterms:created>
  <dcterms:modified xsi:type="dcterms:W3CDTF">2023-06-10T16:46:36Z</dcterms:modified>
</cp:coreProperties>
</file>