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emf" ContentType="image/x-emf"/>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129"/>
    <p:restoredTop sz="94694"/>
  </p:normalViewPr>
  <p:slideViewPr>
    <p:cSldViewPr snapToGrid="0">
      <p:cViewPr>
        <p:scale>
          <a:sx n="70" d="100"/>
          <a:sy n="70" d="100"/>
        </p:scale>
        <p:origin x="-900" y="-5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6" name="Footer Placeholder 5">
            <a:extLst>
              <a:ext uri="{FF2B5EF4-FFF2-40B4-BE49-F238E27FC236}">
                <a16:creationId xmlns:a16="http://schemas.microsoft.com/office/drawing/2014/main" xmlns=""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5" name="Footer Placeholder 4">
            <a:extLst>
              <a:ext uri="{FF2B5EF4-FFF2-40B4-BE49-F238E27FC236}">
                <a16:creationId xmlns:a16="http://schemas.microsoft.com/office/drawing/2014/main" xmlns=""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5" name="Footer Placeholder 4">
            <a:extLst>
              <a:ext uri="{FF2B5EF4-FFF2-40B4-BE49-F238E27FC236}">
                <a16:creationId xmlns:a16="http://schemas.microsoft.com/office/drawing/2014/main" xmlns=""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5" name="Footer Placeholder 4">
            <a:extLst>
              <a:ext uri="{FF2B5EF4-FFF2-40B4-BE49-F238E27FC236}">
                <a16:creationId xmlns:a16="http://schemas.microsoft.com/office/drawing/2014/main" xmlns=""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5" name="Footer Placeholder 4">
            <a:extLst>
              <a:ext uri="{FF2B5EF4-FFF2-40B4-BE49-F238E27FC236}">
                <a16:creationId xmlns:a16="http://schemas.microsoft.com/office/drawing/2014/main" xmlns=""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5" name="Footer Placeholder 4">
            <a:extLst>
              <a:ext uri="{FF2B5EF4-FFF2-40B4-BE49-F238E27FC236}">
                <a16:creationId xmlns:a16="http://schemas.microsoft.com/office/drawing/2014/main" xmlns=""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6" name="Footer Placeholder 5">
            <a:extLst>
              <a:ext uri="{FF2B5EF4-FFF2-40B4-BE49-F238E27FC236}">
                <a16:creationId xmlns:a16="http://schemas.microsoft.com/office/drawing/2014/main" xmlns=""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8" name="Footer Placeholder 7">
            <a:extLst>
              <a:ext uri="{FF2B5EF4-FFF2-40B4-BE49-F238E27FC236}">
                <a16:creationId xmlns:a16="http://schemas.microsoft.com/office/drawing/2014/main" xmlns=""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4" name="Footer Placeholder 3">
            <a:extLst>
              <a:ext uri="{FF2B5EF4-FFF2-40B4-BE49-F238E27FC236}">
                <a16:creationId xmlns:a16="http://schemas.microsoft.com/office/drawing/2014/main" xmlns=""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3" name="Footer Placeholder 2">
            <a:extLst>
              <a:ext uri="{FF2B5EF4-FFF2-40B4-BE49-F238E27FC236}">
                <a16:creationId xmlns:a16="http://schemas.microsoft.com/office/drawing/2014/main" xmlns=""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xmlns=""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6" name="Footer Placeholder 5">
            <a:extLst>
              <a:ext uri="{FF2B5EF4-FFF2-40B4-BE49-F238E27FC236}">
                <a16:creationId xmlns:a16="http://schemas.microsoft.com/office/drawing/2014/main" xmlns=""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e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xmlns=""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xmlns=""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xmlns=""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xmlns=""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xmlns=""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xmlns=""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xmlns=""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xmlns=""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xmlns=""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xmlns=""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xmlns=""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xmlns=""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xmlns=""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xmlns=""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xmlns=""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xmlns=""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xmlns=""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xmlns=""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xmlns=""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xmlns=""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xmlns=""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xmlns=""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xmlns=""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xmlns=""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xmlns=""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xmlns=""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xmlns=""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xmlns=""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xmlns=""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xmlns=""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xmlns=""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xmlns=""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xmlns=""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xmlns=""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xmlns=""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xmlns=""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xmlns=""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xmlns=""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xmlns=""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xmlns=""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xmlns=""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xmlns=""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xmlns=""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xmlns=""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1352C0B-9695-D3E6-C984-2A4ACAA780C2}"/>
              </a:ext>
            </a:extLst>
          </p:cNvPr>
          <p:cNvSpPr txBox="1"/>
          <p:nvPr/>
        </p:nvSpPr>
        <p:spPr>
          <a:xfrm>
            <a:off x="2491898" y="278271"/>
            <a:ext cx="7208200" cy="2123658"/>
          </a:xfrm>
          <a:prstGeom prst="rect">
            <a:avLst/>
          </a:prstGeom>
          <a:noFill/>
        </p:spPr>
        <p:txBody>
          <a:bodyPr wrap="square" rtlCol="0">
            <a:spAutoFit/>
          </a:bodyPr>
          <a:lstStyle/>
          <a:p>
            <a:pPr algn="ctr"/>
            <a:r>
              <a:rPr lang="en-US" b="1" dirty="0" smtClean="0">
                <a:solidFill>
                  <a:schemeClr val="bg1"/>
                </a:solidFill>
                <a:latin typeface="Arial" pitchFamily="34" charset="0"/>
                <a:cs typeface="Arial" pitchFamily="34" charset="0"/>
              </a:rPr>
              <a:t>Seismotectonics of the 2018 Abuja Earthquakes and Probabilistic Seismic Hazard Assessment in Nigeria</a:t>
            </a:r>
          </a:p>
          <a:p>
            <a:pPr algn="ctr"/>
            <a:endParaRPr lang="x-none" b="1" smtClean="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Umar Afegbua Kadiri</a:t>
            </a:r>
            <a:endParaRPr lang="x-none" smtClean="0">
              <a:solidFill>
                <a:schemeClr val="bg1"/>
              </a:solidFill>
              <a:latin typeface="Arial" panose="020B0604020202020204" pitchFamily="34" charset="0"/>
              <a:cs typeface="Arial" panose="020B0604020202020204" pitchFamily="34" charset="0"/>
            </a:endParaRPr>
          </a:p>
          <a:p>
            <a:pPr algn="ctr"/>
            <a:endParaRPr lang="x-none" b="1" dirty="0">
              <a:solidFill>
                <a:schemeClr val="bg1"/>
              </a:solidFill>
              <a:latin typeface="Arial" panose="020B0604020202020204" pitchFamily="34" charset="0"/>
              <a:cs typeface="Arial" panose="020B0604020202020204" pitchFamily="34" charset="0"/>
            </a:endParaRPr>
          </a:p>
          <a:p>
            <a:pPr algn="ctr"/>
            <a:r>
              <a:rPr lang="en-US" sz="1400" dirty="0" smtClean="0">
                <a:solidFill>
                  <a:schemeClr val="bg1"/>
                </a:solidFill>
                <a:latin typeface="Arial" panose="020B0604020202020204" pitchFamily="34" charset="0"/>
                <a:cs typeface="Arial" panose="020B0604020202020204" pitchFamily="34" charset="0"/>
              </a:rPr>
              <a:t>Centre for Geodesy and Geodynamics, National Space Research and Development </a:t>
            </a:r>
            <a:r>
              <a:rPr lang="en-US" sz="1400" dirty="0" smtClean="0">
                <a:solidFill>
                  <a:schemeClr val="bg1"/>
                </a:solidFill>
                <a:latin typeface="Arial" panose="020B0604020202020204" pitchFamily="34" charset="0"/>
                <a:cs typeface="Arial" panose="020B0604020202020204" pitchFamily="34" charset="0"/>
              </a:rPr>
              <a:t>Agency, Toro, Nigeria</a:t>
            </a:r>
            <a:endParaRPr lang="x-none" sz="1400" smtClean="0">
              <a:solidFill>
                <a:schemeClr val="bg1"/>
              </a:solidFill>
              <a:latin typeface="Arial" panose="020B0604020202020204" pitchFamily="34" charset="0"/>
              <a:cs typeface="Arial" panose="020B0604020202020204" pitchFamily="34" charset="0"/>
            </a:endParaRPr>
          </a:p>
          <a:p>
            <a:pPr algn="ctr"/>
            <a:endParaRPr lang="x-none" sz="14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5C892C65-B28E-B36F-7A44-E4E303D43C8D}"/>
              </a:ext>
            </a:extLst>
          </p:cNvPr>
          <p:cNvSpPr txBox="1">
            <a:spLocks/>
          </p:cNvSpPr>
          <p:nvPr/>
        </p:nvSpPr>
        <p:spPr>
          <a:xfrm>
            <a:off x="185980" y="2958859"/>
            <a:ext cx="2069023" cy="206259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Series of unusual earthquakes occurred in Abuja, Nigeria, in 2018 which raised serious concerns on the hitherto belief about the </a:t>
            </a:r>
            <a:r>
              <a:rPr lang="en-US" sz="1200" dirty="0" err="1" smtClean="0">
                <a:latin typeface="Arial" panose="020B0604020202020204" pitchFamily="34" charset="0"/>
                <a:cs typeface="Arial" panose="020B0604020202020204" pitchFamily="34" charset="0"/>
              </a:rPr>
              <a:t>aseismic</a:t>
            </a:r>
            <a:r>
              <a:rPr lang="en-US" sz="1200" dirty="0" smtClean="0">
                <a:latin typeface="Arial" panose="020B0604020202020204" pitchFamily="34" charset="0"/>
                <a:cs typeface="Arial" panose="020B0604020202020204" pitchFamily="34" charset="0"/>
              </a:rPr>
              <a:t> nature of the Nigeria. Study was undertaken to ascertain the causes and impacts of the events. </a:t>
            </a:r>
            <a:endParaRPr lang="en-US" sz="12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P1.2-062</a:t>
            </a:r>
            <a:endParaRPr lang="x-none"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itchFamily="34" charset="0"/>
                <a:cs typeface="Arial" pitchFamily="34" charset="0"/>
              </a:rPr>
              <a:t>The study involved the collection of geological, geophysical (aeromagnetic, electrical conductivity, and gravity), space-based technique (GPS), infrasound, and seismological data within </a:t>
            </a:r>
            <a:r>
              <a:rPr lang="en-US" sz="1200" dirty="0" err="1" smtClean="0">
                <a:latin typeface="Arial" pitchFamily="34" charset="0"/>
                <a:cs typeface="Arial" pitchFamily="34" charset="0"/>
              </a:rPr>
              <a:t>Mpape</a:t>
            </a:r>
            <a:r>
              <a:rPr lang="en-US" sz="1200" dirty="0" smtClean="0">
                <a:latin typeface="Arial" pitchFamily="34" charset="0"/>
                <a:cs typeface="Arial" pitchFamily="34" charset="0"/>
              </a:rPr>
              <a:t>, Abuja and environs. Earthquake catalogue spanning 1933-2021 was used to perform PSHA for Nigeria.</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just" fontAlgn="base">
              <a:lnSpc>
                <a:spcPct val="100000"/>
              </a:lnSpc>
              <a:spcAft>
                <a:spcPct val="0"/>
              </a:spcAft>
              <a:buFont typeface="Wingdings" pitchFamily="2" charset="2"/>
              <a:buChar char="§"/>
            </a:pPr>
            <a:endParaRPr lang="en-US" sz="1200" dirty="0" smtClean="0">
              <a:latin typeface="Arial" pitchFamily="34" charset="0"/>
              <a:cs typeface="Arial" pitchFamily="34" charset="0"/>
            </a:endParaRPr>
          </a:p>
          <a:p>
            <a:pPr lvl="0" algn="just" fontAlgn="base">
              <a:lnSpc>
                <a:spcPct val="100000"/>
              </a:lnSpc>
              <a:spcAft>
                <a:spcPct val="0"/>
              </a:spcAft>
              <a:buFont typeface="Wingdings" pitchFamily="2" charset="2"/>
              <a:buChar char="§"/>
            </a:pPr>
            <a:r>
              <a:rPr lang="en-US" sz="1200" dirty="0" smtClean="0">
                <a:latin typeface="Arial" pitchFamily="34" charset="0"/>
                <a:cs typeface="Arial" pitchFamily="34" charset="0"/>
              </a:rPr>
              <a:t>Findings showed the causes of recent seismicity at </a:t>
            </a:r>
            <a:r>
              <a:rPr lang="en-US" sz="1200" dirty="0" err="1" smtClean="0">
                <a:latin typeface="Arial" pitchFamily="34" charset="0"/>
                <a:cs typeface="Arial" pitchFamily="34" charset="0"/>
              </a:rPr>
              <a:t>Mpape</a:t>
            </a:r>
            <a:r>
              <a:rPr lang="en-US" sz="1200" dirty="0" smtClean="0">
                <a:latin typeface="Arial" pitchFamily="34" charset="0"/>
                <a:cs typeface="Arial" pitchFamily="34" charset="0"/>
              </a:rPr>
              <a:t> were tectonics, as evidence of a fault was established at </a:t>
            </a:r>
            <a:r>
              <a:rPr lang="en-US" sz="1200" dirty="0" err="1" smtClean="0">
                <a:latin typeface="Arial" pitchFamily="34" charset="0"/>
                <a:cs typeface="Arial" pitchFamily="34" charset="0"/>
              </a:rPr>
              <a:t>Mpape</a:t>
            </a:r>
            <a:r>
              <a:rPr lang="en-US" sz="1200" dirty="0" smtClean="0">
                <a:latin typeface="Arial" pitchFamily="34" charset="0"/>
                <a:cs typeface="Arial" pitchFamily="34" charset="0"/>
              </a:rPr>
              <a:t>. A seismotectonic map of </a:t>
            </a:r>
            <a:r>
              <a:rPr lang="en-US" sz="1200" dirty="0" err="1" smtClean="0">
                <a:latin typeface="Arial" pitchFamily="34" charset="0"/>
                <a:cs typeface="Arial" pitchFamily="34" charset="0"/>
              </a:rPr>
              <a:t>Mpape</a:t>
            </a:r>
            <a:r>
              <a:rPr lang="en-US" sz="1200" dirty="0" smtClean="0">
                <a:latin typeface="Arial" pitchFamily="34" charset="0"/>
                <a:cs typeface="Arial" pitchFamily="34" charset="0"/>
              </a:rPr>
              <a:t> and at large Nigeria, was produced from the study.</a:t>
            </a:r>
          </a:p>
          <a:p>
            <a:pPr lvl="0" algn="just" fontAlgn="base">
              <a:lnSpc>
                <a:spcPct val="100000"/>
              </a:lnSpc>
              <a:spcAft>
                <a:spcPct val="0"/>
              </a:spcAft>
              <a:buFont typeface="Wingdings" pitchFamily="2" charset="2"/>
              <a:buChar char="§"/>
            </a:pPr>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xmlns=""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a:p>
            <a:r>
              <a:rPr lang="en-US" sz="1200" dirty="0" smtClean="0">
                <a:latin typeface="Arial" pitchFamily="34" charset="0"/>
                <a:cs typeface="Arial" pitchFamily="34" charset="0"/>
              </a:rPr>
              <a:t>A seismotectonic map of </a:t>
            </a:r>
            <a:r>
              <a:rPr lang="en-US" sz="1200" dirty="0" err="1" smtClean="0">
                <a:latin typeface="Arial" pitchFamily="34" charset="0"/>
                <a:cs typeface="Arial" pitchFamily="34" charset="0"/>
              </a:rPr>
              <a:t>Mpape</a:t>
            </a:r>
            <a:r>
              <a:rPr lang="en-US" sz="1200" dirty="0" smtClean="0">
                <a:latin typeface="Arial" pitchFamily="34" charset="0"/>
                <a:cs typeface="Arial" pitchFamily="34" charset="0"/>
              </a:rPr>
              <a:t> and Nigeria at large  was produced from the study.</a:t>
            </a:r>
          </a:p>
          <a:p>
            <a:pPr lvl="0"/>
            <a:endParaRPr lang="en-US" sz="1200" dirty="0" smtClean="0">
              <a:latin typeface="Arial" pitchFamily="34" charset="0"/>
              <a:cs typeface="Arial" pitchFamily="34" charset="0"/>
            </a:endParaRPr>
          </a:p>
          <a:p>
            <a:pPr lvl="0"/>
            <a:r>
              <a:rPr lang="en-US" sz="1200" dirty="0" smtClean="0">
                <a:latin typeface="Arial" pitchFamily="34" charset="0"/>
                <a:cs typeface="Arial" pitchFamily="34" charset="0"/>
              </a:rPr>
              <a:t>For the first time, earthquake hazard parameters and a hazard map have been established for Nigeria </a:t>
            </a:r>
          </a:p>
          <a:p>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xmlns=""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 </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P1.2-062</a:t>
            </a:r>
            <a:endParaRPr lang="x-none"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6145" name="Rectangle 1"/>
          <p:cNvSpPr>
            <a:spLocks noChangeArrowheads="1"/>
          </p:cNvSpPr>
          <p:nvPr/>
        </p:nvSpPr>
        <p:spPr bwMode="auto">
          <a:xfrm>
            <a:off x="225083" y="1170521"/>
            <a:ext cx="10480431"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 typeface="Wingdings" pitchFamily="2" charset="2"/>
              <a:buChar char="§"/>
            </a:pPr>
            <a:r>
              <a:rPr lang="en-US" sz="2000" dirty="0" smtClean="0">
                <a:latin typeface="Arial" pitchFamily="34" charset="0"/>
                <a:cs typeface="Arial" pitchFamily="34" charset="0"/>
              </a:rPr>
              <a:t>The series of unusual earthquakes occurred in Abuja, Nigeria, in 2018 which raised serious concerns on the hitherto belief about the </a:t>
            </a:r>
            <a:r>
              <a:rPr lang="en-US" sz="2000" dirty="0" err="1" smtClean="0">
                <a:latin typeface="Arial" pitchFamily="34" charset="0"/>
                <a:cs typeface="Arial" pitchFamily="34" charset="0"/>
              </a:rPr>
              <a:t>aseismic</a:t>
            </a:r>
            <a:r>
              <a:rPr lang="en-US" sz="2000" dirty="0" smtClean="0">
                <a:latin typeface="Arial" pitchFamily="34" charset="0"/>
                <a:cs typeface="Arial" pitchFamily="34" charset="0"/>
              </a:rPr>
              <a:t> nature of the Country. C</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ontrary to hitherto presumptions, low-magnitude earthquakes are now occurring in Nigeria and has become potential hazard to the nation that is building</a:t>
            </a:r>
            <a:r>
              <a:rPr kumimoji="0" lang="en-US" sz="2000" b="0" i="0" u="none" strike="noStrike" cap="none" normalizeH="0" dirty="0" smtClean="0">
                <a:ln>
                  <a:noFill/>
                </a:ln>
                <a:solidFill>
                  <a:schemeClr val="tx1"/>
                </a:solidFill>
                <a:effectLst/>
                <a:latin typeface="Arial" pitchFamily="34" charset="0"/>
                <a:ea typeface="Calibri" pitchFamily="34" charset="0"/>
                <a:cs typeface="Arial" pitchFamily="34" charset="0"/>
              </a:rPr>
              <a:t> critical infrastructure to meet the surgin</a:t>
            </a:r>
            <a:r>
              <a:rPr lang="en-US" sz="2000" dirty="0" smtClean="0">
                <a:latin typeface="Arial" pitchFamily="34" charset="0"/>
                <a:ea typeface="Calibri" pitchFamily="34" charset="0"/>
                <a:cs typeface="Arial" pitchFamily="34" charset="0"/>
              </a:rPr>
              <a:t>g population</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p>
          <a:p>
            <a:pPr lvl="0" algn="just" fontAlgn="base">
              <a:spcBef>
                <a:spcPct val="0"/>
              </a:spcBef>
              <a:spcAft>
                <a:spcPct val="0"/>
              </a:spcAf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algn="just" fontAlgn="base">
              <a:spcBef>
                <a:spcPct val="0"/>
              </a:spcBef>
              <a:spcAft>
                <a:spcPct val="0"/>
              </a:spcAft>
              <a:buFont typeface="Wingdings" pitchFamily="2" charset="2"/>
              <a:buChar char="§"/>
            </a:pPr>
            <a:r>
              <a:rPr lang="en-US" sz="2000" dirty="0" smtClean="0">
                <a:latin typeface="Arial" pitchFamily="34" charset="0"/>
                <a:cs typeface="Arial" pitchFamily="34" charset="0"/>
              </a:rPr>
              <a:t> The events occurred on 5</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-7</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 September, 1</a:t>
            </a:r>
            <a:r>
              <a:rPr lang="en-US" sz="2000" baseline="30000" dirty="0" smtClean="0">
                <a:latin typeface="Arial" pitchFamily="34" charset="0"/>
                <a:cs typeface="Arial" pitchFamily="34" charset="0"/>
              </a:rPr>
              <a:t>st</a:t>
            </a:r>
            <a:r>
              <a:rPr lang="en-US" sz="2000" dirty="0" smtClean="0">
                <a:latin typeface="Arial" pitchFamily="34" charset="0"/>
                <a:cs typeface="Arial" pitchFamily="34" charset="0"/>
              </a:rPr>
              <a:t> November, and 18</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 of December, 2018. The 5-7 September 2018 whose magnitudes ranged from 2.5 to 3.0 and II-V on the modified </a:t>
            </a:r>
            <a:r>
              <a:rPr lang="en-US" sz="2000" dirty="0" err="1" smtClean="0">
                <a:latin typeface="Arial" pitchFamily="34" charset="0"/>
                <a:cs typeface="Arial" pitchFamily="34" charset="0"/>
              </a:rPr>
              <a:t>Mercalli</a:t>
            </a:r>
            <a:r>
              <a:rPr lang="en-US" sz="2000" dirty="0" smtClean="0">
                <a:latin typeface="Arial" pitchFamily="34" charset="0"/>
                <a:cs typeface="Arial" pitchFamily="34" charset="0"/>
              </a:rPr>
              <a:t> scale, were located at </a:t>
            </a:r>
            <a:r>
              <a:rPr lang="en-US" sz="2000" dirty="0" err="1" smtClean="0">
                <a:latin typeface="Arial" pitchFamily="34" charset="0"/>
                <a:cs typeface="Arial" pitchFamily="34" charset="0"/>
              </a:rPr>
              <a:t>Mpape</a:t>
            </a:r>
            <a:r>
              <a:rPr lang="en-US" sz="2000" dirty="0" smtClean="0">
                <a:latin typeface="Arial" pitchFamily="34" charset="0"/>
                <a:cs typeface="Arial" pitchFamily="34" charset="0"/>
              </a:rPr>
              <a:t>, a suburb of Abuja, about 3km to Nigeria’s presidential villa and other important critical structures like dams, nuclear research reactors etc.</a:t>
            </a:r>
          </a:p>
          <a:p>
            <a:pPr algn="just" fontAlgn="base">
              <a:spcBef>
                <a:spcPct val="0"/>
              </a:spcBef>
              <a:spcAft>
                <a:spcPct val="0"/>
              </a:spcAft>
              <a:buFont typeface="Wingdings" pitchFamily="2" charset="2"/>
              <a:buChar char="§"/>
            </a:pPr>
            <a:endParaRPr lang="en-US" sz="2000" dirty="0" smtClean="0">
              <a:latin typeface="Arial" pitchFamily="34" charset="0"/>
              <a:cs typeface="Arial" pitchFamily="34" charset="0"/>
            </a:endParaRPr>
          </a:p>
          <a:p>
            <a:pPr algn="just" fontAlgn="base">
              <a:spcBef>
                <a:spcPct val="0"/>
              </a:spcBef>
              <a:spcAft>
                <a:spcPct val="0"/>
              </a:spcAft>
              <a:buFont typeface="Wingdings" pitchFamily="2" charset="2"/>
              <a:buChar char="§"/>
            </a:pPr>
            <a:r>
              <a:rPr lang="en-US" sz="2000" dirty="0" smtClean="0">
                <a:latin typeface="Arial" pitchFamily="34" charset="0"/>
                <a:cs typeface="Arial" pitchFamily="34" charset="0"/>
              </a:rPr>
              <a:t>A sequence of foreshocks were observed from 5-6</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 of September, 2018; the main earthquake and aftershocks occurred on 7</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 2018.</a:t>
            </a:r>
          </a:p>
          <a:p>
            <a:pPr algn="just" fontAlgn="base">
              <a:spcBef>
                <a:spcPct val="0"/>
              </a:spcBef>
              <a:spcAft>
                <a:spcPct val="0"/>
              </a:spcAft>
              <a:buFont typeface="Wingdings" pitchFamily="2" charset="2"/>
              <a:buChar char="§"/>
            </a:pPr>
            <a:endParaRPr lang="en-US" sz="2000" dirty="0" smtClean="0">
              <a:latin typeface="Arial" pitchFamily="34" charset="0"/>
              <a:cs typeface="Arial" pitchFamily="34" charset="0"/>
            </a:endParaRPr>
          </a:p>
          <a:p>
            <a:pPr lvl="0" algn="just" fontAlgn="base">
              <a:spcBef>
                <a:spcPct val="0"/>
              </a:spcBef>
              <a:spcAft>
                <a:spcPct val="0"/>
              </a:spcAft>
              <a:buFont typeface="Wingdings" pitchFamily="2" charset="2"/>
              <a:buChar char="§"/>
            </a:pPr>
            <a:r>
              <a:rPr lang="en-US" sz="2000" dirty="0" smtClean="0">
                <a:latin typeface="Arial" pitchFamily="34" charset="0"/>
                <a:cs typeface="Arial" pitchFamily="34" charset="0"/>
              </a:rPr>
              <a:t>Impacts from the earthquakes were felt at </a:t>
            </a:r>
            <a:r>
              <a:rPr lang="en-US" sz="2000" dirty="0" err="1" smtClean="0">
                <a:latin typeface="Arial" pitchFamily="34" charset="0"/>
                <a:cs typeface="Arial" pitchFamily="34" charset="0"/>
              </a:rPr>
              <a:t>Jahi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Asokoro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Maitama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Gwarimpa</a:t>
            </a:r>
            <a:r>
              <a:rPr lang="en-US" sz="2000" dirty="0" smtClean="0">
                <a:latin typeface="Arial" pitchFamily="34" charset="0"/>
                <a:cs typeface="Arial" pitchFamily="34" charset="0"/>
              </a:rPr>
              <a:t> and </a:t>
            </a:r>
            <a:r>
              <a:rPr lang="en-US" sz="2000" dirty="0" err="1" smtClean="0">
                <a:latin typeface="Arial" pitchFamily="34" charset="0"/>
                <a:cs typeface="Arial" pitchFamily="34" charset="0"/>
              </a:rPr>
              <a:t>Wuse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Katampe</a:t>
            </a:r>
            <a:r>
              <a:rPr lang="en-US" sz="2000" dirty="0" smtClean="0">
                <a:latin typeface="Arial" pitchFamily="34" charset="0"/>
                <a:cs typeface="Arial" pitchFamily="34" charset="0"/>
              </a:rPr>
              <a:t> and </a:t>
            </a:r>
            <a:r>
              <a:rPr lang="en-US" sz="2000" dirty="0" err="1" smtClean="0">
                <a:latin typeface="Arial" pitchFamily="34" charset="0"/>
                <a:cs typeface="Arial" pitchFamily="34" charset="0"/>
              </a:rPr>
              <a:t>Mpape</a:t>
            </a:r>
            <a:r>
              <a:rPr lang="en-US" sz="2000" dirty="0" smtClean="0">
                <a:latin typeface="Arial" pitchFamily="34" charset="0"/>
                <a:cs typeface="Arial" pitchFamily="34" charset="0"/>
              </a:rPr>
              <a:t> area. There were however, no observed damages and properties or loss of lives as a result of the events. </a:t>
            </a:r>
          </a:p>
          <a:p>
            <a:pPr algn="just" fontAlgn="base">
              <a:spcBef>
                <a:spcPct val="0"/>
              </a:spcBef>
              <a:spcAft>
                <a:spcPct val="0"/>
              </a:spcAft>
              <a:buFont typeface="Wingdings" pitchFamily="2" charset="2"/>
              <a:buChar char="§"/>
            </a:pPr>
            <a:endParaRPr lang="en-US" sz="2000" dirty="0" smtClean="0">
              <a:latin typeface="Arial" pitchFamily="34" charset="0"/>
              <a:cs typeface="Arial" pitchFamily="34" charset="0"/>
            </a:endParaRPr>
          </a:p>
          <a:p>
            <a:pPr lvl="0" algn="just" fontAlgn="base">
              <a:spcBef>
                <a:spcPct val="0"/>
              </a:spcBef>
              <a:spcAft>
                <a:spcPct val="0"/>
              </a:spcAft>
              <a:buFont typeface="Wingdings" pitchFamily="2" charset="2"/>
              <a:buChar char="§"/>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Objectives</a:t>
            </a:r>
            <a:endParaRPr lang="x-none"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xmlns="" id="{BD3FC44E-84F0-1278-0842-BEFB164B44CA}"/>
              </a:ext>
            </a:extLst>
          </p:cNvPr>
          <p:cNvSpPr txBox="1">
            <a:spLocks/>
          </p:cNvSpPr>
          <p:nvPr/>
        </p:nvSpPr>
        <p:spPr>
          <a:xfrm>
            <a:off x="11125514" y="5044699"/>
            <a:ext cx="817758" cy="234130"/>
          </a:xfrm>
          <a:prstGeom prst="rect">
            <a:avLst/>
          </a:prstGeom>
        </p:spPr>
        <p:txBody>
          <a:bodyPr anchor="ctr" anchorCtr="0">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5" name="Rectangle 1"/>
          <p:cNvSpPr>
            <a:spLocks noChangeArrowheads="1"/>
          </p:cNvSpPr>
          <p:nvPr/>
        </p:nvSpPr>
        <p:spPr bwMode="auto">
          <a:xfrm>
            <a:off x="295423" y="2053883"/>
            <a:ext cx="10480431"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 typeface="Wingdings" pitchFamily="2" charset="2"/>
              <a:buChar char="§"/>
            </a:pPr>
            <a:endParaRPr lang="en-US" sz="2000" dirty="0" smtClean="0">
              <a:latin typeface="Arial" pitchFamily="34" charset="0"/>
              <a:cs typeface="Arial" pitchFamily="34" charset="0"/>
            </a:endParaRPr>
          </a:p>
          <a:p>
            <a:pPr algn="just" fontAlgn="base">
              <a:spcBef>
                <a:spcPct val="0"/>
              </a:spcBef>
              <a:spcAft>
                <a:spcPct val="0"/>
              </a:spcAft>
              <a:buFont typeface="Wingdings" pitchFamily="2" charset="2"/>
              <a:buChar char="§"/>
            </a:pPr>
            <a:r>
              <a:rPr lang="en-US" sz="2000" dirty="0" smtClean="0">
                <a:latin typeface="Arial" pitchFamily="34" charset="0"/>
                <a:cs typeface="Arial" pitchFamily="34" charset="0"/>
              </a:rPr>
              <a:t>Conduct detailed seismotectonic study of the area (using integrated techniques) in order to properly delineate the fault systems in the area</a:t>
            </a:r>
          </a:p>
          <a:p>
            <a:pPr algn="just" fontAlgn="base">
              <a:spcBef>
                <a:spcPct val="0"/>
              </a:spcBef>
              <a:spcAft>
                <a:spcPct val="0"/>
              </a:spcAft>
              <a:buFont typeface="Wingdings" pitchFamily="2" charset="2"/>
              <a:buChar char="§"/>
            </a:pPr>
            <a:endParaRPr lang="en-US" sz="2000" dirty="0" smtClean="0">
              <a:latin typeface="Arial" pitchFamily="34" charset="0"/>
              <a:cs typeface="Arial" pitchFamily="34" charset="0"/>
            </a:endParaRPr>
          </a:p>
          <a:p>
            <a:pPr algn="just" fontAlgn="base">
              <a:spcBef>
                <a:spcPct val="0"/>
              </a:spcBef>
              <a:spcAft>
                <a:spcPct val="0"/>
              </a:spcAft>
              <a:buFont typeface="Wingdings" pitchFamily="2" charset="2"/>
              <a:buChar char="§"/>
            </a:pPr>
            <a:r>
              <a:rPr lang="en-US" sz="2000" dirty="0" smtClean="0">
                <a:latin typeface="Arial" pitchFamily="34" charset="0"/>
                <a:cs typeface="Arial" pitchFamily="34" charset="0"/>
              </a:rPr>
              <a:t>Ascertain the causes of the seismic activities and evaluate impacts on facilities </a:t>
            </a:r>
          </a:p>
          <a:p>
            <a:pPr algn="just" fontAlgn="base">
              <a:spcBef>
                <a:spcPct val="0"/>
              </a:spcBef>
              <a:spcAft>
                <a:spcPct val="0"/>
              </a:spcAft>
              <a:buFont typeface="Wingdings" pitchFamily="2" charset="2"/>
              <a:buChar char="§"/>
            </a:pPr>
            <a:endParaRPr lang="en-US" sz="2000" dirty="0" smtClean="0">
              <a:latin typeface="Arial" pitchFamily="34" charset="0"/>
              <a:cs typeface="Arial" pitchFamily="34" charset="0"/>
            </a:endParaRPr>
          </a:p>
          <a:p>
            <a:pPr algn="just" fontAlgn="base">
              <a:spcBef>
                <a:spcPct val="0"/>
              </a:spcBef>
              <a:spcAft>
                <a:spcPct val="0"/>
              </a:spcAft>
              <a:buFont typeface="Wingdings" pitchFamily="2" charset="2"/>
              <a:buChar char="§"/>
            </a:pPr>
            <a:r>
              <a:rPr lang="en-US" sz="2000" dirty="0" smtClean="0">
                <a:latin typeface="Arial" pitchFamily="34" charset="0"/>
                <a:cs typeface="Arial" pitchFamily="34" charset="0"/>
              </a:rPr>
              <a:t>Perform Probabilistic Seismic Hazard Assessment (PSHA) across Nigeria and its immediate environs.</a:t>
            </a:r>
          </a:p>
          <a:p>
            <a:pPr lvl="0" algn="just" fontAlgn="base">
              <a:spcBef>
                <a:spcPct val="0"/>
              </a:spcBef>
              <a:spcAft>
                <a:spcPct val="0"/>
              </a:spcAft>
              <a:buFont typeface="Wingdings" pitchFamily="2" charset="2"/>
              <a:buChar char="§"/>
            </a:pPr>
            <a:endParaRPr lang="en-US" sz="2000" dirty="0" smtClean="0">
              <a:latin typeface="Arial" pitchFamily="34" charset="0"/>
              <a:cs typeface="Arial" pitchFamily="34" charset="0"/>
            </a:endParaRPr>
          </a:p>
          <a:p>
            <a:pPr lvl="0" algn="just" fontAlgn="base">
              <a:spcBef>
                <a:spcPct val="0"/>
              </a:spcBef>
              <a:spcAft>
                <a:spcPct val="0"/>
              </a:spcAft>
              <a:buFont typeface="Wingdings" pitchFamily="2" charset="2"/>
              <a:buChar char="§"/>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a:extLst>
              <a:ext uri="{FF2B5EF4-FFF2-40B4-BE49-F238E27FC236}">
                <a16:creationId xmlns:a16="http://schemas.microsoft.com/office/drawing/2014/main" xmlns="" id="{ED5FDC18-A1B7-DD10-65F6-776832984909}"/>
              </a:ext>
            </a:extLst>
          </p:cNvPr>
          <p:cNvSpPr txBox="1">
            <a:spLocks/>
          </p:cNvSpPr>
          <p:nvPr/>
        </p:nvSpPr>
        <p:spPr>
          <a:xfrm>
            <a:off x="11155878" y="5046974"/>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P1.2-062</a:t>
            </a:r>
            <a:endParaRPr lang="x-none"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Methods/Data</a:t>
            </a:r>
            <a:endParaRPr lang="x-none"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xmlns="" id="{FF9D3171-1409-D028-882D-FD8E102F5831}"/>
              </a:ext>
            </a:extLst>
          </p:cNvPr>
          <p:cNvSpPr txBox="1">
            <a:spLocks/>
          </p:cNvSpPr>
          <p:nvPr/>
        </p:nvSpPr>
        <p:spPr>
          <a:xfrm>
            <a:off x="11125514" y="5044699"/>
            <a:ext cx="817758" cy="234130"/>
          </a:xfrm>
          <a:prstGeom prst="rect">
            <a:avLst/>
          </a:prstGeom>
        </p:spPr>
        <p:txBody>
          <a:bodyPr anchor="ctr" anchorCtr="0">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ED5FDC18-A1B7-DD10-65F6-776832984909}"/>
              </a:ext>
            </a:extLst>
          </p:cNvPr>
          <p:cNvSpPr txBox="1">
            <a:spLocks/>
          </p:cNvSpPr>
          <p:nvPr/>
        </p:nvSpPr>
        <p:spPr>
          <a:xfrm>
            <a:off x="11165373" y="5056422"/>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P1.2-062</a:t>
            </a:r>
            <a:endParaRPr lang="x-none" sz="2400" b="1" dirty="0">
              <a:solidFill>
                <a:schemeClr val="bg1"/>
              </a:solidFill>
              <a:latin typeface="Arial" panose="020B0604020202020204" pitchFamily="34" charset="0"/>
              <a:cs typeface="Arial" panose="020B0604020202020204" pitchFamily="34" charset="0"/>
            </a:endParaRPr>
          </a:p>
        </p:txBody>
      </p:sp>
      <p:sp>
        <p:nvSpPr>
          <p:cNvPr id="6" name="Rectangle 1"/>
          <p:cNvSpPr>
            <a:spLocks noChangeArrowheads="1"/>
          </p:cNvSpPr>
          <p:nvPr/>
        </p:nvSpPr>
        <p:spPr bwMode="auto">
          <a:xfrm>
            <a:off x="0" y="945440"/>
            <a:ext cx="6808763"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 typeface="Wingdings" pitchFamily="2" charset="2"/>
              <a:buChar char="§"/>
            </a:pPr>
            <a:r>
              <a:rPr lang="en-US" sz="2000" dirty="0" smtClean="0">
                <a:latin typeface="Arial" pitchFamily="34" charset="0"/>
                <a:cs typeface="Arial" pitchFamily="34" charset="0"/>
              </a:rPr>
              <a:t>The study involved the collection of geological, geophysical (aeromagnetic, electrical conductivity, and gravity), space-based technique (GPS), infrasound, and seismological data within </a:t>
            </a:r>
            <a:r>
              <a:rPr lang="en-US" sz="2000" dirty="0" err="1" smtClean="0">
                <a:latin typeface="Arial" pitchFamily="34" charset="0"/>
                <a:cs typeface="Arial" pitchFamily="34" charset="0"/>
              </a:rPr>
              <a:t>Mpape</a:t>
            </a:r>
            <a:r>
              <a:rPr lang="en-US" sz="2000" dirty="0" smtClean="0">
                <a:latin typeface="Arial" pitchFamily="34" charset="0"/>
                <a:cs typeface="Arial" pitchFamily="34" charset="0"/>
              </a:rPr>
              <a:t>, Abuja and environs.</a:t>
            </a:r>
          </a:p>
          <a:p>
            <a:pPr algn="just" fontAlgn="base">
              <a:spcBef>
                <a:spcPct val="0"/>
              </a:spcBef>
              <a:spcAft>
                <a:spcPct val="0"/>
              </a:spcAft>
              <a:buFont typeface="Wingdings" pitchFamily="2" charset="2"/>
              <a:buChar char="§"/>
            </a:pPr>
            <a:endParaRPr lang="en-US" sz="2000" dirty="0" smtClean="0">
              <a:latin typeface="Arial" pitchFamily="34" charset="0"/>
              <a:cs typeface="Arial" pitchFamily="34" charset="0"/>
            </a:endParaRPr>
          </a:p>
          <a:p>
            <a:pPr algn="just" fontAlgn="base">
              <a:spcBef>
                <a:spcPct val="0"/>
              </a:spcBef>
              <a:spcAft>
                <a:spcPct val="0"/>
              </a:spcAft>
              <a:buFont typeface="Wingdings" pitchFamily="2" charset="2"/>
              <a:buChar char="§"/>
            </a:pPr>
            <a:r>
              <a:rPr lang="en-US" sz="2000" dirty="0" smtClean="0">
                <a:latin typeface="Arial" pitchFamily="34" charset="0"/>
                <a:cs typeface="Arial" pitchFamily="34" charset="0"/>
              </a:rPr>
              <a:t> Data were acquired from field surveys, local networks and international agencies. Earthquake catalogue spanned the period of 1933 to 2021</a:t>
            </a:r>
          </a:p>
          <a:p>
            <a:pPr algn="just" fontAlgn="base">
              <a:spcBef>
                <a:spcPct val="0"/>
              </a:spcBef>
              <a:spcAft>
                <a:spcPct val="0"/>
              </a:spcAft>
              <a:buFont typeface="Wingdings" pitchFamily="2" charset="2"/>
              <a:buChar char="§"/>
            </a:pPr>
            <a:endParaRPr lang="en-US" sz="2000" dirty="0" smtClean="0">
              <a:latin typeface="Arial" pitchFamily="34" charset="0"/>
              <a:cs typeface="Arial" pitchFamily="34" charset="0"/>
            </a:endParaRPr>
          </a:p>
          <a:p>
            <a:pPr algn="just" fontAlgn="base">
              <a:spcBef>
                <a:spcPct val="0"/>
              </a:spcBef>
              <a:spcAft>
                <a:spcPct val="0"/>
              </a:spcAft>
              <a:buFont typeface="Wingdings" pitchFamily="2" charset="2"/>
              <a:buChar char="§"/>
            </a:pPr>
            <a:r>
              <a:rPr lang="en-US" sz="2000" dirty="0" smtClean="0">
                <a:latin typeface="Arial" pitchFamily="34" charset="0"/>
                <a:cs typeface="Arial" pitchFamily="34" charset="0"/>
              </a:rPr>
              <a:t>Perform Probabilistic Seismic Hazard Assessment (PSHA) across Nigeria and its immediate environs. The conventional procedures for the conduct of PSHA was followed including the harmonization different magnitude scales to Moment magnitude (Mw).</a:t>
            </a:r>
          </a:p>
          <a:p>
            <a:pPr algn="just" fontAlgn="base">
              <a:spcBef>
                <a:spcPct val="0"/>
              </a:spcBef>
              <a:spcAft>
                <a:spcPct val="0"/>
              </a:spcAft>
              <a:buFont typeface="Wingdings" pitchFamily="2" charset="2"/>
              <a:buChar char="§"/>
            </a:pPr>
            <a:endParaRPr lang="en-US" sz="2000" dirty="0" smtClean="0">
              <a:latin typeface="Arial" pitchFamily="34" charset="0"/>
              <a:cs typeface="Arial" pitchFamily="34" charset="0"/>
            </a:endParaRPr>
          </a:p>
          <a:p>
            <a:pPr algn="just" fontAlgn="base">
              <a:spcBef>
                <a:spcPct val="0"/>
              </a:spcBef>
              <a:spcAft>
                <a:spcPct val="0"/>
              </a:spcAft>
              <a:buFont typeface="Wingdings" pitchFamily="2" charset="2"/>
              <a:buChar char="§"/>
            </a:pPr>
            <a:r>
              <a:rPr lang="en-US" sz="2000" dirty="0" smtClean="0">
                <a:latin typeface="Arial" pitchFamily="34" charset="0"/>
                <a:cs typeface="Arial" pitchFamily="34" charset="0"/>
              </a:rPr>
              <a:t>As earthquake catalogue for Nigeria is incomplete, an approach that incorporates both incomplete historical and complete parts of instrumental catalogue at different levels of magnitude completion was used in this study.</a:t>
            </a:r>
          </a:p>
          <a:p>
            <a:pPr lvl="0" algn="just" fontAlgn="base">
              <a:spcBef>
                <a:spcPct val="0"/>
              </a:spcBef>
              <a:spcAft>
                <a:spcPct val="0"/>
              </a:spcAft>
              <a:buFont typeface="Wingdings" pitchFamily="2" charset="2"/>
              <a:buChar char="§"/>
            </a:pPr>
            <a:endParaRPr lang="en-US" sz="2000" dirty="0" smtClean="0">
              <a:latin typeface="Arial" pitchFamily="34" charset="0"/>
              <a:cs typeface="Arial" pitchFamily="34" charset="0"/>
            </a:endParaRPr>
          </a:p>
          <a:p>
            <a:pPr lvl="0" algn="just" fontAlgn="base">
              <a:spcBef>
                <a:spcPct val="0"/>
              </a:spcBef>
              <a:spcAft>
                <a:spcPct val="0"/>
              </a:spcAft>
              <a:buFont typeface="Wingdings" pitchFamily="2" charset="2"/>
              <a:buChar char="§"/>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Picture 9"/>
          <p:cNvPicPr>
            <a:picLocks noChangeAspect="1" noChangeArrowheads="1"/>
          </p:cNvPicPr>
          <p:nvPr/>
        </p:nvPicPr>
        <p:blipFill>
          <a:blip r:embed="rId2"/>
          <a:srcRect/>
          <a:stretch>
            <a:fillRect/>
          </a:stretch>
        </p:blipFill>
        <p:spPr bwMode="auto">
          <a:xfrm>
            <a:off x="6828168" y="1800664"/>
            <a:ext cx="4060226" cy="3111330"/>
          </a:xfrm>
          <a:prstGeom prst="rect">
            <a:avLst/>
          </a:prstGeom>
          <a:noFill/>
          <a:ln w="9525">
            <a:noFill/>
            <a:miter lim="800000"/>
            <a:headEnd/>
            <a:tailEnd/>
          </a:ln>
        </p:spPr>
      </p:pic>
      <p:sp>
        <p:nvSpPr>
          <p:cNvPr id="9" name="Rectangle 8"/>
          <p:cNvSpPr/>
          <p:nvPr/>
        </p:nvSpPr>
        <p:spPr>
          <a:xfrm>
            <a:off x="7064912" y="4988727"/>
            <a:ext cx="3781279" cy="707886"/>
          </a:xfrm>
          <a:prstGeom prst="rect">
            <a:avLst/>
          </a:prstGeom>
        </p:spPr>
        <p:txBody>
          <a:bodyPr wrap="square">
            <a:spAutoFit/>
          </a:bodyPr>
          <a:lstStyle/>
          <a:p>
            <a:r>
              <a:rPr lang="en-US" sz="2000" dirty="0" smtClean="0">
                <a:latin typeface="Arial" pitchFamily="34" charset="0"/>
                <a:cs typeface="Arial" pitchFamily="34" charset="0"/>
              </a:rPr>
              <a:t>Seismicity map of West Africa showing seismicity of Nigeria</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xmlns=""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76D0244C-FEAF-A150-F497-94C51CF1DC93}"/>
              </a:ext>
            </a:extLst>
          </p:cNvPr>
          <p:cNvSpPr txBox="1">
            <a:spLocks/>
          </p:cNvSpPr>
          <p:nvPr/>
        </p:nvSpPr>
        <p:spPr>
          <a:xfrm>
            <a:off x="11125514" y="5044699"/>
            <a:ext cx="817758" cy="234130"/>
          </a:xfrm>
          <a:prstGeom prst="rect">
            <a:avLst/>
          </a:prstGeom>
        </p:spPr>
        <p:txBody>
          <a:bodyPr anchor="ctr" anchorCtr="0">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ED5FDC18-A1B7-DD10-65F6-776832984909}"/>
              </a:ext>
            </a:extLst>
          </p:cNvPr>
          <p:cNvSpPr txBox="1">
            <a:spLocks/>
          </p:cNvSpPr>
          <p:nvPr/>
        </p:nvSpPr>
        <p:spPr>
          <a:xfrm>
            <a:off x="11123169" y="5084558"/>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P1.2-062</a:t>
            </a:r>
            <a:endParaRPr lang="x-none" sz="2400" b="1" dirty="0">
              <a:solidFill>
                <a:schemeClr val="bg1"/>
              </a:solidFill>
              <a:latin typeface="Arial" panose="020B0604020202020204" pitchFamily="34" charset="0"/>
              <a:cs typeface="Arial" panose="020B0604020202020204" pitchFamily="34" charset="0"/>
            </a:endParaRPr>
          </a:p>
        </p:txBody>
      </p:sp>
      <p:sp>
        <p:nvSpPr>
          <p:cNvPr id="7" name="Rectangle 1"/>
          <p:cNvSpPr>
            <a:spLocks noChangeArrowheads="1"/>
          </p:cNvSpPr>
          <p:nvPr/>
        </p:nvSpPr>
        <p:spPr bwMode="auto">
          <a:xfrm>
            <a:off x="168813" y="1153550"/>
            <a:ext cx="6836897"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 typeface="Wingdings" pitchFamily="2" charset="2"/>
              <a:buChar char="§"/>
            </a:pPr>
            <a:r>
              <a:rPr lang="en-US" sz="2000" dirty="0" smtClean="0">
                <a:latin typeface="Arial" pitchFamily="34" charset="0"/>
                <a:cs typeface="Arial" pitchFamily="34" charset="0"/>
              </a:rPr>
              <a:t>Findings showed the causes of recent seismicity at </a:t>
            </a:r>
            <a:r>
              <a:rPr lang="en-US" sz="2000" dirty="0" err="1" smtClean="0">
                <a:latin typeface="Arial" pitchFamily="34" charset="0"/>
                <a:cs typeface="Arial" pitchFamily="34" charset="0"/>
              </a:rPr>
              <a:t>Mpape</a:t>
            </a:r>
            <a:r>
              <a:rPr lang="en-US" sz="2000" dirty="0" smtClean="0">
                <a:latin typeface="Arial" pitchFamily="34" charset="0"/>
                <a:cs typeface="Arial" pitchFamily="34" charset="0"/>
              </a:rPr>
              <a:t> were tectonics, as evidence of a fault was established at </a:t>
            </a:r>
            <a:r>
              <a:rPr lang="en-US" sz="2000" dirty="0" err="1" smtClean="0">
                <a:latin typeface="Arial" pitchFamily="34" charset="0"/>
                <a:cs typeface="Arial" pitchFamily="34" charset="0"/>
              </a:rPr>
              <a:t>Mpape</a:t>
            </a:r>
            <a:r>
              <a:rPr lang="en-US" sz="2000" dirty="0" smtClean="0">
                <a:latin typeface="Arial" pitchFamily="34" charset="0"/>
                <a:cs typeface="Arial" pitchFamily="34" charset="0"/>
              </a:rPr>
              <a:t>. </a:t>
            </a:r>
          </a:p>
          <a:p>
            <a:pPr algn="just" fontAlgn="base">
              <a:spcBef>
                <a:spcPct val="0"/>
              </a:spcBef>
              <a:spcAft>
                <a:spcPct val="0"/>
              </a:spcAft>
              <a:buFont typeface="Wingdings" pitchFamily="2" charset="2"/>
              <a:buChar char="§"/>
            </a:pPr>
            <a:r>
              <a:rPr lang="en-US" sz="2000" dirty="0" smtClean="0">
                <a:latin typeface="Arial" pitchFamily="34" charset="0"/>
                <a:cs typeface="Arial" pitchFamily="34" charset="0"/>
              </a:rPr>
              <a:t>The b-value, activity rate and regional possible maximum magnitude were 0.69±0.07, 1.684±0.462 and 6.7±0.34.</a:t>
            </a:r>
          </a:p>
          <a:p>
            <a:pPr algn="just" fontAlgn="base">
              <a:spcBef>
                <a:spcPct val="0"/>
              </a:spcBef>
              <a:spcAft>
                <a:spcPct val="0"/>
              </a:spcAft>
              <a:buFont typeface="Wingdings" pitchFamily="2" charset="2"/>
              <a:buChar char="§"/>
            </a:pPr>
            <a:r>
              <a:rPr lang="en-US" sz="2000" dirty="0" smtClean="0">
                <a:latin typeface="Arial" pitchFamily="34" charset="0"/>
                <a:cs typeface="Arial" pitchFamily="34" charset="0"/>
              </a:rPr>
              <a:t>Annual activity rates of earthquake magnitudes 2.0-3.0 are high, while the likelihood of earthquakes of magnitudes 5.0-6.0 occurring annually, 50 years, 100 years, and 1000 years were 0.7%, 75.81%, 99.70%, and 100%, respectively. </a:t>
            </a:r>
          </a:p>
          <a:p>
            <a:pPr algn="just" fontAlgn="base">
              <a:spcBef>
                <a:spcPct val="0"/>
              </a:spcBef>
              <a:spcAft>
                <a:spcPct val="0"/>
              </a:spcAft>
              <a:buFont typeface="Wingdings" pitchFamily="2" charset="2"/>
              <a:buChar char="§"/>
            </a:pPr>
            <a:r>
              <a:rPr lang="en-US" sz="2000" dirty="0" smtClean="0">
                <a:latin typeface="Arial" pitchFamily="34" charset="0"/>
                <a:cs typeface="Arial" pitchFamily="34" charset="0"/>
              </a:rPr>
              <a:t>Return period of magnitude 6.0 earthquake is 143 years.</a:t>
            </a:r>
          </a:p>
          <a:p>
            <a:pPr algn="just" fontAlgn="base">
              <a:spcBef>
                <a:spcPct val="0"/>
              </a:spcBef>
              <a:spcAft>
                <a:spcPct val="0"/>
              </a:spcAft>
              <a:buFont typeface="Wingdings" pitchFamily="2" charset="2"/>
              <a:buChar char="§"/>
            </a:pPr>
            <a:endParaRPr lang="en-US" sz="2000" dirty="0" smtClean="0">
              <a:latin typeface="Arial" pitchFamily="34" charset="0"/>
              <a:cs typeface="Arial" pitchFamily="34" charset="0"/>
            </a:endParaRPr>
          </a:p>
          <a:p>
            <a:pPr algn="just" fontAlgn="base">
              <a:spcBef>
                <a:spcPct val="0"/>
              </a:spcBef>
              <a:spcAft>
                <a:spcPct val="0"/>
              </a:spcAft>
              <a:buFont typeface="Wingdings" pitchFamily="2" charset="2"/>
              <a:buChar char="§"/>
            </a:pPr>
            <a:r>
              <a:rPr lang="en-US" sz="2000" dirty="0" smtClean="0">
                <a:latin typeface="Arial" pitchFamily="34" charset="0"/>
                <a:cs typeface="Arial" pitchFamily="34" charset="0"/>
              </a:rPr>
              <a:t>The PGAs for a 10% chance of exceeding in 50 years range between 0.01-0.08g. </a:t>
            </a:r>
          </a:p>
          <a:p>
            <a:pPr algn="just" fontAlgn="base">
              <a:spcBef>
                <a:spcPct val="0"/>
              </a:spcBef>
              <a:spcAft>
                <a:spcPct val="0"/>
              </a:spcAft>
              <a:buFont typeface="Wingdings" pitchFamily="2" charset="2"/>
              <a:buChar char="§"/>
            </a:pPr>
            <a:r>
              <a:rPr lang="en-US" sz="2000" dirty="0" smtClean="0">
                <a:latin typeface="Arial" pitchFamily="34" charset="0"/>
                <a:cs typeface="Arial" pitchFamily="34" charset="0"/>
              </a:rPr>
              <a:t>Results are useful for planning and as baseline parameters for establishing seismic building codes in Nigeria.</a:t>
            </a:r>
          </a:p>
          <a:p>
            <a:pPr algn="just" fontAlgn="base">
              <a:spcBef>
                <a:spcPct val="0"/>
              </a:spcBef>
              <a:spcAft>
                <a:spcPct val="0"/>
              </a:spcAft>
            </a:pPr>
            <a:endParaRPr lang="en-US" sz="2000" dirty="0" smtClean="0">
              <a:latin typeface="Arial" pitchFamily="34" charset="0"/>
              <a:cs typeface="Arial" pitchFamily="34" charset="0"/>
            </a:endParaRPr>
          </a:p>
          <a:p>
            <a:pPr lvl="0" algn="just" fontAlgn="base">
              <a:spcBef>
                <a:spcPct val="0"/>
              </a:spcBef>
              <a:spcAft>
                <a:spcPct val="0"/>
              </a:spcAft>
              <a:buFont typeface="Wingdings" pitchFamily="2" charset="2"/>
              <a:buChar char="§"/>
            </a:pPr>
            <a:endParaRPr lang="en-US" sz="2000" dirty="0" smtClean="0">
              <a:latin typeface="Arial" pitchFamily="34" charset="0"/>
              <a:cs typeface="Arial" pitchFamily="34" charset="0"/>
            </a:endParaRPr>
          </a:p>
          <a:p>
            <a:pPr lvl="0" algn="just" fontAlgn="base">
              <a:spcBef>
                <a:spcPct val="0"/>
              </a:spcBef>
              <a:spcAft>
                <a:spcPct val="0"/>
              </a:spcAft>
              <a:buFont typeface="Wingdings" pitchFamily="2" charset="2"/>
              <a:buChar char="§"/>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Picture 1"/>
          <p:cNvPicPr>
            <a:picLocks noChangeAspect="1" noChangeArrowheads="1"/>
          </p:cNvPicPr>
          <p:nvPr/>
        </p:nvPicPr>
        <p:blipFill>
          <a:blip r:embed="rId2"/>
          <a:srcRect l="2048" t="5730" r="6702" b="6364"/>
          <a:stretch>
            <a:fillRect/>
          </a:stretch>
        </p:blipFill>
        <p:spPr bwMode="auto">
          <a:xfrm>
            <a:off x="7027046" y="1125416"/>
            <a:ext cx="3622197" cy="2895006"/>
          </a:xfrm>
          <a:prstGeom prst="rect">
            <a:avLst/>
          </a:prstGeom>
          <a:solidFill>
            <a:srgbClr val="FFFFFF"/>
          </a:solidFill>
          <a:ln w="9525">
            <a:noFill/>
            <a:miter lim="800000"/>
            <a:headEnd/>
            <a:tailEnd/>
          </a:ln>
        </p:spPr>
      </p:pic>
      <p:pic>
        <p:nvPicPr>
          <p:cNvPr id="3074" name="Picture 5"/>
          <p:cNvPicPr>
            <a:picLocks noChangeAspect="1" noChangeArrowheads="1"/>
          </p:cNvPicPr>
          <p:nvPr/>
        </p:nvPicPr>
        <p:blipFill>
          <a:blip r:embed="rId3"/>
          <a:srcRect l="3590" r="8273"/>
          <a:stretch>
            <a:fillRect/>
          </a:stretch>
        </p:blipFill>
        <p:spPr bwMode="auto">
          <a:xfrm>
            <a:off x="7343335" y="4011580"/>
            <a:ext cx="3235570" cy="2417355"/>
          </a:xfrm>
          <a:prstGeom prst="rect">
            <a:avLst/>
          </a:prstGeom>
          <a:solidFill>
            <a:srgbClr val="FFFFFF"/>
          </a:solidFill>
          <a:ln w="9525">
            <a:noFill/>
            <a:miter lim="800000"/>
            <a:headEnd/>
            <a:tailEnd/>
          </a:ln>
        </p:spPr>
      </p:pic>
      <p:sp>
        <p:nvSpPr>
          <p:cNvPr id="9" name="Rectangle 8"/>
          <p:cNvSpPr/>
          <p:nvPr/>
        </p:nvSpPr>
        <p:spPr>
          <a:xfrm>
            <a:off x="4487594" y="6488668"/>
            <a:ext cx="6527409" cy="369332"/>
          </a:xfrm>
          <a:prstGeom prst="rect">
            <a:avLst/>
          </a:prstGeom>
        </p:spPr>
        <p:txBody>
          <a:bodyPr wrap="square">
            <a:spAutoFit/>
          </a:bodyPr>
          <a:lstStyle/>
          <a:p>
            <a:r>
              <a:rPr lang="en-US" dirty="0" smtClean="0"/>
              <a:t>PGA (g) for 10% probability of </a:t>
            </a:r>
            <a:r>
              <a:rPr lang="en-US" dirty="0" err="1" smtClean="0"/>
              <a:t>exceedance</a:t>
            </a:r>
            <a:r>
              <a:rPr lang="en-US" dirty="0" smtClean="0"/>
              <a:t> in 50 years in Nigeria</a:t>
            </a:r>
            <a:endParaRPr lang="en-US" dirty="0"/>
          </a:p>
        </p:txBody>
      </p:sp>
    </p:spTree>
    <p:extLst>
      <p:ext uri="{BB962C8B-B14F-4D97-AF65-F5344CB8AC3E}">
        <p14:creationId xmlns:p14="http://schemas.microsoft.com/office/powerpoint/2010/main" xmlns="" val="229555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Conclusion</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9ADE5F83-69D0-A1F2-B6CA-29BCE0C3D25B}"/>
              </a:ext>
            </a:extLst>
          </p:cNvPr>
          <p:cNvSpPr txBox="1">
            <a:spLocks/>
          </p:cNvSpPr>
          <p:nvPr/>
        </p:nvSpPr>
        <p:spPr>
          <a:xfrm>
            <a:off x="11125514" y="5044699"/>
            <a:ext cx="817758" cy="234130"/>
          </a:xfrm>
          <a:prstGeom prst="rect">
            <a:avLst/>
          </a:prstGeom>
        </p:spPr>
        <p:txBody>
          <a:bodyPr anchor="ctr" anchorCtr="0">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ED5FDC18-A1B7-DD10-65F6-776832984909}"/>
              </a:ext>
            </a:extLst>
          </p:cNvPr>
          <p:cNvSpPr txBox="1">
            <a:spLocks/>
          </p:cNvSpPr>
          <p:nvPr/>
        </p:nvSpPr>
        <p:spPr>
          <a:xfrm>
            <a:off x="11085656" y="5056422"/>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P1.2-062</a:t>
            </a:r>
            <a:endParaRPr lang="x-none" sz="2400" b="1"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5CAA1F31-76C8-4E33-9752-725215FC44B7}"/>
              </a:ext>
            </a:extLst>
          </p:cNvPr>
          <p:cNvPicPr/>
          <p:nvPr/>
        </p:nvPicPr>
        <p:blipFill rotWithShape="1">
          <a:blip r:embed="rId2">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35154" t="11111" r="9540" b="1944"/>
          <a:stretch/>
        </p:blipFill>
        <p:spPr bwMode="auto">
          <a:xfrm>
            <a:off x="4862286" y="1248229"/>
            <a:ext cx="5726164" cy="4920475"/>
          </a:xfrm>
          <a:prstGeom prst="rect">
            <a:avLst/>
          </a:prstGeom>
          <a:noFill/>
          <a:ln w="15875" cmpd="dbl">
            <a:solidFill>
              <a:schemeClr val="tx1"/>
            </a:solidFill>
          </a:ln>
          <a:extLst>
            <a:ext uri="{53640926-AAD7-44D8-BBD7-CCE9431645EC}">
              <a14:shadowObscure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2049" name="Rectangle 1"/>
          <p:cNvSpPr>
            <a:spLocks noChangeArrowheads="1"/>
          </p:cNvSpPr>
          <p:nvPr/>
        </p:nvSpPr>
        <p:spPr bwMode="auto">
          <a:xfrm>
            <a:off x="0" y="1320799"/>
            <a:ext cx="4702629"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CTBT’s resources assist scientists to undertake scientific research and cooperation in support of national needs. For the first time, the resources were used to realize in-depth analysis of likely causes of increased seismicity in Nigeria and implications on critical facilities.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lang="en-US" sz="20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 seismotectonic map of </a:t>
            </a:r>
            <a:r>
              <a:rPr kumimoji="0" lang="en-US" sz="2000" b="0" i="0" u="none" strike="noStrike" cap="none" normalizeH="0" baseline="0" dirty="0" err="1" smtClean="0">
                <a:ln>
                  <a:noFill/>
                </a:ln>
                <a:solidFill>
                  <a:schemeClr val="tx1"/>
                </a:solidFill>
                <a:effectLst/>
                <a:latin typeface="Arial" pitchFamily="34" charset="0"/>
                <a:cs typeface="Arial" pitchFamily="34" charset="0"/>
              </a:rPr>
              <a:t>Mpape</a:t>
            </a:r>
            <a:r>
              <a:rPr kumimoji="0" lang="en-US" sz="2000" b="0" i="0" u="none" strike="noStrike" cap="none" normalizeH="0" baseline="0" dirty="0" smtClean="0">
                <a:ln>
                  <a:noFill/>
                </a:ln>
                <a:solidFill>
                  <a:schemeClr val="tx1"/>
                </a:solidFill>
                <a:effectLst/>
                <a:latin typeface="Arial" pitchFamily="34" charset="0"/>
                <a:cs typeface="Arial" pitchFamily="34" charset="0"/>
              </a:rPr>
              <a:t> and at large Nigeria, was produced from the study.</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lang="en-US" sz="20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For the first time, earthquake hazard parameters and a</a:t>
            </a:r>
            <a:r>
              <a:rPr kumimoji="0" lang="en-US" sz="2000" b="0" i="0" u="none" strike="noStrike" cap="none" normalizeH="0" dirty="0" smtClean="0">
                <a:ln>
                  <a:noFill/>
                </a:ln>
                <a:solidFill>
                  <a:schemeClr val="tx1"/>
                </a:solidFill>
                <a:effectLst/>
                <a:latin typeface="Arial" pitchFamily="34" charset="0"/>
                <a:cs typeface="Arial" pitchFamily="34" charset="0"/>
              </a:rPr>
              <a:t> hazard map have been established for Nigeria</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9" name="Rectangle 8"/>
          <p:cNvSpPr/>
          <p:nvPr/>
        </p:nvSpPr>
        <p:spPr>
          <a:xfrm>
            <a:off x="4386040" y="6205248"/>
            <a:ext cx="6412589" cy="646331"/>
          </a:xfrm>
          <a:prstGeom prst="rect">
            <a:avLst/>
          </a:prstGeom>
        </p:spPr>
        <p:txBody>
          <a:bodyPr wrap="square">
            <a:spAutoFit/>
          </a:bodyPr>
          <a:lstStyle/>
          <a:p>
            <a:r>
              <a:rPr lang="en-US" dirty="0" smtClean="0">
                <a:latin typeface="Arial" pitchFamily="34" charset="0"/>
                <a:cs typeface="Arial" pitchFamily="34" charset="0"/>
              </a:rPr>
              <a:t>seismotectonic map of Nigeria showing faults, earthquake epicenters etc.</a:t>
            </a:r>
            <a:endParaRPr lang="en-US" dirty="0"/>
          </a:p>
        </p:txBody>
      </p:sp>
    </p:spTree>
    <p:extLst>
      <p:ext uri="{BB962C8B-B14F-4D97-AF65-F5344CB8AC3E}">
        <p14:creationId xmlns:p14="http://schemas.microsoft.com/office/powerpoint/2010/main" xmlns="" val="285200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x-none" sz="1800">
                <a:solidFill>
                  <a:schemeClr val="bg1"/>
                </a:solidFill>
                <a:latin typeface="Arial" panose="020B0604020202020204" pitchFamily="34" charset="0"/>
                <a:cs typeface="Arial" panose="020B0604020202020204" pitchFamily="34" charset="0"/>
              </a:rPr>
              <a:t/>
            </a:r>
            <a:br>
              <a:rPr lang="x-none" sz="1800">
                <a:solidFill>
                  <a:schemeClr val="bg1"/>
                </a:solidFill>
                <a:latin typeface="Arial" panose="020B0604020202020204" pitchFamily="34" charset="0"/>
                <a:cs typeface="Arial" panose="020B0604020202020204" pitchFamily="34" charset="0"/>
              </a:rPr>
            </a:br>
            <a:r>
              <a:rPr lang="en-US" sz="1800" dirty="0" smtClean="0">
                <a:solidFill>
                  <a:schemeClr val="bg1"/>
                </a:solidFill>
                <a:latin typeface="Arial" panose="020B0604020202020204" pitchFamily="34" charset="0"/>
                <a:cs typeface="Arial" panose="020B0604020202020204" pitchFamily="34" charset="0"/>
              </a:rPr>
              <a:t>References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B1F0D235-E73A-31A0-926C-3F17564FB8DC}"/>
              </a:ext>
            </a:extLst>
          </p:cNvPr>
          <p:cNvSpPr txBox="1">
            <a:spLocks/>
          </p:cNvSpPr>
          <p:nvPr/>
        </p:nvSpPr>
        <p:spPr>
          <a:xfrm>
            <a:off x="11125514" y="5044699"/>
            <a:ext cx="817758" cy="234130"/>
          </a:xfrm>
          <a:prstGeom prst="rect">
            <a:avLst/>
          </a:prstGeom>
        </p:spPr>
        <p:txBody>
          <a:bodyPr anchor="ctr" anchorCtr="0">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3B04CCB8-44D4-3C65-4ECB-3604610A50A2}"/>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ED5FDC18-A1B7-DD10-65F6-776832984909}"/>
              </a:ext>
            </a:extLst>
          </p:cNvPr>
          <p:cNvSpPr txBox="1">
            <a:spLocks/>
          </p:cNvSpPr>
          <p:nvPr/>
        </p:nvSpPr>
        <p:spPr>
          <a:xfrm>
            <a:off x="11179440" y="5084558"/>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P1.2-062</a:t>
            </a:r>
            <a:endParaRPr lang="x-none" sz="2400" b="1" dirty="0">
              <a:solidFill>
                <a:schemeClr val="bg1"/>
              </a:solidFill>
              <a:latin typeface="Arial" panose="020B0604020202020204" pitchFamily="34" charset="0"/>
              <a:cs typeface="Arial" panose="020B0604020202020204" pitchFamily="34" charset="0"/>
            </a:endParaRPr>
          </a:p>
        </p:txBody>
      </p:sp>
      <p:sp>
        <p:nvSpPr>
          <p:cNvPr id="1025" name="Rectangle 1"/>
          <p:cNvSpPr>
            <a:spLocks noChangeArrowheads="1"/>
          </p:cNvSpPr>
          <p:nvPr/>
        </p:nvSpPr>
        <p:spPr bwMode="auto">
          <a:xfrm>
            <a:off x="0" y="1225689"/>
            <a:ext cx="1049449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Afegbua, K.U., </a:t>
            </a:r>
            <a:r>
              <a:rPr kumimoji="0" lang="en-US"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Yakubu</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 A., </a:t>
            </a:r>
            <a:r>
              <a:rPr kumimoji="0" lang="en-US"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Akpan</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U.O., Duncan, D., </a:t>
            </a:r>
            <a:r>
              <a:rPr kumimoji="0" lang="en-US"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Usifoh</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S.E., 2011. Towards an integrated seismic hazard monitoring in Nigeria using geodetic and geophysical techniques. International journal of the physical sciences. 6(28), 6385-6393.</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lang="en-CA" sz="2000" dirty="0" err="1" smtClean="0">
                <a:latin typeface="Arial" pitchFamily="34" charset="0"/>
                <a:cs typeface="Arial" pitchFamily="34" charset="0"/>
              </a:rPr>
              <a:t>Kijko</a:t>
            </a:r>
            <a:r>
              <a:rPr lang="en-CA" sz="2000" dirty="0" smtClean="0">
                <a:latin typeface="Arial" pitchFamily="34" charset="0"/>
                <a:cs typeface="Arial" pitchFamily="34" charset="0"/>
              </a:rPr>
              <a:t>, A., 2011. “Introduction to Probabilistic Seismic Hazard Analysis”. (Extended version of contribution by A. </a:t>
            </a:r>
            <a:r>
              <a:rPr lang="en-CA" sz="2000" dirty="0" err="1" smtClean="0">
                <a:latin typeface="Arial" pitchFamily="34" charset="0"/>
                <a:cs typeface="Arial" pitchFamily="34" charset="0"/>
              </a:rPr>
              <a:t>Kijko</a:t>
            </a:r>
            <a:r>
              <a:rPr lang="en-CA" sz="2000" dirty="0" smtClean="0">
                <a:latin typeface="Arial" pitchFamily="34" charset="0"/>
                <a:cs typeface="Arial" pitchFamily="34" charset="0"/>
              </a:rPr>
              <a:t>, </a:t>
            </a:r>
            <a:r>
              <a:rPr lang="en-CA" sz="2000" dirty="0" err="1" smtClean="0">
                <a:latin typeface="Arial" pitchFamily="34" charset="0"/>
                <a:cs typeface="Arial" pitchFamily="34" charset="0"/>
              </a:rPr>
              <a:t>Encyclopedia</a:t>
            </a:r>
            <a:r>
              <a:rPr lang="en-CA" sz="2000" dirty="0" smtClean="0">
                <a:latin typeface="Arial" pitchFamily="34" charset="0"/>
                <a:cs typeface="Arial" pitchFamily="34" charset="0"/>
              </a:rPr>
              <a:t> of Solid Earth Geophysics, Harsh Gupta (Ed.), Springer, 2011). 3-12.</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lang="en-US" sz="2000" dirty="0" err="1" smtClean="0">
                <a:latin typeface="Arial" pitchFamily="34" charset="0"/>
                <a:cs typeface="Arial" pitchFamily="34" charset="0"/>
              </a:rPr>
              <a:t>Kijko</a:t>
            </a:r>
            <a:r>
              <a:rPr lang="en-US" sz="2000" dirty="0" smtClean="0">
                <a:latin typeface="Arial" pitchFamily="34" charset="0"/>
                <a:cs typeface="Arial" pitchFamily="34" charset="0"/>
              </a:rPr>
              <a:t>, A., and </a:t>
            </a:r>
            <a:r>
              <a:rPr lang="en-US" sz="2000" dirty="0" err="1" smtClean="0">
                <a:latin typeface="Arial" pitchFamily="34" charset="0"/>
                <a:cs typeface="Arial" pitchFamily="34" charset="0"/>
              </a:rPr>
              <a:t>Smit</a:t>
            </a:r>
            <a:r>
              <a:rPr lang="en-US" sz="2000" dirty="0" smtClean="0">
                <a:latin typeface="Arial" pitchFamily="34" charset="0"/>
                <a:cs typeface="Arial" pitchFamily="34" charset="0"/>
              </a:rPr>
              <a:t>, A., 2012. Extension of the Aki-</a:t>
            </a:r>
            <a:r>
              <a:rPr lang="en-US" sz="2000" dirty="0" err="1" smtClean="0">
                <a:latin typeface="Arial" pitchFamily="34" charset="0"/>
                <a:cs typeface="Arial" pitchFamily="34" charset="0"/>
              </a:rPr>
              <a:t>Utsu</a:t>
            </a:r>
            <a:r>
              <a:rPr lang="en-US" sz="2000" dirty="0" smtClean="0">
                <a:latin typeface="Arial" pitchFamily="34" charset="0"/>
                <a:cs typeface="Arial" pitchFamily="34" charset="0"/>
              </a:rPr>
              <a:t> b-Value Estimator for Incomplete Catalogs. Bulletin of the Seismological Society of America. 102(3), 1283–1287. </a:t>
            </a:r>
            <a:r>
              <a:rPr lang="en-US" sz="2000" dirty="0" err="1" smtClean="0">
                <a:latin typeface="Arial" pitchFamily="34" charset="0"/>
                <a:cs typeface="Arial" pitchFamily="34" charset="0"/>
              </a:rPr>
              <a:t>doi</a:t>
            </a:r>
            <a:r>
              <a:rPr lang="en-US" sz="2000" dirty="0" smtClean="0">
                <a:latin typeface="Arial" pitchFamily="34" charset="0"/>
                <a:cs typeface="Arial" pitchFamily="34" charset="0"/>
              </a:rPr>
              <a:t>: 10.1785/0120110226.</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lang="en-US" sz="2000" dirty="0" err="1" smtClean="0">
                <a:latin typeface="Arial" pitchFamily="34" charset="0"/>
                <a:cs typeface="Arial" pitchFamily="34" charset="0"/>
              </a:rPr>
              <a:t>Mavonga</a:t>
            </a:r>
            <a:r>
              <a:rPr lang="en-US" sz="2000" dirty="0" smtClean="0">
                <a:latin typeface="Arial" pitchFamily="34" charset="0"/>
                <a:cs typeface="Arial" pitchFamily="34" charset="0"/>
              </a:rPr>
              <a:t>, T., </a:t>
            </a:r>
            <a:r>
              <a:rPr lang="en-US" sz="2000" dirty="0" err="1" smtClean="0">
                <a:latin typeface="Arial" pitchFamily="34" charset="0"/>
                <a:cs typeface="Arial" pitchFamily="34" charset="0"/>
              </a:rPr>
              <a:t>Durrheim</a:t>
            </a:r>
            <a:r>
              <a:rPr lang="en-US" sz="2000" dirty="0" smtClean="0">
                <a:latin typeface="Arial" pitchFamily="34" charset="0"/>
                <a:cs typeface="Arial" pitchFamily="34" charset="0"/>
              </a:rPr>
              <a:t>, R.J., 2009. Probability Seismic Hazard Assessment for the Democratic Republic of Congo and Surrounding Areas. Geological Society of South Africa. South African Journal of Geology. 112,329-342 doi:10.2113/</a:t>
            </a:r>
            <a:r>
              <a:rPr lang="en-US" sz="2000" dirty="0" err="1" smtClean="0">
                <a:latin typeface="Arial" pitchFamily="34" charset="0"/>
                <a:cs typeface="Arial" pitchFamily="34" charset="0"/>
              </a:rPr>
              <a:t>gssajg</a:t>
            </a:r>
            <a:r>
              <a:rPr lang="en-US" sz="2000" dirty="0" smtClean="0">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lang="en-US" sz="2000" dirty="0" smtClean="0">
                <a:latin typeface="Arial" pitchFamily="34" charset="0"/>
                <a:cs typeface="Arial" pitchFamily="34" charset="0"/>
              </a:rPr>
              <a:t>McGuire, R. K., 1995. Probabilistic Seismic Hazard Analysis and Design Earthquakes. Closing the Loop. Bull. Seism. Soc. Am., 85. 1275–1284.</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lang="en-US" sz="2000" dirty="0" err="1" smtClean="0">
                <a:latin typeface="Arial" pitchFamily="34" charset="0"/>
                <a:cs typeface="Arial" pitchFamily="34" charset="0"/>
              </a:rPr>
              <a:t>Meghraoui</a:t>
            </a:r>
            <a:r>
              <a:rPr lang="en-US" sz="2000" dirty="0" smtClean="0">
                <a:latin typeface="Arial" pitchFamily="34" charset="0"/>
                <a:cs typeface="Arial" pitchFamily="34" charset="0"/>
              </a:rPr>
              <a:t>, M., </a:t>
            </a:r>
            <a:r>
              <a:rPr lang="en-US" sz="2000" dirty="0" err="1" smtClean="0">
                <a:latin typeface="Arial" pitchFamily="34" charset="0"/>
                <a:cs typeface="Arial" pitchFamily="34" charset="0"/>
              </a:rPr>
              <a:t>Amphonsah</a:t>
            </a:r>
            <a:r>
              <a:rPr lang="en-US" sz="2000" dirty="0" smtClean="0">
                <a:latin typeface="Arial" pitchFamily="34" charset="0"/>
                <a:cs typeface="Arial" pitchFamily="34" charset="0"/>
              </a:rPr>
              <a:t>, P., </a:t>
            </a:r>
            <a:r>
              <a:rPr lang="en-US" sz="2000" dirty="0" err="1" smtClean="0">
                <a:latin typeface="Arial" pitchFamily="34" charset="0"/>
                <a:cs typeface="Arial" pitchFamily="34" charset="0"/>
              </a:rPr>
              <a:t>Ayadi</a:t>
            </a:r>
            <a:r>
              <a:rPr lang="en-US" sz="2000" dirty="0" smtClean="0">
                <a:latin typeface="Arial" pitchFamily="34" charset="0"/>
                <a:cs typeface="Arial" pitchFamily="34" charset="0"/>
              </a:rPr>
              <a:t>, A., </a:t>
            </a:r>
            <a:r>
              <a:rPr lang="en-US" sz="2000" dirty="0" err="1" smtClean="0">
                <a:latin typeface="Arial" pitchFamily="34" charset="0"/>
                <a:cs typeface="Arial" pitchFamily="34" charset="0"/>
              </a:rPr>
              <a:t>Ayele</a:t>
            </a:r>
            <a:r>
              <a:rPr lang="en-US" sz="2000" dirty="0" smtClean="0">
                <a:latin typeface="Arial" pitchFamily="34" charset="0"/>
                <a:cs typeface="Arial" pitchFamily="34" charset="0"/>
              </a:rPr>
              <a:t>, A., </a:t>
            </a:r>
            <a:r>
              <a:rPr lang="en-US" sz="2000" dirty="0" err="1" smtClean="0">
                <a:latin typeface="Arial" pitchFamily="34" charset="0"/>
                <a:cs typeface="Arial" pitchFamily="34" charset="0"/>
              </a:rPr>
              <a:t>Ateba</a:t>
            </a:r>
            <a:r>
              <a:rPr lang="en-US" sz="2000" dirty="0" smtClean="0">
                <a:latin typeface="Arial" pitchFamily="34" charset="0"/>
                <a:cs typeface="Arial" pitchFamily="34" charset="0"/>
              </a:rPr>
              <a:t>, B., </a:t>
            </a:r>
            <a:r>
              <a:rPr lang="en-US" sz="2000" dirty="0" err="1" smtClean="0">
                <a:latin typeface="Arial" pitchFamily="34" charset="0"/>
                <a:cs typeface="Arial" pitchFamily="34" charset="0"/>
              </a:rPr>
              <a:t>Bensuleman</a:t>
            </a:r>
            <a:r>
              <a:rPr lang="en-US" sz="2000" dirty="0" smtClean="0">
                <a:latin typeface="Arial" pitchFamily="34" charset="0"/>
                <a:cs typeface="Arial" pitchFamily="34" charset="0"/>
              </a:rPr>
              <a:t>, A., </a:t>
            </a:r>
            <a:r>
              <a:rPr lang="en-US" sz="2000" dirty="0" err="1" smtClean="0">
                <a:latin typeface="Arial" pitchFamily="34" charset="0"/>
                <a:cs typeface="Arial" pitchFamily="34" charset="0"/>
              </a:rPr>
              <a:t>Delvaux</a:t>
            </a:r>
            <a:r>
              <a:rPr lang="en-US" sz="2000" dirty="0" smtClean="0">
                <a:latin typeface="Arial" pitchFamily="34" charset="0"/>
                <a:cs typeface="Arial" pitchFamily="34" charset="0"/>
              </a:rPr>
              <a:t>, D., El </a:t>
            </a:r>
            <a:r>
              <a:rPr lang="en-US" sz="2000" dirty="0" err="1" smtClean="0">
                <a:latin typeface="Arial" pitchFamily="34" charset="0"/>
                <a:cs typeface="Arial" pitchFamily="34" charset="0"/>
              </a:rPr>
              <a:t>Gabry</a:t>
            </a:r>
            <a:r>
              <a:rPr lang="en-US" sz="2000" dirty="0" smtClean="0">
                <a:latin typeface="Arial" pitchFamily="34" charset="0"/>
                <a:cs typeface="Arial" pitchFamily="34" charset="0"/>
              </a:rPr>
              <a:t>, M., </a:t>
            </a:r>
            <a:r>
              <a:rPr lang="en-US" sz="2000" dirty="0" err="1" smtClean="0">
                <a:latin typeface="Arial" pitchFamily="34" charset="0"/>
                <a:cs typeface="Arial" pitchFamily="34" charset="0"/>
              </a:rPr>
              <a:t>Fermandes</a:t>
            </a:r>
            <a:r>
              <a:rPr lang="en-US" sz="2000" dirty="0" smtClean="0">
                <a:latin typeface="Arial" pitchFamily="34" charset="0"/>
                <a:cs typeface="Arial" pitchFamily="34" charset="0"/>
              </a:rPr>
              <a:t>, R.M., </a:t>
            </a:r>
            <a:r>
              <a:rPr lang="en-US" sz="2000" dirty="0" err="1" smtClean="0">
                <a:latin typeface="Arial" pitchFamily="34" charset="0"/>
                <a:cs typeface="Arial" pitchFamily="34" charset="0"/>
              </a:rPr>
              <a:t>Midzi</a:t>
            </a:r>
            <a:r>
              <a:rPr lang="en-US" sz="2000" dirty="0" smtClean="0">
                <a:latin typeface="Arial" pitchFamily="34" charset="0"/>
                <a:cs typeface="Arial" pitchFamily="34" charset="0"/>
              </a:rPr>
              <a:t>, V., </a:t>
            </a:r>
            <a:r>
              <a:rPr lang="en-US" sz="2000" dirty="0" err="1" smtClean="0">
                <a:latin typeface="Arial" pitchFamily="34" charset="0"/>
                <a:cs typeface="Arial" pitchFamily="34" charset="0"/>
              </a:rPr>
              <a:t>Roos</a:t>
            </a:r>
            <a:r>
              <a:rPr lang="en-US" sz="2000" dirty="0" smtClean="0">
                <a:latin typeface="Arial" pitchFamily="34" charset="0"/>
                <a:cs typeface="Arial" pitchFamily="34" charset="0"/>
              </a:rPr>
              <a:t>, M., </a:t>
            </a:r>
            <a:r>
              <a:rPr lang="en-US" sz="2000" dirty="0" err="1" smtClean="0">
                <a:latin typeface="Arial" pitchFamily="34" charset="0"/>
                <a:cs typeface="Arial" pitchFamily="34" charset="0"/>
              </a:rPr>
              <a:t>Timoulali</a:t>
            </a:r>
            <a:r>
              <a:rPr lang="en-US" sz="2000" dirty="0" smtClean="0">
                <a:latin typeface="Arial" pitchFamily="34" charset="0"/>
                <a:cs typeface="Arial" pitchFamily="34" charset="0"/>
              </a:rPr>
              <a:t>, Y., 2016. The Seismotectonic map of Africa. Episodes. 39(1), </a:t>
            </a:r>
            <a:r>
              <a:rPr lang="en-US" sz="2000" dirty="0" err="1" smtClean="0">
                <a:latin typeface="Arial" pitchFamily="34" charset="0"/>
                <a:cs typeface="Arial" pitchFamily="34" charset="0"/>
              </a:rPr>
              <a:t>Doi</a:t>
            </a:r>
            <a:r>
              <a:rPr lang="en-US" sz="2000" dirty="0" smtClean="0">
                <a:latin typeface="Arial" pitchFamily="34" charset="0"/>
                <a:cs typeface="Arial" pitchFamily="34" charset="0"/>
              </a:rPr>
              <a:t>: 18814/</a:t>
            </a:r>
            <a:r>
              <a:rPr lang="en-US" sz="2000" dirty="0" err="1" smtClean="0">
                <a:latin typeface="Arial" pitchFamily="34" charset="0"/>
                <a:cs typeface="Arial" pitchFamily="34" charset="0"/>
              </a:rPr>
              <a:t>epiiugs</a:t>
            </a:r>
            <a:r>
              <a:rPr lang="en-US" sz="2000" dirty="0" smtClean="0">
                <a:latin typeface="Arial" pitchFamily="34" charset="0"/>
                <a:cs typeface="Arial" pitchFamily="34" charset="0"/>
              </a:rPr>
              <a:t>/2016/v391/89232.</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436510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2938</TotalTime>
  <Words>1168</Words>
  <Application>Microsoft Office PowerPoint</Application>
  <PresentationFormat>Custom</PresentationFormat>
  <Paragraphs>76</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Custom Design</vt:lpstr>
      <vt:lpstr>Office Theme</vt:lpstr>
      <vt:lpstr>Slide 1</vt:lpstr>
      <vt:lpstr>Slide 2</vt:lpstr>
      <vt:lpstr>Slide 3</vt:lpstr>
      <vt:lpstr>Slide 4</vt:lpstr>
      <vt:lpstr>Slide 5</vt:lpstr>
      <vt:lpstr>Slide 6</vt:lpstr>
      <vt:lpstr>Slide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Afegbua</cp:lastModifiedBy>
  <cp:revision>45</cp:revision>
  <dcterms:created xsi:type="dcterms:W3CDTF">2023-04-18T13:25:54Z</dcterms:created>
  <dcterms:modified xsi:type="dcterms:W3CDTF">2023-06-09T19:55:32Z</dcterms:modified>
</cp:coreProperties>
</file>