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27.png" ContentType="image/png"/>
  <Override PartName="/ppt/media/image26.png" ContentType="image/png"/>
  <Override PartName="/ppt/media/image25.png" ContentType="image/png"/>
  <Override PartName="/ppt/media/image24.png" ContentType="image/png"/>
  <Override PartName="/ppt/media/image23.png" ContentType="image/png"/>
  <Override PartName="/ppt/media/image22.png" ContentType="image/png"/>
  <Override PartName="/ppt/media/image21.png" ContentType="image/png"/>
  <Override PartName="/ppt/media/image20.png" ContentType="image/png"/>
  <Override PartName="/ppt/media/image19.png" ContentType="image/png"/>
  <Override PartName="/ppt/media/image18.png" ContentType="image/png"/>
  <Override PartName="/ppt/media/image17.png" ContentType="image/png"/>
  <Override PartName="/ppt/media/image1.jpeg" ContentType="image/jpeg"/>
  <Override PartName="/ppt/media/image8.png" ContentType="image/png"/>
  <Override PartName="/ppt/media/image6.wmf" ContentType="image/x-wmf"/>
  <Override PartName="/ppt/media/image5.wmf" ContentType="image/x-wmf"/>
  <Override PartName="/ppt/media/image3.wmf" ContentType="image/x-wmf"/>
  <Override PartName="/ppt/media/image4.wmf" ContentType="image/x-wmf"/>
  <Override PartName="/ppt/media/image2.wmf" ContentType="image/x-wmf"/>
  <Override PartName="/ppt/media/image7.wmf" ContentType="image/x-wmf"/>
  <Override PartName="/ppt/media/image9.wmf" ContentType="image/x-wmf"/>
  <Override PartName="/ppt/media/image16.wmf" ContentType="image/x-wmf"/>
  <Override PartName="/ppt/media/image10.wmf" ContentType="image/x-wmf"/>
  <Override PartName="/ppt/media/image11.wmf" ContentType="image/x-wmf"/>
  <Override PartName="/ppt/media/image12.wmf" ContentType="image/x-wmf"/>
  <Override PartName="/ppt/media/image13.wmf" ContentType="image/x-wmf"/>
  <Override PartName="/ppt/media/image14.wmf" ContentType="image/x-wmf"/>
  <Override PartName="/ppt/media/image15.wmf" ContentType="image/x-wmf"/>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_rels/slide7.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5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5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5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6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6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6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6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6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6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6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85"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8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90"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9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95"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96"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3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98"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0"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0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03"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04"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06"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07"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0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1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11"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12"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114"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15"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16"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17"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18"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19"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3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3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4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4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4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en-US"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5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5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wmf"/><Relationship Id="rId4" Type="http://schemas.openxmlformats.org/officeDocument/2006/relationships/image" Target="../media/image3.wmf"/><Relationship Id="rId5" Type="http://schemas.openxmlformats.org/officeDocument/2006/relationships/image" Target="../media/image4.wmf"/><Relationship Id="rId6" Type="http://schemas.openxmlformats.org/officeDocument/2006/relationships/image" Target="../media/image5.wmf"/><Relationship Id="rId7" Type="http://schemas.openxmlformats.org/officeDocument/2006/relationships/image" Target="../media/image6.wmf"/><Relationship Id="rId8" Type="http://schemas.openxmlformats.org/officeDocument/2006/relationships/image" Target="../media/image7.wmf"/><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png"/><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wmf"/><Relationship Id="rId9" Type="http://schemas.openxmlformats.org/officeDocument/2006/relationships/image" Target="../media/image15.wmf"/><Relationship Id="rId10" Type="http://schemas.openxmlformats.org/officeDocument/2006/relationships/image" Target="../media/image16.wmf"/><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slideLayout" Target="../slideLayouts/slideLayout17.xml"/><Relationship Id="rId16" Type="http://schemas.openxmlformats.org/officeDocument/2006/relationships/slideLayout" Target="../slideLayouts/slideLayout18.xml"/><Relationship Id="rId17" Type="http://schemas.openxmlformats.org/officeDocument/2006/relationships/slideLayout" Target="../slideLayouts/slideLayout19.xml"/><Relationship Id="rId18" Type="http://schemas.openxmlformats.org/officeDocument/2006/relationships/slideLayout" Target="../slideLayouts/slideLayout20.xml"/><Relationship Id="rId19" Type="http://schemas.openxmlformats.org/officeDocument/2006/relationships/slideLayout" Target="../slideLayouts/slideLayout21.xml"/><Relationship Id="rId20" Type="http://schemas.openxmlformats.org/officeDocument/2006/relationships/slideLayout" Target="../slideLayouts/slideLayout22.xml"/><Relationship Id="rId21" Type="http://schemas.openxmlformats.org/officeDocument/2006/relationships/slideLayout" Target="../slideLayouts/slideLayout23.xml"/><Relationship Id="rId22"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8" descr=""/>
          <p:cNvPicPr/>
          <p:nvPr/>
        </p:nvPicPr>
        <p:blipFill>
          <a:blip r:embed="rId3"/>
          <a:stretch/>
        </p:blipFill>
        <p:spPr>
          <a:xfrm>
            <a:off x="197280" y="400680"/>
            <a:ext cx="2037960" cy="1018080"/>
          </a:xfrm>
          <a:prstGeom prst="rect">
            <a:avLst/>
          </a:prstGeom>
          <a:ln>
            <a:noFill/>
          </a:ln>
        </p:spPr>
      </p:pic>
      <p:pic>
        <p:nvPicPr>
          <p:cNvPr id="1" name="Picture 13" descr=""/>
          <p:cNvPicPr/>
          <p:nvPr/>
        </p:nvPicPr>
        <p:blipFill>
          <a:blip r:embed="rId4"/>
          <a:stretch/>
        </p:blipFill>
        <p:spPr>
          <a:xfrm>
            <a:off x="315000" y="1927440"/>
            <a:ext cx="1801800" cy="722520"/>
          </a:xfrm>
          <a:prstGeom prst="rect">
            <a:avLst/>
          </a:prstGeom>
          <a:ln>
            <a:noFill/>
          </a:ln>
        </p:spPr>
      </p:pic>
      <p:pic>
        <p:nvPicPr>
          <p:cNvPr id="2" name="Picture 16" descr=""/>
          <p:cNvPicPr/>
          <p:nvPr/>
        </p:nvPicPr>
        <p:blipFill>
          <a:blip r:embed="rId5"/>
          <a:stretch/>
        </p:blipFill>
        <p:spPr>
          <a:xfrm>
            <a:off x="2819160" y="1927440"/>
            <a:ext cx="1801800" cy="722520"/>
          </a:xfrm>
          <a:prstGeom prst="rect">
            <a:avLst/>
          </a:prstGeom>
          <a:ln>
            <a:noFill/>
          </a:ln>
        </p:spPr>
      </p:pic>
      <p:pic>
        <p:nvPicPr>
          <p:cNvPr id="3" name="Picture 18" descr=""/>
          <p:cNvPicPr/>
          <p:nvPr/>
        </p:nvPicPr>
        <p:blipFill>
          <a:blip r:embed="rId6"/>
          <a:stretch/>
        </p:blipFill>
        <p:spPr>
          <a:xfrm>
            <a:off x="7569360" y="1927440"/>
            <a:ext cx="1801800" cy="722520"/>
          </a:xfrm>
          <a:prstGeom prst="rect">
            <a:avLst/>
          </a:prstGeom>
          <a:ln>
            <a:noFill/>
          </a:ln>
        </p:spPr>
      </p:pic>
      <p:pic>
        <p:nvPicPr>
          <p:cNvPr id="4" name="Picture 19" descr=""/>
          <p:cNvPicPr/>
          <p:nvPr/>
        </p:nvPicPr>
        <p:blipFill>
          <a:blip r:embed="rId7"/>
          <a:stretch/>
        </p:blipFill>
        <p:spPr>
          <a:xfrm>
            <a:off x="10073520" y="1927440"/>
            <a:ext cx="1801800" cy="722520"/>
          </a:xfrm>
          <a:prstGeom prst="rect">
            <a:avLst/>
          </a:prstGeom>
          <a:ln>
            <a:noFill/>
          </a:ln>
        </p:spPr>
      </p:pic>
      <p:pic>
        <p:nvPicPr>
          <p:cNvPr id="5" name="Picture 24" descr=""/>
          <p:cNvPicPr/>
          <p:nvPr/>
        </p:nvPicPr>
        <p:blipFill>
          <a:blip r:embed="rId8"/>
          <a:stretch/>
        </p:blipFill>
        <p:spPr>
          <a:xfrm>
            <a:off x="5379840" y="3624840"/>
            <a:ext cx="1431000" cy="394920"/>
          </a:xfrm>
          <a:prstGeom prst="rect">
            <a:avLst/>
          </a:prstGeom>
          <a:ln>
            <a:noFill/>
          </a:ln>
          <a:effectLst>
            <a:outerShdw algn="tl" blurRad="50800" dir="2700000" dist="38100" rotWithShape="0">
              <a:srgbClr val="000000">
                <a:alpha val="40000"/>
              </a:srgbClr>
            </a:outerShdw>
          </a:effectLst>
        </p:spPr>
      </p:pic>
      <p:grpSp>
        <p:nvGrpSpPr>
          <p:cNvPr id="6" name="Group 1"/>
          <p:cNvGrpSpPr/>
          <p:nvPr/>
        </p:nvGrpSpPr>
        <p:grpSpPr>
          <a:xfrm>
            <a:off x="2639880" y="2912040"/>
            <a:ext cx="2160360" cy="2158560"/>
            <a:chOff x="2639880" y="2912040"/>
            <a:chExt cx="2160360" cy="2158560"/>
          </a:xfrm>
        </p:grpSpPr>
        <p:sp>
          <p:nvSpPr>
            <p:cNvPr id="7" name="CustomShape 2"/>
            <p:cNvSpPr/>
            <p:nvPr/>
          </p:nvSpPr>
          <p:spPr>
            <a:xfrm>
              <a:off x="2639880" y="2920680"/>
              <a:ext cx="2149920" cy="2149920"/>
            </a:xfrm>
            <a:prstGeom prst="rect">
              <a:avLst/>
            </a:prstGeom>
            <a:noFill/>
            <a:ln>
              <a:noFill/>
            </a:ln>
          </p:spPr>
          <p:style>
            <a:lnRef idx="0"/>
            <a:fillRef idx="0"/>
            <a:effectRef idx="0"/>
            <a:fontRef idx="minor"/>
          </p:style>
        </p:sp>
        <p:sp>
          <p:nvSpPr>
            <p:cNvPr id="8" name="CustomShape 3"/>
            <p:cNvSpPr/>
            <p:nvPr/>
          </p:nvSpPr>
          <p:spPr>
            <a:xfrm>
              <a:off x="2662560" y="2932920"/>
              <a:ext cx="2113560" cy="2115360"/>
            </a:xfrm>
            <a:custGeom>
              <a:avLst/>
              <a:gdLst/>
              <a:ahLst/>
              <a:rect l="l" t="t"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a:solidFill>
                <a:srgbClr val="000000"/>
              </a:solidFill>
            </a:ln>
          </p:spPr>
          <p:style>
            <a:lnRef idx="0"/>
            <a:fillRef idx="0"/>
            <a:effectRef idx="0"/>
            <a:fontRef idx="minor"/>
          </p:style>
        </p:sp>
        <p:sp>
          <p:nvSpPr>
            <p:cNvPr id="9" name="CustomShape 4"/>
            <p:cNvSpPr/>
            <p:nvPr/>
          </p:nvSpPr>
          <p:spPr>
            <a:xfrm>
              <a:off x="2639880" y="2912040"/>
              <a:ext cx="2160360" cy="2158560"/>
            </a:xfrm>
            <a:custGeom>
              <a:avLst/>
              <a:gdLst/>
              <a:ahLst/>
              <a:rect l="l" t="t"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a:solidFill>
                <a:srgbClr val="000000"/>
              </a:solidFill>
            </a:ln>
          </p:spPr>
          <p:style>
            <a:lnRef idx="0"/>
            <a:fillRef idx="0"/>
            <a:effectRef idx="0"/>
            <a:fontRef idx="minor"/>
          </p:style>
        </p:sp>
      </p:grpSp>
      <p:grpSp>
        <p:nvGrpSpPr>
          <p:cNvPr id="10" name="Group 5"/>
          <p:cNvGrpSpPr/>
          <p:nvPr/>
        </p:nvGrpSpPr>
        <p:grpSpPr>
          <a:xfrm>
            <a:off x="7390440" y="2932200"/>
            <a:ext cx="2160360" cy="2158560"/>
            <a:chOff x="7390440" y="2932200"/>
            <a:chExt cx="2160360" cy="2158560"/>
          </a:xfrm>
        </p:grpSpPr>
        <p:sp>
          <p:nvSpPr>
            <p:cNvPr id="11" name="CustomShape 6"/>
            <p:cNvSpPr/>
            <p:nvPr/>
          </p:nvSpPr>
          <p:spPr>
            <a:xfrm>
              <a:off x="7390440" y="2940840"/>
              <a:ext cx="2149920" cy="2149920"/>
            </a:xfrm>
            <a:prstGeom prst="rect">
              <a:avLst/>
            </a:prstGeom>
            <a:noFill/>
            <a:ln>
              <a:noFill/>
            </a:ln>
          </p:spPr>
          <p:style>
            <a:lnRef idx="0"/>
            <a:fillRef idx="0"/>
            <a:effectRef idx="0"/>
            <a:fontRef idx="minor"/>
          </p:style>
        </p:sp>
        <p:sp>
          <p:nvSpPr>
            <p:cNvPr id="12" name="CustomShape 7"/>
            <p:cNvSpPr/>
            <p:nvPr/>
          </p:nvSpPr>
          <p:spPr>
            <a:xfrm>
              <a:off x="7412760" y="2952720"/>
              <a:ext cx="2113560" cy="2115360"/>
            </a:xfrm>
            <a:custGeom>
              <a:avLst/>
              <a:gdLst/>
              <a:ahLst/>
              <a:rect l="l" t="t"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a:solidFill>
                <a:srgbClr val="000000"/>
              </a:solidFill>
            </a:ln>
          </p:spPr>
          <p:style>
            <a:lnRef idx="0"/>
            <a:fillRef idx="0"/>
            <a:effectRef idx="0"/>
            <a:fontRef idx="minor"/>
          </p:style>
        </p:sp>
        <p:sp>
          <p:nvSpPr>
            <p:cNvPr id="13" name="CustomShape 8"/>
            <p:cNvSpPr/>
            <p:nvPr/>
          </p:nvSpPr>
          <p:spPr>
            <a:xfrm>
              <a:off x="7390440" y="2932200"/>
              <a:ext cx="2160360" cy="2158560"/>
            </a:xfrm>
            <a:custGeom>
              <a:avLst/>
              <a:gdLst/>
              <a:ahLst/>
              <a:rect l="l" t="t"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a:solidFill>
                <a:srgbClr val="000000"/>
              </a:solidFill>
            </a:ln>
          </p:spPr>
          <p:style>
            <a:lnRef idx="0"/>
            <a:fillRef idx="0"/>
            <a:effectRef idx="0"/>
            <a:fontRef idx="minor"/>
          </p:style>
        </p:sp>
      </p:grpSp>
      <p:grpSp>
        <p:nvGrpSpPr>
          <p:cNvPr id="14" name="Group 9"/>
          <p:cNvGrpSpPr/>
          <p:nvPr/>
        </p:nvGrpSpPr>
        <p:grpSpPr>
          <a:xfrm>
            <a:off x="9894240" y="2912040"/>
            <a:ext cx="2160360" cy="2158560"/>
            <a:chOff x="9894240" y="2912040"/>
            <a:chExt cx="2160360" cy="2158560"/>
          </a:xfrm>
        </p:grpSpPr>
        <p:sp>
          <p:nvSpPr>
            <p:cNvPr id="15" name="CustomShape 10"/>
            <p:cNvSpPr/>
            <p:nvPr/>
          </p:nvSpPr>
          <p:spPr>
            <a:xfrm>
              <a:off x="9894240" y="2920680"/>
              <a:ext cx="2149920" cy="2149920"/>
            </a:xfrm>
            <a:prstGeom prst="rect">
              <a:avLst/>
            </a:prstGeom>
            <a:noFill/>
            <a:ln>
              <a:noFill/>
            </a:ln>
          </p:spPr>
          <p:style>
            <a:lnRef idx="0"/>
            <a:fillRef idx="0"/>
            <a:effectRef idx="0"/>
            <a:fontRef idx="minor"/>
          </p:style>
        </p:sp>
        <p:sp>
          <p:nvSpPr>
            <p:cNvPr id="16" name="CustomShape 11"/>
            <p:cNvSpPr/>
            <p:nvPr/>
          </p:nvSpPr>
          <p:spPr>
            <a:xfrm>
              <a:off x="9916920" y="2932920"/>
              <a:ext cx="2113560" cy="2115360"/>
            </a:xfrm>
            <a:custGeom>
              <a:avLst/>
              <a:gdLst/>
              <a:ahLst/>
              <a:rect l="l" t="t"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a:solidFill>
                <a:srgbClr val="000000"/>
              </a:solidFill>
            </a:ln>
          </p:spPr>
          <p:style>
            <a:lnRef idx="0"/>
            <a:fillRef idx="0"/>
            <a:effectRef idx="0"/>
            <a:fontRef idx="minor"/>
          </p:style>
        </p:sp>
        <p:sp>
          <p:nvSpPr>
            <p:cNvPr id="17" name="CustomShape 12"/>
            <p:cNvSpPr/>
            <p:nvPr/>
          </p:nvSpPr>
          <p:spPr>
            <a:xfrm>
              <a:off x="9894240" y="2912040"/>
              <a:ext cx="2160360" cy="2158560"/>
            </a:xfrm>
            <a:custGeom>
              <a:avLst/>
              <a:gdLst/>
              <a:ahLst/>
              <a:rect l="l" t="t"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a:solidFill>
                <a:srgbClr val="000000"/>
              </a:solidFill>
            </a:ln>
          </p:spPr>
          <p:style>
            <a:lnRef idx="0"/>
            <a:fillRef idx="0"/>
            <a:effectRef idx="0"/>
            <a:fontRef idx="minor"/>
          </p:style>
        </p:sp>
      </p:grpSp>
      <p:grpSp>
        <p:nvGrpSpPr>
          <p:cNvPr id="18" name="Group 13"/>
          <p:cNvGrpSpPr/>
          <p:nvPr/>
        </p:nvGrpSpPr>
        <p:grpSpPr>
          <a:xfrm>
            <a:off x="136080" y="2932200"/>
            <a:ext cx="2160360" cy="2158560"/>
            <a:chOff x="136080" y="2932200"/>
            <a:chExt cx="2160360" cy="2158560"/>
          </a:xfrm>
        </p:grpSpPr>
        <p:sp>
          <p:nvSpPr>
            <p:cNvPr id="19" name="CustomShape 14"/>
            <p:cNvSpPr/>
            <p:nvPr/>
          </p:nvSpPr>
          <p:spPr>
            <a:xfrm>
              <a:off x="136080" y="2940840"/>
              <a:ext cx="2149920" cy="2149920"/>
            </a:xfrm>
            <a:prstGeom prst="rect">
              <a:avLst/>
            </a:prstGeom>
            <a:noFill/>
            <a:ln>
              <a:noFill/>
            </a:ln>
          </p:spPr>
          <p:style>
            <a:lnRef idx="0"/>
            <a:fillRef idx="0"/>
            <a:effectRef idx="0"/>
            <a:fontRef idx="minor"/>
          </p:style>
        </p:sp>
        <p:sp>
          <p:nvSpPr>
            <p:cNvPr id="20" name="CustomShape 15"/>
            <p:cNvSpPr/>
            <p:nvPr/>
          </p:nvSpPr>
          <p:spPr>
            <a:xfrm>
              <a:off x="158400" y="2952720"/>
              <a:ext cx="2113560" cy="2115360"/>
            </a:xfrm>
            <a:custGeom>
              <a:avLst/>
              <a:gdLst/>
              <a:ahLst/>
              <a:rect l="l" t="t"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a:solidFill>
                <a:srgbClr val="000000"/>
              </a:solidFill>
            </a:ln>
          </p:spPr>
          <p:style>
            <a:lnRef idx="0"/>
            <a:fillRef idx="0"/>
            <a:effectRef idx="0"/>
            <a:fontRef idx="minor"/>
          </p:style>
        </p:sp>
        <p:sp>
          <p:nvSpPr>
            <p:cNvPr id="21" name="CustomShape 16"/>
            <p:cNvSpPr/>
            <p:nvPr/>
          </p:nvSpPr>
          <p:spPr>
            <a:xfrm>
              <a:off x="136080" y="2932200"/>
              <a:ext cx="2160360" cy="2158560"/>
            </a:xfrm>
            <a:custGeom>
              <a:avLst/>
              <a:gdLst/>
              <a:ahLst/>
              <a:rect l="l" t="t"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a:solidFill>
                <a:srgbClr val="000000"/>
              </a:solidFill>
            </a:ln>
          </p:spPr>
          <p:style>
            <a:lnRef idx="0"/>
            <a:fillRef idx="0"/>
            <a:effectRef idx="0"/>
            <a:fontRef idx="minor"/>
          </p:style>
        </p:sp>
      </p:grpSp>
      <p:grpSp>
        <p:nvGrpSpPr>
          <p:cNvPr id="22" name="Group 17"/>
          <p:cNvGrpSpPr/>
          <p:nvPr/>
        </p:nvGrpSpPr>
        <p:grpSpPr>
          <a:xfrm>
            <a:off x="5162400" y="4986360"/>
            <a:ext cx="1865520" cy="1624320"/>
            <a:chOff x="5162400" y="4986360"/>
            <a:chExt cx="1865520" cy="1624320"/>
          </a:xfrm>
        </p:grpSpPr>
        <p:sp>
          <p:nvSpPr>
            <p:cNvPr id="23" name="CustomShape 18"/>
            <p:cNvSpPr/>
            <p:nvPr/>
          </p:nvSpPr>
          <p:spPr>
            <a:xfrm>
              <a:off x="5162400" y="4986360"/>
              <a:ext cx="1865520" cy="1624320"/>
            </a:xfrm>
            <a:prstGeom prst="rect">
              <a:avLst/>
            </a:prstGeom>
            <a:noFill/>
            <a:ln>
              <a:noFill/>
            </a:ln>
          </p:spPr>
          <p:style>
            <a:lnRef idx="0"/>
            <a:fillRef idx="0"/>
            <a:effectRef idx="0"/>
            <a:fontRef idx="minor"/>
          </p:style>
        </p:sp>
        <p:sp>
          <p:nvSpPr>
            <p:cNvPr id="24" name="CustomShape 19"/>
            <p:cNvSpPr/>
            <p:nvPr/>
          </p:nvSpPr>
          <p:spPr>
            <a:xfrm>
              <a:off x="5380200" y="6356520"/>
              <a:ext cx="1430640" cy="235080"/>
            </a:xfrm>
            <a:custGeom>
              <a:avLst/>
              <a:gdLst/>
              <a:ahLst/>
              <a:rect l="l" t="t"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style>
            <a:lnRef idx="0"/>
            <a:fillRef idx="0"/>
            <a:effectRef idx="0"/>
            <a:fontRef idx="minor"/>
          </p:style>
        </p:sp>
        <p:sp>
          <p:nvSpPr>
            <p:cNvPr id="25" name="CustomShape 20"/>
            <p:cNvSpPr/>
            <p:nvPr/>
          </p:nvSpPr>
          <p:spPr>
            <a:xfrm>
              <a:off x="5342040" y="6329520"/>
              <a:ext cx="1521000" cy="250920"/>
            </a:xfrm>
            <a:custGeom>
              <a:avLst/>
              <a:gdLst/>
              <a:ahLst/>
              <a:rect l="l" t="t"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style>
            <a:lnRef idx="0"/>
            <a:fillRef idx="0"/>
            <a:effectRef idx="0"/>
            <a:fontRef idx="minor"/>
          </p:style>
        </p:sp>
      </p:grpSp>
      <p:grpSp>
        <p:nvGrpSpPr>
          <p:cNvPr id="26" name="Group 21"/>
          <p:cNvGrpSpPr/>
          <p:nvPr/>
        </p:nvGrpSpPr>
        <p:grpSpPr>
          <a:xfrm>
            <a:off x="11020320" y="5397480"/>
            <a:ext cx="1001880" cy="1217520"/>
            <a:chOff x="11020320" y="5397480"/>
            <a:chExt cx="1001880" cy="1217520"/>
          </a:xfrm>
        </p:grpSpPr>
        <p:sp>
          <p:nvSpPr>
            <p:cNvPr id="27" name="CustomShape 22"/>
            <p:cNvSpPr/>
            <p:nvPr/>
          </p:nvSpPr>
          <p:spPr>
            <a:xfrm>
              <a:off x="11020320" y="5402160"/>
              <a:ext cx="1001880" cy="1212840"/>
            </a:xfrm>
            <a:prstGeom prst="rect">
              <a:avLst/>
            </a:prstGeom>
            <a:noFill/>
            <a:ln>
              <a:noFill/>
            </a:ln>
          </p:spPr>
          <p:style>
            <a:lnRef idx="0"/>
            <a:fillRef idx="0"/>
            <a:effectRef idx="0"/>
            <a:fontRef idx="minor"/>
          </p:style>
        </p:sp>
        <p:sp>
          <p:nvSpPr>
            <p:cNvPr id="28" name="CustomShape 23"/>
            <p:cNvSpPr/>
            <p:nvPr/>
          </p:nvSpPr>
          <p:spPr>
            <a:xfrm>
              <a:off x="11112480" y="5408640"/>
              <a:ext cx="820800" cy="817560"/>
            </a:xfrm>
            <a:custGeom>
              <a:avLst/>
              <a:gdLst/>
              <a:ahLst/>
              <a:rect l="l" t="t"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a:solidFill>
                <a:srgbClr val="000000"/>
              </a:solidFill>
            </a:ln>
          </p:spPr>
          <p:style>
            <a:lnRef idx="0"/>
            <a:fillRef idx="0"/>
            <a:effectRef idx="0"/>
            <a:fontRef idx="minor"/>
          </p:style>
        </p:sp>
        <p:sp>
          <p:nvSpPr>
            <p:cNvPr id="29" name="CustomShape 24"/>
            <p:cNvSpPr/>
            <p:nvPr/>
          </p:nvSpPr>
          <p:spPr>
            <a:xfrm>
              <a:off x="11101320" y="5397480"/>
              <a:ext cx="843120" cy="839880"/>
            </a:xfrm>
            <a:custGeom>
              <a:avLst/>
              <a:gdLst/>
              <a:ahLst/>
              <a:rect l="l" t="t"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a:solidFill>
                <a:srgbClr val="000000"/>
              </a:solidFill>
            </a:ln>
          </p:spPr>
          <p:style>
            <a:lnRef idx="0"/>
            <a:fillRef idx="0"/>
            <a:effectRef idx="0"/>
            <a:fontRef idx="minor"/>
          </p:style>
        </p:sp>
      </p:grpSp>
      <p:sp>
        <p:nvSpPr>
          <p:cNvPr id="30" name="PlaceHolder 25"/>
          <p:cNvSpPr>
            <a:spLocks noGrp="1"/>
          </p:cNvSpPr>
          <p:nvPr>
            <p:ph type="title"/>
          </p:nvPr>
        </p:nvSpPr>
        <p:spPr>
          <a:xfrm>
            <a:off x="609480" y="273600"/>
            <a:ext cx="109724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31" name="PlaceHolder 2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68" name="Picture 4" descr=""/>
          <p:cNvPicPr/>
          <p:nvPr/>
        </p:nvPicPr>
        <p:blipFill>
          <a:blip r:embed="rId3"/>
          <a:stretch/>
        </p:blipFill>
        <p:spPr>
          <a:xfrm>
            <a:off x="11416320" y="2262960"/>
            <a:ext cx="212040" cy="212040"/>
          </a:xfrm>
          <a:prstGeom prst="rect">
            <a:avLst/>
          </a:prstGeom>
          <a:ln>
            <a:noFill/>
          </a:ln>
        </p:spPr>
      </p:pic>
      <p:pic>
        <p:nvPicPr>
          <p:cNvPr id="69" name="Picture 15" descr=""/>
          <p:cNvPicPr/>
          <p:nvPr/>
        </p:nvPicPr>
        <p:blipFill>
          <a:blip r:embed="rId4"/>
          <a:stretch/>
        </p:blipFill>
        <p:spPr>
          <a:xfrm>
            <a:off x="11629800" y="4211280"/>
            <a:ext cx="208080" cy="208080"/>
          </a:xfrm>
          <a:prstGeom prst="rect">
            <a:avLst/>
          </a:prstGeom>
          <a:ln>
            <a:noFill/>
          </a:ln>
        </p:spPr>
      </p:pic>
      <p:pic>
        <p:nvPicPr>
          <p:cNvPr id="70" name="Picture 16" descr=""/>
          <p:cNvPicPr/>
          <p:nvPr/>
        </p:nvPicPr>
        <p:blipFill>
          <a:blip r:embed="rId5"/>
          <a:stretch/>
        </p:blipFill>
        <p:spPr>
          <a:xfrm>
            <a:off x="11206800" y="4216320"/>
            <a:ext cx="208080" cy="208080"/>
          </a:xfrm>
          <a:prstGeom prst="rect">
            <a:avLst/>
          </a:prstGeom>
          <a:ln>
            <a:noFill/>
          </a:ln>
        </p:spPr>
      </p:pic>
      <p:grpSp>
        <p:nvGrpSpPr>
          <p:cNvPr id="71" name="Group 1"/>
          <p:cNvGrpSpPr/>
          <p:nvPr/>
        </p:nvGrpSpPr>
        <p:grpSpPr>
          <a:xfrm>
            <a:off x="11020320" y="5397480"/>
            <a:ext cx="1006560" cy="1217880"/>
            <a:chOff x="11020320" y="5397480"/>
            <a:chExt cx="1006560" cy="1217880"/>
          </a:xfrm>
        </p:grpSpPr>
        <p:sp>
          <p:nvSpPr>
            <p:cNvPr id="72" name="CustomShape 2"/>
            <p:cNvSpPr/>
            <p:nvPr/>
          </p:nvSpPr>
          <p:spPr>
            <a:xfrm>
              <a:off x="11020320" y="5402160"/>
              <a:ext cx="1001880" cy="1212840"/>
            </a:xfrm>
            <a:prstGeom prst="rect">
              <a:avLst/>
            </a:prstGeom>
            <a:noFill/>
            <a:ln>
              <a:noFill/>
            </a:ln>
          </p:spPr>
          <p:style>
            <a:lnRef idx="0"/>
            <a:fillRef idx="0"/>
            <a:effectRef idx="0"/>
            <a:fontRef idx="minor"/>
          </p:style>
        </p:sp>
        <p:sp>
          <p:nvSpPr>
            <p:cNvPr id="73" name="CustomShape 3"/>
            <p:cNvSpPr/>
            <p:nvPr/>
          </p:nvSpPr>
          <p:spPr>
            <a:xfrm>
              <a:off x="11031480" y="6394320"/>
              <a:ext cx="984240" cy="209520"/>
            </a:xfrm>
            <a:custGeom>
              <a:avLst/>
              <a:gdLst/>
              <a:ahLst/>
              <a:rect l="l" t="t"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a:solidFill>
                <a:srgbClr val="000000"/>
              </a:solidFill>
            </a:ln>
          </p:spPr>
          <p:style>
            <a:lnRef idx="0"/>
            <a:fillRef idx="0"/>
            <a:effectRef idx="0"/>
            <a:fontRef idx="minor"/>
          </p:style>
        </p:sp>
        <p:sp>
          <p:nvSpPr>
            <p:cNvPr id="74" name="CustomShape 4"/>
            <p:cNvSpPr/>
            <p:nvPr/>
          </p:nvSpPr>
          <p:spPr>
            <a:xfrm>
              <a:off x="11020320" y="6384960"/>
              <a:ext cx="1006560" cy="230400"/>
            </a:xfrm>
            <a:custGeom>
              <a:avLst/>
              <a:gdLst/>
              <a:ahLst/>
              <a:rect l="l" t="t"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a:solidFill>
                <a:srgbClr val="000000"/>
              </a:solidFill>
            </a:ln>
          </p:spPr>
          <p:style>
            <a:lnRef idx="0"/>
            <a:fillRef idx="0"/>
            <a:effectRef idx="0"/>
            <a:fontRef idx="minor"/>
          </p:style>
        </p:sp>
        <p:sp>
          <p:nvSpPr>
            <p:cNvPr id="75" name="CustomShape 5"/>
            <p:cNvSpPr/>
            <p:nvPr/>
          </p:nvSpPr>
          <p:spPr>
            <a:xfrm>
              <a:off x="11112480" y="5408640"/>
              <a:ext cx="820800" cy="817560"/>
            </a:xfrm>
            <a:custGeom>
              <a:avLst/>
              <a:gdLst/>
              <a:ahLst/>
              <a:rect l="l" t="t"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a:solidFill>
                <a:srgbClr val="000000"/>
              </a:solidFill>
            </a:ln>
          </p:spPr>
          <p:style>
            <a:lnRef idx="0"/>
            <a:fillRef idx="0"/>
            <a:effectRef idx="0"/>
            <a:fontRef idx="minor"/>
          </p:style>
        </p:sp>
        <p:sp>
          <p:nvSpPr>
            <p:cNvPr id="76" name="CustomShape 6"/>
            <p:cNvSpPr/>
            <p:nvPr/>
          </p:nvSpPr>
          <p:spPr>
            <a:xfrm>
              <a:off x="11101320" y="5397480"/>
              <a:ext cx="843120" cy="839880"/>
            </a:xfrm>
            <a:custGeom>
              <a:avLst/>
              <a:gdLst/>
              <a:ahLst/>
              <a:rect l="l" t="t"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a:solidFill>
                <a:srgbClr val="000000"/>
              </a:solidFill>
            </a:ln>
          </p:spPr>
          <p:style>
            <a:lnRef idx="0"/>
            <a:fillRef idx="0"/>
            <a:effectRef idx="0"/>
            <a:fontRef idx="minor"/>
          </p:style>
        </p:sp>
      </p:grpSp>
      <p:pic>
        <p:nvPicPr>
          <p:cNvPr id="77" name="Picture 2" descr=""/>
          <p:cNvPicPr/>
          <p:nvPr/>
        </p:nvPicPr>
        <p:blipFill>
          <a:blip r:embed="rId6"/>
          <a:stretch/>
        </p:blipFill>
        <p:spPr>
          <a:xfrm>
            <a:off x="11060280" y="2648160"/>
            <a:ext cx="932040" cy="182880"/>
          </a:xfrm>
          <a:prstGeom prst="rect">
            <a:avLst/>
          </a:prstGeom>
          <a:ln>
            <a:noFill/>
          </a:ln>
        </p:spPr>
      </p:pic>
      <p:pic>
        <p:nvPicPr>
          <p:cNvPr id="78" name="Picture 6" descr=""/>
          <p:cNvPicPr/>
          <p:nvPr/>
        </p:nvPicPr>
        <p:blipFill>
          <a:blip r:embed="rId7"/>
          <a:stretch/>
        </p:blipFill>
        <p:spPr>
          <a:xfrm>
            <a:off x="11060280" y="2954880"/>
            <a:ext cx="932040" cy="182880"/>
          </a:xfrm>
          <a:prstGeom prst="rect">
            <a:avLst/>
          </a:prstGeom>
          <a:ln>
            <a:noFill/>
          </a:ln>
        </p:spPr>
      </p:pic>
      <p:pic>
        <p:nvPicPr>
          <p:cNvPr id="79" name="Picture 17" descr=""/>
          <p:cNvPicPr/>
          <p:nvPr/>
        </p:nvPicPr>
        <p:blipFill>
          <a:blip r:embed="rId8"/>
          <a:stretch/>
        </p:blipFill>
        <p:spPr>
          <a:xfrm>
            <a:off x="11060280" y="3261600"/>
            <a:ext cx="932040" cy="182880"/>
          </a:xfrm>
          <a:prstGeom prst="rect">
            <a:avLst/>
          </a:prstGeom>
          <a:ln>
            <a:noFill/>
          </a:ln>
        </p:spPr>
      </p:pic>
      <p:pic>
        <p:nvPicPr>
          <p:cNvPr id="80" name="Picture 18" descr=""/>
          <p:cNvPicPr/>
          <p:nvPr/>
        </p:nvPicPr>
        <p:blipFill>
          <a:blip r:embed="rId9"/>
          <a:stretch/>
        </p:blipFill>
        <p:spPr>
          <a:xfrm>
            <a:off x="11060280" y="3568320"/>
            <a:ext cx="932040" cy="182880"/>
          </a:xfrm>
          <a:prstGeom prst="rect">
            <a:avLst/>
          </a:prstGeom>
          <a:ln>
            <a:noFill/>
          </a:ln>
        </p:spPr>
      </p:pic>
      <p:pic>
        <p:nvPicPr>
          <p:cNvPr id="81" name="Picture 19" descr=""/>
          <p:cNvPicPr/>
          <p:nvPr/>
        </p:nvPicPr>
        <p:blipFill>
          <a:blip r:embed="rId10"/>
          <a:stretch/>
        </p:blipFill>
        <p:spPr>
          <a:xfrm>
            <a:off x="11060280" y="3872880"/>
            <a:ext cx="932040" cy="182880"/>
          </a:xfrm>
          <a:prstGeom prst="rect">
            <a:avLst/>
          </a:prstGeom>
          <a:ln>
            <a:noFill/>
          </a:ln>
        </p:spPr>
      </p:pic>
      <p:sp>
        <p:nvSpPr>
          <p:cNvPr id="82" name="PlaceHolder 7"/>
          <p:cNvSpPr>
            <a:spLocks noGrp="1"/>
          </p:cNvSpPr>
          <p:nvPr>
            <p:ph type="title"/>
          </p:nvPr>
        </p:nvSpPr>
        <p:spPr>
          <a:xfrm>
            <a:off x="609480" y="273600"/>
            <a:ext cx="109724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83" name="PlaceHolder 8"/>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sldMaster>
</file>

<file path=ppt/slides/_rels/slide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2683080" y="278280"/>
            <a:ext cx="6824520" cy="139968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ffffff"/>
                </a:solidFill>
                <a:latin typeface="Arial"/>
                <a:ea typeface="DejaVu Sans"/>
              </a:rPr>
              <a:t>Reimaging the Fennoscandian Microseismicity</a:t>
            </a:r>
            <a:endParaRPr b="0" lang="en-US" sz="1800" spc="-1" strike="noStrike">
              <a:latin typeface="Arial"/>
            </a:endParaRPr>
          </a:p>
          <a:p>
            <a:pPr algn="ctr">
              <a:lnSpc>
                <a:spcPct val="100000"/>
              </a:lnSpc>
            </a:pPr>
            <a:endParaRPr b="0" lang="en-US" sz="1800" spc="-1" strike="noStrike">
              <a:latin typeface="Arial"/>
            </a:endParaRPr>
          </a:p>
          <a:p>
            <a:pPr algn="ctr">
              <a:lnSpc>
                <a:spcPct val="100000"/>
              </a:lnSpc>
            </a:pPr>
            <a:r>
              <a:rPr b="0" lang="en-US" sz="1800" spc="-1" strike="noStrike" u="sng">
                <a:solidFill>
                  <a:srgbClr val="ffffff"/>
                </a:solidFill>
                <a:uFillTx/>
                <a:latin typeface="Arial"/>
                <a:ea typeface="DejaVu Sans"/>
              </a:rPr>
              <a:t>Tommi Vuorinen</a:t>
            </a:r>
            <a:r>
              <a:rPr b="0" lang="en-US" sz="1800" spc="-1" strike="noStrike">
                <a:solidFill>
                  <a:srgbClr val="ffffff"/>
                </a:solidFill>
                <a:latin typeface="Arial"/>
                <a:ea typeface="DejaVu Sans"/>
              </a:rPr>
              <a:t>, Kati Oinonen, Jennifer Hällsten, Tuija Luhta</a:t>
            </a:r>
            <a:endParaRPr b="0" lang="en-US" sz="1800" spc="-1" strike="noStrike">
              <a:latin typeface="Arial"/>
            </a:endParaRPr>
          </a:p>
          <a:p>
            <a:pPr algn="ctr">
              <a:lnSpc>
                <a:spcPct val="100000"/>
              </a:lnSpc>
            </a:pPr>
            <a:r>
              <a:rPr b="0" lang="en-US" sz="1400" spc="-1" strike="noStrike">
                <a:solidFill>
                  <a:srgbClr val="ffffff"/>
                </a:solidFill>
                <a:latin typeface="Arial"/>
                <a:ea typeface="DejaVu Sans"/>
              </a:rPr>
              <a:t>Institute of Seismology, University of Helsinki</a:t>
            </a:r>
            <a:endParaRPr b="0" lang="en-US" sz="1400" spc="-1" strike="noStrike">
              <a:latin typeface="Arial"/>
            </a:endParaRPr>
          </a:p>
        </p:txBody>
      </p:sp>
      <p:sp>
        <p:nvSpPr>
          <p:cNvPr id="121" name="CustomShape 2"/>
          <p:cNvSpPr/>
          <p:nvPr/>
        </p:nvSpPr>
        <p:spPr>
          <a:xfrm>
            <a:off x="178560" y="2958840"/>
            <a:ext cx="2085480" cy="2064960"/>
          </a:xfrm>
          <a:prstGeom prst="rect">
            <a:avLst/>
          </a:prstGeom>
          <a:noFill/>
          <a:ln>
            <a:noFill/>
          </a:ln>
        </p:spPr>
        <p:style>
          <a:lnRef idx="0"/>
          <a:fillRef idx="0"/>
          <a:effectRef idx="0"/>
          <a:fontRef idx="minor"/>
        </p:style>
        <p:txBody>
          <a:bodyPr lIns="108000" rIns="108000" tIns="108000" bIns="108000" anchor="ctr" anchorCtr="1">
            <a:normAutofit/>
          </a:bodyPr>
          <a:p>
            <a:pPr algn="ctr">
              <a:lnSpc>
                <a:spcPct val="90000"/>
              </a:lnSpc>
            </a:pPr>
            <a:r>
              <a:rPr b="0" lang="en-US" sz="1200" spc="-1" strike="noStrike">
                <a:solidFill>
                  <a:srgbClr val="000000"/>
                </a:solidFill>
                <a:latin typeface="Arial"/>
                <a:ea typeface="DejaVu Sans"/>
              </a:rPr>
              <a:t>The conventional picture of the seismicity in Finland, and the rest of Fennoscandia, has been that earthquakes are mostly “individual” events.</a:t>
            </a:r>
            <a:endParaRPr b="0" lang="en-US" sz="1200" spc="-1" strike="noStrike">
              <a:latin typeface="Arial"/>
            </a:endParaRPr>
          </a:p>
          <a:p>
            <a:pPr algn="ctr">
              <a:lnSpc>
                <a:spcPct val="90000"/>
              </a:lnSpc>
            </a:pPr>
            <a:endParaRPr b="0" lang="en-US" sz="1200" spc="-1" strike="noStrike">
              <a:latin typeface="Arial"/>
            </a:endParaRPr>
          </a:p>
          <a:p>
            <a:pPr algn="ctr">
              <a:lnSpc>
                <a:spcPct val="90000"/>
              </a:lnSpc>
            </a:pPr>
            <a:r>
              <a:rPr b="0" lang="en-US" sz="1200" spc="-1" strike="noStrike">
                <a:solidFill>
                  <a:srgbClr val="000000"/>
                </a:solidFill>
                <a:latin typeface="Arial"/>
                <a:ea typeface="DejaVu Sans"/>
              </a:rPr>
              <a:t>We seek to challenge this notion here. </a:t>
            </a:r>
            <a:endParaRPr b="0" lang="en-US" sz="1200" spc="-1" strike="noStrike">
              <a:latin typeface="Arial"/>
            </a:endParaRPr>
          </a:p>
        </p:txBody>
      </p:sp>
      <p:sp>
        <p:nvSpPr>
          <p:cNvPr id="122" name="CustomShape 3"/>
          <p:cNvSpPr/>
          <p:nvPr/>
        </p:nvSpPr>
        <p:spPr>
          <a:xfrm>
            <a:off x="5338080" y="6314040"/>
            <a:ext cx="1530000" cy="279000"/>
          </a:xfrm>
          <a:prstGeom prst="rect">
            <a:avLst/>
          </a:prstGeom>
          <a:noFill/>
          <a:ln>
            <a:noFill/>
          </a:ln>
        </p:spPr>
        <p:style>
          <a:lnRef idx="0"/>
          <a:fillRef idx="0"/>
          <a:effectRef idx="0"/>
          <a:fontRef idx="minor"/>
        </p:style>
        <p:txBody>
          <a:bodyPr lIns="90000" rIns="90000" tIns="45000" bIns="45000" anchor="b"/>
          <a:p>
            <a:pPr algn="ctr">
              <a:lnSpc>
                <a:spcPct val="90000"/>
              </a:lnSpc>
            </a:pPr>
            <a:r>
              <a:rPr b="1" lang="en-US" sz="1100" spc="-1" strike="noStrike">
                <a:solidFill>
                  <a:srgbClr val="ffffff"/>
                </a:solidFill>
                <a:latin typeface="Arial"/>
                <a:ea typeface="DejaVu Sans"/>
              </a:rPr>
              <a:t>P1.2-832</a:t>
            </a:r>
            <a:endParaRPr b="0" lang="en-US" sz="1100" spc="-1" strike="noStrike">
              <a:latin typeface="Arial"/>
            </a:endParaRPr>
          </a:p>
        </p:txBody>
      </p:sp>
      <p:sp>
        <p:nvSpPr>
          <p:cNvPr id="123" name="CustomShape 4"/>
          <p:cNvSpPr/>
          <p:nvPr/>
        </p:nvSpPr>
        <p:spPr>
          <a:xfrm>
            <a:off x="2683080" y="2958840"/>
            <a:ext cx="2085480" cy="2064960"/>
          </a:xfrm>
          <a:prstGeom prst="rect">
            <a:avLst/>
          </a:prstGeom>
          <a:noFill/>
          <a:ln>
            <a:noFill/>
          </a:ln>
        </p:spPr>
        <p:style>
          <a:lnRef idx="0"/>
          <a:fillRef idx="0"/>
          <a:effectRef idx="0"/>
          <a:fontRef idx="minor"/>
        </p:style>
        <p:txBody>
          <a:bodyPr lIns="108000" rIns="108000" tIns="108000" bIns="108000" anchor="ctr" anchorCtr="1">
            <a:normAutofit/>
          </a:bodyPr>
          <a:p>
            <a:pPr algn="ctr">
              <a:lnSpc>
                <a:spcPct val="90000"/>
              </a:lnSpc>
            </a:pPr>
            <a:r>
              <a:rPr b="0" lang="en-US" sz="1200" spc="-1" strike="noStrike">
                <a:solidFill>
                  <a:srgbClr val="000000"/>
                </a:solidFill>
                <a:latin typeface="Arial"/>
                <a:ea typeface="DejaVu Sans"/>
              </a:rPr>
              <a:t>We use a cross-correlation based template matching detector developed to monitor induced seismicity from an Enhanced Geothermal System (EGS), and run it using selected Finnish earthquakes.</a:t>
            </a:r>
            <a:endParaRPr b="0" lang="en-US" sz="1200" spc="-1" strike="noStrike">
              <a:latin typeface="Arial"/>
            </a:endParaRPr>
          </a:p>
        </p:txBody>
      </p:sp>
      <p:sp>
        <p:nvSpPr>
          <p:cNvPr id="124" name="CustomShape 5"/>
          <p:cNvSpPr/>
          <p:nvPr/>
        </p:nvSpPr>
        <p:spPr>
          <a:xfrm>
            <a:off x="7422120" y="2958840"/>
            <a:ext cx="2085480" cy="2064960"/>
          </a:xfrm>
          <a:prstGeom prst="rect">
            <a:avLst/>
          </a:prstGeom>
          <a:noFill/>
          <a:ln>
            <a:noFill/>
          </a:ln>
        </p:spPr>
        <p:style>
          <a:lnRef idx="0"/>
          <a:fillRef idx="0"/>
          <a:effectRef idx="0"/>
          <a:fontRef idx="minor"/>
        </p:style>
        <p:txBody>
          <a:bodyPr lIns="108000" rIns="108000" tIns="108000" bIns="108000" anchor="ctr" anchorCtr="1">
            <a:normAutofit/>
          </a:bodyPr>
          <a:p>
            <a:pPr algn="ctr">
              <a:lnSpc>
                <a:spcPct val="90000"/>
              </a:lnSpc>
            </a:pPr>
            <a:r>
              <a:rPr b="0" lang="en-US" sz="1200" spc="-1" strike="noStrike">
                <a:solidFill>
                  <a:srgbClr val="000000"/>
                </a:solidFill>
                <a:latin typeface="Arial"/>
                <a:ea typeface="DejaVu Sans"/>
              </a:rPr>
              <a:t>The detector is able to find events orders of magnitude smaller than the template event. </a:t>
            </a:r>
            <a:endParaRPr b="0" lang="en-US" sz="1200" spc="-1" strike="noStrike">
              <a:latin typeface="Arial"/>
            </a:endParaRPr>
          </a:p>
          <a:p>
            <a:pPr algn="ctr">
              <a:lnSpc>
                <a:spcPct val="90000"/>
              </a:lnSpc>
            </a:pPr>
            <a:endParaRPr b="0" lang="en-US" sz="1200" spc="-1" strike="noStrike">
              <a:latin typeface="Arial"/>
            </a:endParaRPr>
          </a:p>
          <a:p>
            <a:pPr algn="ctr">
              <a:lnSpc>
                <a:spcPct val="90000"/>
              </a:lnSpc>
            </a:pPr>
            <a:r>
              <a:rPr b="0" lang="en-US" sz="1200" spc="-1" strike="noStrike">
                <a:solidFill>
                  <a:srgbClr val="000000"/>
                </a:solidFill>
                <a:latin typeface="Arial"/>
                <a:ea typeface="DejaVu Sans"/>
              </a:rPr>
              <a:t>If they have occurred.</a:t>
            </a:r>
            <a:endParaRPr b="0" lang="en-US" sz="1200" spc="-1" strike="noStrike">
              <a:latin typeface="Arial"/>
            </a:endParaRPr>
          </a:p>
        </p:txBody>
      </p:sp>
      <p:sp>
        <p:nvSpPr>
          <p:cNvPr id="125" name="CustomShape 6"/>
          <p:cNvSpPr/>
          <p:nvPr/>
        </p:nvSpPr>
        <p:spPr>
          <a:xfrm>
            <a:off x="9926640" y="2958840"/>
            <a:ext cx="2085480" cy="2064960"/>
          </a:xfrm>
          <a:prstGeom prst="rect">
            <a:avLst/>
          </a:prstGeom>
          <a:noFill/>
          <a:ln>
            <a:noFill/>
          </a:ln>
        </p:spPr>
        <p:style>
          <a:lnRef idx="0"/>
          <a:fillRef idx="0"/>
          <a:effectRef idx="0"/>
          <a:fontRef idx="minor"/>
        </p:style>
        <p:txBody>
          <a:bodyPr lIns="108000" rIns="108000" tIns="108000" bIns="108000" anchor="ctr" anchorCtr="1">
            <a:normAutofit/>
          </a:bodyPr>
          <a:p>
            <a:pPr algn="ctr">
              <a:lnSpc>
                <a:spcPct val="90000"/>
              </a:lnSpc>
            </a:pPr>
            <a:r>
              <a:rPr b="0" lang="en-US" sz="1200" spc="-1" strike="noStrike">
                <a:solidFill>
                  <a:srgbClr val="000000"/>
                </a:solidFill>
                <a:latin typeface="Arial"/>
                <a:ea typeface="DejaVu Sans"/>
              </a:rPr>
              <a:t>The prelliminary results are promising, but the differences in target areas means that more research is necessary to find the optimal parameters. </a:t>
            </a:r>
            <a:endParaRPr b="0" lang="en-US" sz="1200" spc="-1" strike="noStrike">
              <a:latin typeface="Arial"/>
            </a:endParaRPr>
          </a:p>
        </p:txBody>
      </p:sp>
      <p:sp>
        <p:nvSpPr>
          <p:cNvPr id="126" name="CustomShape 7"/>
          <p:cNvSpPr/>
          <p:nvPr/>
        </p:nvSpPr>
        <p:spPr>
          <a:xfrm>
            <a:off x="11103840" y="5452920"/>
            <a:ext cx="836280" cy="73980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900" spc="-1" strike="noStrike">
                <a:solidFill>
                  <a:srgbClr val="ffffff"/>
                </a:solidFill>
                <a:latin typeface="Arial"/>
                <a:ea typeface="DejaVu Sans"/>
              </a:rPr>
              <a:t>Please do not use this space, a QR code will be automatically overlayed</a:t>
            </a:r>
            <a:endParaRPr b="0" lang="en-US" sz="900" spc="-1" strike="noStrike">
              <a:latin typeface="Arial"/>
            </a:endParaRPr>
          </a:p>
        </p:txBody>
      </p:sp>
      <p:pic>
        <p:nvPicPr>
          <p:cNvPr id="127" name="" descr=""/>
          <p:cNvPicPr/>
          <p:nvPr/>
        </p:nvPicPr>
        <p:blipFill>
          <a:blip r:embed="rId1"/>
          <a:stretch/>
        </p:blipFill>
        <p:spPr>
          <a:xfrm>
            <a:off x="9966960" y="250560"/>
            <a:ext cx="1949400" cy="121140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2193120" y="266400"/>
            <a:ext cx="8020080" cy="558000"/>
          </a:xfrm>
          <a:prstGeom prst="rect">
            <a:avLst/>
          </a:prstGeom>
          <a:noFill/>
          <a:ln>
            <a:noFill/>
          </a:ln>
        </p:spPr>
        <p:style>
          <a:lnRef idx="0"/>
          <a:fillRef idx="0"/>
          <a:effectRef idx="0"/>
          <a:fontRef idx="minor"/>
        </p:style>
        <p:txBody>
          <a:bodyPr lIns="90000" rIns="90000" tIns="45000" bIns="45000" anchor="b"/>
          <a:p>
            <a:pPr algn="ctr">
              <a:lnSpc>
                <a:spcPct val="100000"/>
              </a:lnSpc>
            </a:pPr>
            <a:br/>
            <a:r>
              <a:rPr b="0" lang="en-US" sz="1800" spc="-1" strike="noStrike">
                <a:solidFill>
                  <a:srgbClr val="ffffff"/>
                </a:solidFill>
                <a:latin typeface="Arial"/>
                <a:ea typeface="DejaVu Sans"/>
              </a:rPr>
              <a:t>Introduction</a:t>
            </a:r>
            <a:r>
              <a:rPr b="0" lang="en-US" sz="2000" spc="-1" strike="noStrike">
                <a:solidFill>
                  <a:srgbClr val="000000"/>
                </a:solidFill>
                <a:latin typeface="Arial"/>
                <a:ea typeface="DejaVu Sans"/>
              </a:rPr>
              <a:t>  </a:t>
            </a:r>
            <a:endParaRPr b="0" lang="en-US" sz="2000" spc="-1" strike="noStrike">
              <a:latin typeface="Arial"/>
            </a:endParaRPr>
          </a:p>
        </p:txBody>
      </p:sp>
      <p:sp>
        <p:nvSpPr>
          <p:cNvPr id="129" name="CustomShape 2"/>
          <p:cNvSpPr/>
          <p:nvPr/>
        </p:nvSpPr>
        <p:spPr>
          <a:xfrm>
            <a:off x="11125440" y="6385320"/>
            <a:ext cx="816480" cy="2325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1000" spc="-1" strike="noStrike">
                <a:solidFill>
                  <a:srgbClr val="ffffff"/>
                </a:solidFill>
                <a:latin typeface="Arial"/>
                <a:ea typeface="DejaVu Sans"/>
              </a:rPr>
              <a:t>P1.2-832</a:t>
            </a:r>
            <a:endParaRPr b="0" lang="en-US" sz="1000" spc="-1" strike="noStrike">
              <a:latin typeface="Arial"/>
            </a:endParaRPr>
          </a:p>
        </p:txBody>
      </p:sp>
      <p:sp>
        <p:nvSpPr>
          <p:cNvPr id="130" name="CustomShape 3"/>
          <p:cNvSpPr/>
          <p:nvPr/>
        </p:nvSpPr>
        <p:spPr>
          <a:xfrm>
            <a:off x="11103840" y="5452920"/>
            <a:ext cx="836280" cy="73980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900" spc="-1" strike="noStrike">
                <a:solidFill>
                  <a:srgbClr val="ffffff"/>
                </a:solidFill>
                <a:latin typeface="Arial"/>
                <a:ea typeface="DejaVu Sans"/>
              </a:rPr>
              <a:t>Please do not use this space, a QR code will be automatically overlayed</a:t>
            </a:r>
            <a:endParaRPr b="0" lang="en-US" sz="900" spc="-1" strike="noStrike">
              <a:latin typeface="Arial"/>
            </a:endParaRPr>
          </a:p>
        </p:txBody>
      </p:sp>
      <p:pic>
        <p:nvPicPr>
          <p:cNvPr id="131" name="" descr=""/>
          <p:cNvPicPr/>
          <p:nvPr/>
        </p:nvPicPr>
        <p:blipFill>
          <a:blip r:embed="rId1"/>
          <a:stretch/>
        </p:blipFill>
        <p:spPr>
          <a:xfrm>
            <a:off x="10390320" y="55440"/>
            <a:ext cx="1742040" cy="1082520"/>
          </a:xfrm>
          <a:prstGeom prst="rect">
            <a:avLst/>
          </a:prstGeom>
          <a:ln>
            <a:noFill/>
          </a:ln>
        </p:spPr>
      </p:pic>
      <p:sp>
        <p:nvSpPr>
          <p:cNvPr id="132" name="CustomShape 4"/>
          <p:cNvSpPr/>
          <p:nvPr/>
        </p:nvSpPr>
        <p:spPr>
          <a:xfrm>
            <a:off x="108000" y="1209240"/>
            <a:ext cx="10661760" cy="338076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The conventional picture of the seismicity in Finland, and the rest of Fennoscandia, has been that earthquakes are mostly individual or doublet events without fore or aftershocks. This notion of apparent singularity is based on an analysis workflow designed for regional events visible on multiple stations over a relatively sparse seismic network. On the other hand, it is known that in Wyborg rapakivi batholith, located in south-east Finland, earthquakes have been known to exhibit a more swarm type behaviour, with up to hundreds of smaller events following a (regionally) larger – a M2.0–3.0 – event.  </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lang="en-US" sz="1800" spc="-1" strike="noStrike">
                <a:solidFill>
                  <a:srgbClr val="000000"/>
                </a:solidFill>
                <a:latin typeface="Arial"/>
                <a:ea typeface="DejaVu Sans"/>
              </a:rPr>
              <a:t>In order to study the induced seismicity of an EGS plant in Otaniemi, we developed a template matching based event detector tool suite. Beyond the Otaniemi EGS, The tool was already tested on several earthquakes in Virolahti, located on the rapakivi batolith in SE Finland, where the tool was able to find dozens of additional events. Here we apply the detector suite to selected Finnish earthquakes in order to map the Fennoscandian microseismicity related to bigger events.</a:t>
            </a:r>
            <a:endParaRPr b="0" lang="en-US" sz="1800" spc="-1" strike="noStrike">
              <a:latin typeface="Arial"/>
            </a:endParaRPr>
          </a:p>
        </p:txBody>
      </p:sp>
      <p:pic>
        <p:nvPicPr>
          <p:cNvPr id="133" name="" descr=""/>
          <p:cNvPicPr/>
          <p:nvPr/>
        </p:nvPicPr>
        <p:blipFill>
          <a:blip r:embed="rId2"/>
          <a:stretch/>
        </p:blipFill>
        <p:spPr>
          <a:xfrm>
            <a:off x="1416240" y="4673520"/>
            <a:ext cx="7858080" cy="1801080"/>
          </a:xfrm>
          <a:prstGeom prst="rect">
            <a:avLst/>
          </a:prstGeom>
          <a:ln>
            <a:noFill/>
          </a:ln>
        </p:spPr>
      </p:pic>
      <p:sp>
        <p:nvSpPr>
          <p:cNvPr id="134" name="CustomShape 5"/>
          <p:cNvSpPr/>
          <p:nvPr/>
        </p:nvSpPr>
        <p:spPr>
          <a:xfrm>
            <a:off x="108000" y="6465240"/>
            <a:ext cx="10661760" cy="363960"/>
          </a:xfrm>
          <a:prstGeom prst="rect">
            <a:avLst/>
          </a:prstGeom>
          <a:noFill/>
          <a:ln>
            <a:noFill/>
          </a:ln>
        </p:spPr>
        <p:style>
          <a:lnRef idx="0"/>
          <a:fillRef idx="0"/>
          <a:effectRef idx="0"/>
          <a:fontRef idx="minor"/>
        </p:style>
        <p:txBody>
          <a:bodyPr lIns="90000" rIns="90000" tIns="45000" bIns="45000"/>
          <a:p>
            <a:pPr algn="ctr">
              <a:lnSpc>
                <a:spcPct val="100000"/>
              </a:lnSpc>
            </a:pPr>
            <a:r>
              <a:rPr b="0" lang="en-US" sz="1800" spc="-1" strike="noStrike">
                <a:solidFill>
                  <a:srgbClr val="000000"/>
                </a:solidFill>
                <a:latin typeface="Arial"/>
                <a:ea typeface="DejaVu Sans"/>
              </a:rPr>
              <a:t>Example of a foreshock detection for a M2.3 event in Joensuu</a:t>
            </a:r>
            <a:endParaRPr b="0" lang="en-US" sz="18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2193120" y="266400"/>
            <a:ext cx="8020080" cy="558000"/>
          </a:xfrm>
          <a:prstGeom prst="rect">
            <a:avLst/>
          </a:prstGeom>
          <a:noFill/>
          <a:ln>
            <a:noFill/>
          </a:ln>
        </p:spPr>
        <p:style>
          <a:lnRef idx="0"/>
          <a:fillRef idx="0"/>
          <a:effectRef idx="0"/>
          <a:fontRef idx="minor"/>
        </p:style>
        <p:txBody>
          <a:bodyPr lIns="90000" rIns="90000" tIns="45000" bIns="45000" anchor="b"/>
          <a:p>
            <a:pPr algn="ctr">
              <a:lnSpc>
                <a:spcPct val="90000"/>
              </a:lnSpc>
            </a:pPr>
            <a:r>
              <a:rPr b="0" lang="en-US" sz="1800" spc="-1" strike="noStrike">
                <a:solidFill>
                  <a:srgbClr val="ffffff"/>
                </a:solidFill>
                <a:latin typeface="Arial"/>
                <a:ea typeface="DejaVu Sans"/>
              </a:rPr>
              <a:t>Objectives, the selected earthquakes and </a:t>
            </a:r>
            <a:br/>
            <a:r>
              <a:rPr b="0" lang="en-US" sz="1800" spc="-1" strike="noStrike">
                <a:solidFill>
                  <a:srgbClr val="ffffff"/>
                </a:solidFill>
                <a:latin typeface="Arial"/>
                <a:ea typeface="DejaVu Sans"/>
              </a:rPr>
              <a:t>few words about parameters</a:t>
            </a:r>
            <a:endParaRPr b="0" lang="en-US" sz="1800" spc="-1" strike="noStrike">
              <a:latin typeface="Arial"/>
            </a:endParaRPr>
          </a:p>
        </p:txBody>
      </p:sp>
      <p:sp>
        <p:nvSpPr>
          <p:cNvPr id="136" name="CustomShape 2"/>
          <p:cNvSpPr/>
          <p:nvPr/>
        </p:nvSpPr>
        <p:spPr>
          <a:xfrm>
            <a:off x="11125440" y="6385320"/>
            <a:ext cx="816480" cy="2325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1000" spc="-1" strike="noStrike">
                <a:solidFill>
                  <a:srgbClr val="ffffff"/>
                </a:solidFill>
                <a:latin typeface="Arial"/>
                <a:ea typeface="DejaVu Sans"/>
              </a:rPr>
              <a:t>P1.2-832</a:t>
            </a:r>
            <a:endParaRPr b="0" lang="en-US" sz="1000" spc="-1" strike="noStrike">
              <a:latin typeface="Arial"/>
            </a:endParaRPr>
          </a:p>
        </p:txBody>
      </p:sp>
      <p:sp>
        <p:nvSpPr>
          <p:cNvPr id="137" name="CustomShape 3"/>
          <p:cNvSpPr/>
          <p:nvPr/>
        </p:nvSpPr>
        <p:spPr>
          <a:xfrm>
            <a:off x="11103840" y="5452920"/>
            <a:ext cx="836280" cy="73980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900" spc="-1" strike="noStrike">
                <a:solidFill>
                  <a:srgbClr val="ffffff"/>
                </a:solidFill>
                <a:latin typeface="Arial"/>
                <a:ea typeface="DejaVu Sans"/>
              </a:rPr>
              <a:t>Please do not use this space, a QR code will be automatically overlayed</a:t>
            </a:r>
            <a:endParaRPr b="0" lang="en-US" sz="900" spc="-1" strike="noStrike">
              <a:latin typeface="Arial"/>
            </a:endParaRPr>
          </a:p>
        </p:txBody>
      </p:sp>
      <p:pic>
        <p:nvPicPr>
          <p:cNvPr id="138" name="" descr=""/>
          <p:cNvPicPr/>
          <p:nvPr/>
        </p:nvPicPr>
        <p:blipFill>
          <a:blip r:embed="rId1"/>
          <a:stretch/>
        </p:blipFill>
        <p:spPr>
          <a:xfrm>
            <a:off x="10390320" y="55440"/>
            <a:ext cx="1742040" cy="1082520"/>
          </a:xfrm>
          <a:prstGeom prst="rect">
            <a:avLst/>
          </a:prstGeom>
          <a:ln>
            <a:noFill/>
          </a:ln>
        </p:spPr>
      </p:pic>
      <p:sp>
        <p:nvSpPr>
          <p:cNvPr id="139" name="CustomShape 4"/>
          <p:cNvSpPr/>
          <p:nvPr/>
        </p:nvSpPr>
        <p:spPr>
          <a:xfrm>
            <a:off x="108000" y="1209240"/>
            <a:ext cx="10661760" cy="530100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Our goal is to provide a proof of concept that the detector works, and to begin painting a more comprehensive picture of the microseismicity related to the larger Fennoscandian events. This more detailed view of the microseismicity can provide additional insight into seismic hazard related to e.g. nuclear power, geothermal energy and other projects where seismic hazard analysis might be considered.  In more practical terms, we also need to look into what kind of parameters are optimal for the purpose. In Otaniemi, the seismic network of hundred stations was located within a few tens of kilometers of the site. On the other hand, regionally we are talking about few stations within a few hundred kilometers! So, the scope of application is considerably different.</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lang="en-US" sz="1800" spc="-1" strike="noStrike">
                <a:solidFill>
                  <a:srgbClr val="000000"/>
                </a:solidFill>
                <a:latin typeface="Arial"/>
                <a:ea typeface="DejaVu Sans"/>
              </a:rPr>
              <a:t>The template events were selected based on criteria that allow us to evaluate the performance of the detector tool suite in variable conditions.</a:t>
            </a:r>
            <a:endParaRPr b="0" lang="en-US" sz="1800" spc="-1" strike="noStrike">
              <a:latin typeface="Arial"/>
            </a:endParaRPr>
          </a:p>
          <a:p>
            <a:pPr algn="just">
              <a:lnSpc>
                <a:spcPct val="100000"/>
              </a:lnSpc>
            </a:pPr>
            <a:endParaRPr b="0" lang="en-US" sz="1800" spc="-1" strike="noStrike">
              <a:latin typeface="Arial"/>
            </a:endParaRPr>
          </a:p>
          <a:p>
            <a:pPr marL="216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Bothnian bay M 4.2 on 2016-03-19 21:55 at 65.066N 22.525E, depth of 21.6 km  </a:t>
            </a:r>
            <a:endParaRPr b="0" lang="en-US" sz="1800" spc="-1" strike="noStrike">
              <a:latin typeface="Arial"/>
            </a:endParaRPr>
          </a:p>
          <a:p>
            <a:pPr lvl="1" marL="432000" indent="-215280" algn="just">
              <a:lnSpc>
                <a:spcPct val="100000"/>
              </a:lnSpc>
              <a:buClr>
                <a:srgbClr val="ffffff"/>
              </a:buClr>
              <a:buSzPct val="45000"/>
              <a:buFont typeface="Wingdings" charset="2"/>
              <a:buChar char=""/>
            </a:pPr>
            <a:r>
              <a:rPr b="0" lang="en-US" sz="1800" spc="-1" strike="noStrike">
                <a:solidFill>
                  <a:srgbClr val="000000"/>
                </a:solidFill>
                <a:latin typeface="Arial"/>
                <a:ea typeface="DejaVu Sans"/>
              </a:rPr>
              <a:t>Selected because it has known aftershocks and because it is located near a denser OBF seismic station network.</a:t>
            </a:r>
            <a:endParaRPr b="0" lang="en-US" sz="1800" spc="-1" strike="noStrike">
              <a:latin typeface="Arial"/>
            </a:endParaRPr>
          </a:p>
          <a:p>
            <a:pPr marL="216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Liminka M 3.3 on 2017-12-07 22:32 at 64.785N  25.370E, depth of 37.6 km</a:t>
            </a:r>
            <a:endParaRPr b="0" lang="en-US" sz="1800" spc="-1" strike="noStrike">
              <a:latin typeface="Arial"/>
            </a:endParaRPr>
          </a:p>
          <a:p>
            <a:pPr lvl="1" marL="432000" indent="-215280" algn="just">
              <a:lnSpc>
                <a:spcPct val="100000"/>
              </a:lnSpc>
              <a:buClr>
                <a:srgbClr val="ffffff"/>
              </a:buClr>
              <a:buSzPct val="45000"/>
              <a:buFont typeface="Wingdings" charset="2"/>
              <a:buChar char=""/>
            </a:pPr>
            <a:r>
              <a:rPr b="0" lang="en-US" sz="1800" spc="-1" strike="noStrike">
                <a:solidFill>
                  <a:srgbClr val="000000"/>
                </a:solidFill>
                <a:latin typeface="Arial"/>
                <a:ea typeface="DejaVu Sans"/>
              </a:rPr>
              <a:t>Another event within the denser OBF-network. This time with a much larger depth.</a:t>
            </a:r>
            <a:endParaRPr b="0" lang="en-US" sz="1800" spc="-1" strike="noStrike">
              <a:latin typeface="Arial"/>
            </a:endParaRPr>
          </a:p>
          <a:p>
            <a:pPr marL="216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Joensuu M2.3 on 2022-12-13 20:11 at 62.788 N  30.231 E, depth of 1.5 km</a:t>
            </a:r>
            <a:endParaRPr b="0" lang="en-US" sz="1800" spc="-1" strike="noStrike">
              <a:latin typeface="Arial"/>
            </a:endParaRPr>
          </a:p>
          <a:p>
            <a:pPr lvl="1" marL="432000" indent="-215280" algn="just">
              <a:lnSpc>
                <a:spcPct val="100000"/>
              </a:lnSpc>
              <a:buClr>
                <a:srgbClr val="ffffff"/>
              </a:buClr>
              <a:buSzPct val="45000"/>
              <a:buFont typeface="Wingdings" charset="2"/>
              <a:buChar char=""/>
            </a:pPr>
            <a:r>
              <a:rPr b="0" lang="en-US" sz="1800" spc="-1" strike="noStrike">
                <a:solidFill>
                  <a:srgbClr val="000000"/>
                </a:solidFill>
                <a:latin typeface="Arial"/>
                <a:ea typeface="DejaVu Sans"/>
              </a:rPr>
              <a:t>Event that happened in a location with very few known historical events and only 2 stations under 150 km from the event! </a:t>
            </a:r>
            <a:endParaRPr b="0" lang="en-US" sz="18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2193120" y="266400"/>
            <a:ext cx="8020080" cy="558000"/>
          </a:xfrm>
          <a:prstGeom prst="rect">
            <a:avLst/>
          </a:prstGeom>
          <a:noFill/>
          <a:ln>
            <a:noFill/>
          </a:ln>
        </p:spPr>
        <p:style>
          <a:lnRef idx="0"/>
          <a:fillRef idx="0"/>
          <a:effectRef idx="0"/>
          <a:fontRef idx="minor"/>
        </p:style>
        <p:txBody>
          <a:bodyPr lIns="90000" rIns="90000" tIns="45000" bIns="45000" anchor="b"/>
          <a:p>
            <a:pPr algn="ctr">
              <a:lnSpc>
                <a:spcPct val="90000"/>
              </a:lnSpc>
            </a:pPr>
            <a:r>
              <a:rPr b="0" lang="en-US" sz="1800" spc="-1" strike="noStrike">
                <a:solidFill>
                  <a:srgbClr val="ffffff"/>
                </a:solidFill>
                <a:latin typeface="Arial"/>
                <a:ea typeface="DejaVu Sans"/>
              </a:rPr>
              <a:t>Data and results from the OBF-network events</a:t>
            </a:r>
            <a:endParaRPr b="0" lang="en-US" sz="1800" spc="-1" strike="noStrike">
              <a:latin typeface="Arial"/>
            </a:endParaRPr>
          </a:p>
        </p:txBody>
      </p:sp>
      <p:sp>
        <p:nvSpPr>
          <p:cNvPr id="141" name="CustomShape 2"/>
          <p:cNvSpPr/>
          <p:nvPr/>
        </p:nvSpPr>
        <p:spPr>
          <a:xfrm>
            <a:off x="11125440" y="6385320"/>
            <a:ext cx="816480" cy="2325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1000" spc="-1" strike="noStrike">
                <a:solidFill>
                  <a:srgbClr val="ffffff"/>
                </a:solidFill>
                <a:latin typeface="Arial"/>
                <a:ea typeface="DejaVu Sans"/>
              </a:rPr>
              <a:t>P1.2-832</a:t>
            </a:r>
            <a:endParaRPr b="0" lang="en-US" sz="1000" spc="-1" strike="noStrike">
              <a:latin typeface="Arial"/>
            </a:endParaRPr>
          </a:p>
        </p:txBody>
      </p:sp>
      <p:sp>
        <p:nvSpPr>
          <p:cNvPr id="142" name="CustomShape 3"/>
          <p:cNvSpPr/>
          <p:nvPr/>
        </p:nvSpPr>
        <p:spPr>
          <a:xfrm>
            <a:off x="11103840" y="5452920"/>
            <a:ext cx="836280" cy="73980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900" spc="-1" strike="noStrike">
                <a:solidFill>
                  <a:srgbClr val="ffffff"/>
                </a:solidFill>
                <a:latin typeface="Arial"/>
                <a:ea typeface="DejaVu Sans"/>
              </a:rPr>
              <a:t>Please do not use this space, a QR code will be automatically overlayed</a:t>
            </a:r>
            <a:endParaRPr b="0" lang="en-US" sz="900" spc="-1" strike="noStrike">
              <a:latin typeface="Arial"/>
            </a:endParaRPr>
          </a:p>
        </p:txBody>
      </p:sp>
      <p:pic>
        <p:nvPicPr>
          <p:cNvPr id="143" name="" descr=""/>
          <p:cNvPicPr/>
          <p:nvPr/>
        </p:nvPicPr>
        <p:blipFill>
          <a:blip r:embed="rId1"/>
          <a:stretch/>
        </p:blipFill>
        <p:spPr>
          <a:xfrm>
            <a:off x="10390320" y="55440"/>
            <a:ext cx="1742040" cy="1082520"/>
          </a:xfrm>
          <a:prstGeom prst="rect">
            <a:avLst/>
          </a:prstGeom>
          <a:ln>
            <a:noFill/>
          </a:ln>
        </p:spPr>
      </p:pic>
      <p:sp>
        <p:nvSpPr>
          <p:cNvPr id="144" name="CustomShape 4"/>
          <p:cNvSpPr/>
          <p:nvPr/>
        </p:nvSpPr>
        <p:spPr>
          <a:xfrm>
            <a:off x="108000" y="1209240"/>
            <a:ext cx="10661760" cy="9118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The OBF network was a 10-station seismic network that was constructed to monitor a planned nuclear power plant in Pyhäjoki, Finland. This gives us a relatively dense network, </a:t>
            </a:r>
            <a:r>
              <a:rPr b="0" lang="en-US" sz="1800" spc="-1" strike="noStrike">
                <a:solidFill>
                  <a:srgbClr val="000000"/>
                </a:solidFill>
                <a:latin typeface="Arial"/>
                <a:ea typeface="DejaVu Sans"/>
              </a:rPr>
              <a:t>with multiple stations under 150 km, of uniform devices all recording at 250 Hz. The Bothnian </a:t>
            </a:r>
            <a:endParaRPr b="0" lang="en-US" sz="1800" spc="-1" strike="noStrike">
              <a:latin typeface="Arial"/>
            </a:endParaRPr>
          </a:p>
          <a:p>
            <a:pPr algn="just">
              <a:lnSpc>
                <a:spcPct val="100000"/>
              </a:lnSpc>
            </a:pPr>
            <a:r>
              <a:rPr b="0" lang="en-US" sz="1800" spc="-1" strike="noStrike">
                <a:solidFill>
                  <a:srgbClr val="000000"/>
                </a:solidFill>
                <a:latin typeface="Arial"/>
                <a:ea typeface="DejaVu Sans"/>
              </a:rPr>
              <a:t>Bay seaside is also relatively active seismically.</a:t>
            </a:r>
            <a:endParaRPr b="0" lang="en-US" sz="1800" spc="-1" strike="noStrike">
              <a:latin typeface="Arial"/>
            </a:endParaRPr>
          </a:p>
        </p:txBody>
      </p:sp>
      <p:sp>
        <p:nvSpPr>
          <p:cNvPr id="145" name="CustomShape 5"/>
          <p:cNvSpPr/>
          <p:nvPr/>
        </p:nvSpPr>
        <p:spPr>
          <a:xfrm>
            <a:off x="8321040" y="4480560"/>
            <a:ext cx="586800" cy="34560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Stat</a:t>
            </a:r>
            <a:endParaRPr b="0" lang="en-US" sz="1800" spc="-1" strike="noStrike">
              <a:latin typeface="Arial"/>
            </a:endParaRPr>
          </a:p>
        </p:txBody>
      </p:sp>
      <p:pic>
        <p:nvPicPr>
          <p:cNvPr id="146" name="" descr=""/>
          <p:cNvPicPr/>
          <p:nvPr/>
        </p:nvPicPr>
        <p:blipFill>
          <a:blip r:embed="rId2"/>
          <a:stretch/>
        </p:blipFill>
        <p:spPr>
          <a:xfrm>
            <a:off x="7132320" y="1992240"/>
            <a:ext cx="3529440" cy="3036240"/>
          </a:xfrm>
          <a:prstGeom prst="rect">
            <a:avLst/>
          </a:prstGeom>
          <a:ln>
            <a:noFill/>
          </a:ln>
        </p:spPr>
      </p:pic>
      <p:sp>
        <p:nvSpPr>
          <p:cNvPr id="147" name="CustomShape 6"/>
          <p:cNvSpPr/>
          <p:nvPr/>
        </p:nvSpPr>
        <p:spPr>
          <a:xfrm>
            <a:off x="7259760" y="5122440"/>
            <a:ext cx="3291120" cy="63756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Map of the template events. The larger circle is the M4.2 event, and the smaller is the M3.3 event</a:t>
            </a:r>
            <a:endParaRPr b="0" lang="en-US" sz="1800" spc="-1" strike="noStrike">
              <a:latin typeface="Arial"/>
            </a:endParaRPr>
          </a:p>
        </p:txBody>
      </p:sp>
      <p:sp>
        <p:nvSpPr>
          <p:cNvPr id="148" name="CustomShape 7"/>
          <p:cNvSpPr/>
          <p:nvPr/>
        </p:nvSpPr>
        <p:spPr>
          <a:xfrm>
            <a:off x="182880" y="2194560"/>
            <a:ext cx="6857640" cy="2539440"/>
          </a:xfrm>
          <a:prstGeom prst="rect">
            <a:avLst/>
          </a:prstGeom>
          <a:noFill/>
          <a:ln>
            <a:noFill/>
          </a:ln>
        </p:spPr>
        <p:style>
          <a:lnRef idx="0"/>
          <a:fillRef idx="0"/>
          <a:effectRef idx="0"/>
          <a:fontRef idx="minor"/>
        </p:style>
        <p:txBody>
          <a:bodyPr lIns="90000" rIns="90000" tIns="45000" bIns="45000"/>
          <a:p>
            <a:pPr algn="just">
              <a:lnSpc>
                <a:spcPct val="100000"/>
              </a:lnSpc>
            </a:pPr>
            <a:endParaRPr b="0" lang="en-US" sz="1800" spc="-1" strike="noStrike">
              <a:latin typeface="Arial"/>
            </a:endParaRPr>
          </a:p>
          <a:p>
            <a:pPr marL="216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Bothnian Bay M 4.2, 2016-03-19 21:55 </a:t>
            </a:r>
            <a:endParaRPr b="0" lang="en-US" sz="1800" spc="-1" strike="noStrike">
              <a:latin typeface="Arial"/>
            </a:endParaRPr>
          </a:p>
          <a:p>
            <a:pPr lvl="1" marL="432000" indent="-21564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3 previously known aftershocks before midnight, and several the following day</a:t>
            </a:r>
            <a:endParaRPr b="0" lang="en-US" sz="1800" spc="-1" strike="noStrike">
              <a:latin typeface="Arial"/>
            </a:endParaRPr>
          </a:p>
          <a:p>
            <a:pPr lvl="1" marL="432000" indent="-21564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The detector was able to find 6 + 3 events before midnight</a:t>
            </a:r>
            <a:endParaRPr b="0" lang="en-US" sz="1800" spc="-1" strike="noStrike">
              <a:latin typeface="Arial"/>
            </a:endParaRPr>
          </a:p>
          <a:p>
            <a:pPr lvl="2" marL="648000" indent="-215640" algn="just">
              <a:lnSpc>
                <a:spcPct val="100000"/>
              </a:lnSpc>
              <a:buClr>
                <a:srgbClr val="ffffff"/>
              </a:buClr>
              <a:buSzPct val="45000"/>
              <a:buFont typeface="Wingdings" charset="2"/>
              <a:buChar char=""/>
            </a:pPr>
            <a:r>
              <a:rPr b="0" lang="en-US" sz="1800" spc="-1" strike="noStrike">
                <a:solidFill>
                  <a:srgbClr val="000000"/>
                </a:solidFill>
                <a:latin typeface="Arial"/>
                <a:ea typeface="DejaVu Sans"/>
              </a:rPr>
              <a:t>3 candidate events need more confirmation</a:t>
            </a:r>
            <a:endParaRPr b="0" lang="en-US" sz="1800" spc="-1" strike="noStrike">
              <a:latin typeface="Arial"/>
            </a:endParaRPr>
          </a:p>
          <a:p>
            <a:pPr lvl="1" marL="432000" indent="-21564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Magnitudes range from 0.15 to 0.4</a:t>
            </a:r>
            <a:endParaRPr b="0" lang="en-US" sz="1800" spc="-1" strike="noStrike">
              <a:latin typeface="Arial"/>
            </a:endParaRPr>
          </a:p>
          <a:p>
            <a:pPr lvl="1" marL="432000" indent="-21564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Further investigation in progress</a:t>
            </a:r>
            <a:endParaRPr b="0" lang="en-US" sz="1800" spc="-1" strike="noStrike">
              <a:latin typeface="Arial"/>
            </a:endParaRPr>
          </a:p>
          <a:p>
            <a:pPr lvl="2" marL="648000" indent="-215640" algn="just">
              <a:lnSpc>
                <a:spcPct val="100000"/>
              </a:lnSpc>
              <a:buClr>
                <a:srgbClr val="ffffff"/>
              </a:buClr>
              <a:buSzPct val="45000"/>
              <a:buFont typeface="Wingdings" charset="2"/>
              <a:buChar char=""/>
            </a:pPr>
            <a:r>
              <a:rPr b="0" lang="en-US" sz="1800" spc="-1" strike="noStrike">
                <a:solidFill>
                  <a:srgbClr val="000000"/>
                </a:solidFill>
                <a:latin typeface="Arial"/>
                <a:ea typeface="DejaVu Sans"/>
              </a:rPr>
              <a:t> </a:t>
            </a:r>
            <a:endParaRPr b="0" lang="en-US" sz="1800" spc="-1" strike="noStrike">
              <a:latin typeface="Arial"/>
            </a:endParaRPr>
          </a:p>
          <a:p>
            <a:pPr marL="216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Liminka M 3.3, 2017-12-07 22:32 </a:t>
            </a:r>
            <a:endParaRPr b="0" lang="en-US" sz="1800" spc="-1" strike="noStrike">
              <a:latin typeface="Arial"/>
            </a:endParaRPr>
          </a:p>
          <a:p>
            <a:pPr lvl="1" marL="432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No known fore- or aftershocks </a:t>
            </a:r>
            <a:endParaRPr b="0" lang="en-US" sz="1800" spc="-1" strike="noStrike">
              <a:latin typeface="Arial"/>
            </a:endParaRPr>
          </a:p>
          <a:p>
            <a:pPr lvl="1" marL="432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The detector did not find immediately confirmable events</a:t>
            </a:r>
            <a:endParaRPr b="0" lang="en-US" sz="1800" spc="-1" strike="noStrike">
              <a:latin typeface="Arial"/>
            </a:endParaRPr>
          </a:p>
          <a:p>
            <a:pPr lvl="1" marL="432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Several candidates, largest has amplitude estimated M -0.4</a:t>
            </a:r>
            <a:endParaRPr b="0" lang="en-US" sz="1800" spc="-1" strike="noStrike">
              <a:latin typeface="Arial"/>
            </a:endParaRPr>
          </a:p>
          <a:p>
            <a:pPr lvl="1" marL="432000" indent="-215280" algn="just">
              <a:lnSpc>
                <a:spcPct val="100000"/>
              </a:lnSpc>
              <a:buClr>
                <a:srgbClr val="000000"/>
              </a:buClr>
              <a:buSzPct val="45000"/>
              <a:buFont typeface="Wingdings" charset="2"/>
              <a:buChar char=""/>
            </a:pPr>
            <a:r>
              <a:rPr b="0" lang="en-US" sz="1800" spc="-1" strike="noStrike">
                <a:solidFill>
                  <a:srgbClr val="000000"/>
                </a:solidFill>
                <a:latin typeface="Arial"/>
                <a:ea typeface="DejaVu Sans"/>
              </a:rPr>
              <a:t>The large depth – 35+ km – makes the event quite unique</a:t>
            </a:r>
            <a:endParaRPr b="0" lang="en-US" sz="1800" spc="-1" strike="noStrike">
              <a:latin typeface="Arial"/>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7351200" y="4003200"/>
            <a:ext cx="3452760" cy="63756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Map of the Joensuu M2.3 event. </a:t>
            </a:r>
            <a:endParaRPr b="0" lang="en-US" sz="1800" spc="-1" strike="noStrike">
              <a:latin typeface="Arial"/>
            </a:endParaRPr>
          </a:p>
        </p:txBody>
      </p:sp>
      <p:pic>
        <p:nvPicPr>
          <p:cNvPr id="150" name="" descr=""/>
          <p:cNvPicPr/>
          <p:nvPr/>
        </p:nvPicPr>
        <p:blipFill>
          <a:blip r:embed="rId1"/>
          <a:stretch/>
        </p:blipFill>
        <p:spPr>
          <a:xfrm>
            <a:off x="7372080" y="1280160"/>
            <a:ext cx="3406680" cy="2732400"/>
          </a:xfrm>
          <a:prstGeom prst="rect">
            <a:avLst/>
          </a:prstGeom>
          <a:ln>
            <a:noFill/>
          </a:ln>
        </p:spPr>
      </p:pic>
      <p:sp>
        <p:nvSpPr>
          <p:cNvPr id="151" name="CustomShape 2"/>
          <p:cNvSpPr/>
          <p:nvPr/>
        </p:nvSpPr>
        <p:spPr>
          <a:xfrm>
            <a:off x="2193120" y="266400"/>
            <a:ext cx="8020080" cy="558000"/>
          </a:xfrm>
          <a:prstGeom prst="rect">
            <a:avLst/>
          </a:prstGeom>
          <a:noFill/>
          <a:ln>
            <a:noFill/>
          </a:ln>
        </p:spPr>
        <p:style>
          <a:lnRef idx="0"/>
          <a:fillRef idx="0"/>
          <a:effectRef idx="0"/>
          <a:fontRef idx="minor"/>
        </p:style>
        <p:txBody>
          <a:bodyPr lIns="90000" rIns="90000" tIns="45000" bIns="45000" anchor="b"/>
          <a:p>
            <a:pPr algn="ctr">
              <a:lnSpc>
                <a:spcPct val="90000"/>
              </a:lnSpc>
            </a:pPr>
            <a:r>
              <a:rPr b="0" lang="en-US" sz="1800" spc="-1" strike="noStrike">
                <a:solidFill>
                  <a:srgbClr val="ffffff"/>
                </a:solidFill>
                <a:latin typeface="Arial"/>
                <a:ea typeface="DejaVu Sans"/>
              </a:rPr>
              <a:t>Results from Joensuu</a:t>
            </a:r>
            <a:endParaRPr b="0" lang="en-US" sz="1800" spc="-1" strike="noStrike">
              <a:latin typeface="Arial"/>
            </a:endParaRPr>
          </a:p>
        </p:txBody>
      </p:sp>
      <p:sp>
        <p:nvSpPr>
          <p:cNvPr id="152" name="CustomShape 3"/>
          <p:cNvSpPr/>
          <p:nvPr/>
        </p:nvSpPr>
        <p:spPr>
          <a:xfrm>
            <a:off x="11125440" y="6385320"/>
            <a:ext cx="816480" cy="2325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1000" spc="-1" strike="noStrike">
                <a:solidFill>
                  <a:srgbClr val="ffffff"/>
                </a:solidFill>
                <a:latin typeface="Arial"/>
                <a:ea typeface="DejaVu Sans"/>
              </a:rPr>
              <a:t>P1.2-832</a:t>
            </a:r>
            <a:endParaRPr b="0" lang="en-US" sz="1000" spc="-1" strike="noStrike">
              <a:latin typeface="Arial"/>
            </a:endParaRPr>
          </a:p>
        </p:txBody>
      </p:sp>
      <p:sp>
        <p:nvSpPr>
          <p:cNvPr id="153" name="CustomShape 4"/>
          <p:cNvSpPr/>
          <p:nvPr/>
        </p:nvSpPr>
        <p:spPr>
          <a:xfrm>
            <a:off x="11103840" y="5452920"/>
            <a:ext cx="836280" cy="73980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900" spc="-1" strike="noStrike">
                <a:solidFill>
                  <a:srgbClr val="ffffff"/>
                </a:solidFill>
                <a:latin typeface="Arial"/>
                <a:ea typeface="DejaVu Sans"/>
              </a:rPr>
              <a:t>Please do not use this space, a QR code will be automatically overlayed</a:t>
            </a:r>
            <a:endParaRPr b="0" lang="en-US" sz="900" spc="-1" strike="noStrike">
              <a:latin typeface="Arial"/>
            </a:endParaRPr>
          </a:p>
        </p:txBody>
      </p:sp>
      <p:pic>
        <p:nvPicPr>
          <p:cNvPr id="154" name="" descr=""/>
          <p:cNvPicPr/>
          <p:nvPr/>
        </p:nvPicPr>
        <p:blipFill>
          <a:blip r:embed="rId2"/>
          <a:stretch/>
        </p:blipFill>
        <p:spPr>
          <a:xfrm>
            <a:off x="10390320" y="55440"/>
            <a:ext cx="1742040" cy="1082520"/>
          </a:xfrm>
          <a:prstGeom prst="rect">
            <a:avLst/>
          </a:prstGeom>
          <a:ln>
            <a:noFill/>
          </a:ln>
        </p:spPr>
      </p:pic>
      <p:sp>
        <p:nvSpPr>
          <p:cNvPr id="155" name="CustomShape 5"/>
          <p:cNvSpPr/>
          <p:nvPr/>
        </p:nvSpPr>
        <p:spPr>
          <a:xfrm>
            <a:off x="192600" y="1317600"/>
            <a:ext cx="6665040" cy="341748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Joensuu earthquake, the M2.3 on 2022-12-13 20:11, happened in the Eastern Finland in a location where there have been very few known events. Coincidentally, the only other EQ within 50 kilometers since 2000 happened in June 2020, a M1.4 around 25 kilometers south-east.</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lang="en-US" sz="1800" spc="-1" strike="noStrike">
                <a:solidFill>
                  <a:srgbClr val="000000"/>
                </a:solidFill>
                <a:latin typeface="Arial"/>
                <a:ea typeface="DejaVu Sans"/>
              </a:rPr>
              <a:t>The Joensuu earthquake turned out to be interesting. The detector was able to find both a foreshock and an aftershock. The foreshock event (see slide 2) occurred 10 hours before the mainshock. The aftershock, pictured below, happened 14 hours after the mainshock and 24 hours after the foreshock. Both the foreshock &amp; aftershock have an estimated M of ~0.3. </a:t>
            </a:r>
            <a:endParaRPr b="0" lang="en-US" sz="1800" spc="-1" strike="noStrike">
              <a:latin typeface="Arial"/>
            </a:endParaRPr>
          </a:p>
          <a:p>
            <a:pPr algn="just">
              <a:lnSpc>
                <a:spcPct val="100000"/>
              </a:lnSpc>
            </a:pPr>
            <a:endParaRPr b="0" lang="en-US" sz="1800" spc="-1" strike="noStrike">
              <a:latin typeface="Arial"/>
            </a:endParaRPr>
          </a:p>
        </p:txBody>
      </p:sp>
      <p:pic>
        <p:nvPicPr>
          <p:cNvPr id="156" name="" descr=""/>
          <p:cNvPicPr/>
          <p:nvPr/>
        </p:nvPicPr>
        <p:blipFill>
          <a:blip r:embed="rId3"/>
          <a:stretch/>
        </p:blipFill>
        <p:spPr>
          <a:xfrm>
            <a:off x="340560" y="4748760"/>
            <a:ext cx="9052200" cy="2113920"/>
          </a:xfrm>
          <a:prstGeom prst="rect">
            <a:avLst/>
          </a:prstGeom>
          <a:ln>
            <a:noFill/>
          </a:ln>
        </p:spPr>
      </p:pic>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2193120" y="266400"/>
            <a:ext cx="8020080" cy="558000"/>
          </a:xfrm>
          <a:prstGeom prst="rect">
            <a:avLst/>
          </a:prstGeom>
          <a:noFill/>
          <a:ln>
            <a:noFill/>
          </a:ln>
        </p:spPr>
        <p:style>
          <a:lnRef idx="0"/>
          <a:fillRef idx="0"/>
          <a:effectRef idx="0"/>
          <a:fontRef idx="minor"/>
        </p:style>
        <p:txBody>
          <a:bodyPr lIns="90000" rIns="90000" tIns="45000" bIns="45000" anchor="b"/>
          <a:p>
            <a:pPr algn="ctr">
              <a:lnSpc>
                <a:spcPct val="90000"/>
              </a:lnSpc>
            </a:pPr>
            <a:r>
              <a:rPr b="0" lang="en-US" sz="2000" spc="-1" strike="noStrike">
                <a:solidFill>
                  <a:srgbClr val="ffffff"/>
                </a:solidFill>
                <a:latin typeface="Arial"/>
                <a:ea typeface="DejaVu Sans"/>
              </a:rPr>
              <a:t>Conclusions &amp; what next?</a:t>
            </a:r>
            <a:endParaRPr b="0" lang="en-US" sz="2000" spc="-1" strike="noStrike">
              <a:solidFill>
                <a:srgbClr val="ffffff"/>
              </a:solidFill>
              <a:latin typeface="Arial"/>
            </a:endParaRPr>
          </a:p>
        </p:txBody>
      </p:sp>
      <p:sp>
        <p:nvSpPr>
          <p:cNvPr id="158" name="CustomShape 2"/>
          <p:cNvSpPr/>
          <p:nvPr/>
        </p:nvSpPr>
        <p:spPr>
          <a:xfrm>
            <a:off x="11125440" y="6385320"/>
            <a:ext cx="816480" cy="2325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1000" spc="-1" strike="noStrike">
                <a:solidFill>
                  <a:srgbClr val="ffffff"/>
                </a:solidFill>
                <a:latin typeface="Arial"/>
                <a:ea typeface="DejaVu Sans"/>
              </a:rPr>
              <a:t>P1.2-832</a:t>
            </a:r>
            <a:endParaRPr b="0" lang="en-US" sz="1000" spc="-1" strike="noStrike">
              <a:latin typeface="Arial"/>
            </a:endParaRPr>
          </a:p>
        </p:txBody>
      </p:sp>
      <p:sp>
        <p:nvSpPr>
          <p:cNvPr id="159" name="CustomShape 3"/>
          <p:cNvSpPr/>
          <p:nvPr/>
        </p:nvSpPr>
        <p:spPr>
          <a:xfrm>
            <a:off x="11103840" y="5452920"/>
            <a:ext cx="836280" cy="73980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900" spc="-1" strike="noStrike">
                <a:solidFill>
                  <a:srgbClr val="ffffff"/>
                </a:solidFill>
                <a:latin typeface="Arial"/>
                <a:ea typeface="DejaVu Sans"/>
              </a:rPr>
              <a:t>Please do not use this space, a QR code will be automatically overlayed</a:t>
            </a:r>
            <a:endParaRPr b="0" lang="en-US" sz="900" spc="-1" strike="noStrike">
              <a:latin typeface="Arial"/>
            </a:endParaRPr>
          </a:p>
        </p:txBody>
      </p:sp>
      <p:pic>
        <p:nvPicPr>
          <p:cNvPr id="160" name="" descr=""/>
          <p:cNvPicPr/>
          <p:nvPr/>
        </p:nvPicPr>
        <p:blipFill>
          <a:blip r:embed="rId1"/>
          <a:stretch/>
        </p:blipFill>
        <p:spPr>
          <a:xfrm>
            <a:off x="10390320" y="55440"/>
            <a:ext cx="1742040" cy="1082520"/>
          </a:xfrm>
          <a:prstGeom prst="rect">
            <a:avLst/>
          </a:prstGeom>
          <a:ln>
            <a:noFill/>
          </a:ln>
        </p:spPr>
      </p:pic>
      <p:sp>
        <p:nvSpPr>
          <p:cNvPr id="161" name="CustomShape 4"/>
          <p:cNvSpPr/>
          <p:nvPr/>
        </p:nvSpPr>
        <p:spPr>
          <a:xfrm>
            <a:off x="108000" y="1209240"/>
            <a:ext cx="10661760" cy="530100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The examples here show that the detector suite can be used to find more events using templates from Fennoscandian earthquakes. This supports the findings from Virolahti. The results also show the complexities of applying a methodology developed to a dense near-field network to a completely different settings.</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lang="en-US" sz="1800" spc="-1" strike="noStrike">
                <a:solidFill>
                  <a:srgbClr val="000000"/>
                </a:solidFill>
                <a:latin typeface="Arial"/>
                <a:ea typeface="DejaVu Sans"/>
              </a:rPr>
              <a:t>Finding the best detector parametrization is difficult, and most likely needs to be considered case-by-case. Here we have used similar set of parameters (n.b. in total, there are ~100 configurable settings) for all events: 10 to 20 Hz bandpass filtering, 26 second template window with 1 second lead from P-arrival and lax correlation requirements. The choice of frequency band is especially interesting: Lower frequency band → Higher correlation, better quality events. Higher frequency band, on the other hand, might enable us to detect weaker events. There are trade-offs either way! </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lang="en-US" sz="1800" spc="-1" strike="noStrike">
                <a:solidFill>
                  <a:srgbClr val="000000"/>
                </a:solidFill>
                <a:latin typeface="Arial"/>
                <a:ea typeface="DejaVu Sans"/>
              </a:rPr>
              <a:t>The tool will be eventually integrated into daily analysis, but before that, we are planning on having a project focusing on the OBF-network area to both map the seismicity in the area better, but also to develop the detector further and to give more insight on the effect of different parameters.</a:t>
            </a:r>
            <a:endParaRPr b="0" lang="en-US" sz="18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2193120" y="266400"/>
            <a:ext cx="8020080" cy="558000"/>
          </a:xfrm>
          <a:prstGeom prst="rect">
            <a:avLst/>
          </a:prstGeom>
          <a:noFill/>
          <a:ln>
            <a:noFill/>
          </a:ln>
        </p:spPr>
        <p:style>
          <a:lnRef idx="0"/>
          <a:fillRef idx="0"/>
          <a:effectRef idx="0"/>
          <a:fontRef idx="minor"/>
        </p:style>
        <p:txBody>
          <a:bodyPr lIns="90000" rIns="90000" tIns="45000" bIns="45000" anchor="b"/>
          <a:p>
            <a:pPr algn="ctr">
              <a:lnSpc>
                <a:spcPct val="90000"/>
              </a:lnSpc>
            </a:pPr>
            <a:r>
              <a:rPr b="0" lang="en-US" sz="1800" spc="-1" strike="noStrike">
                <a:solidFill>
                  <a:srgbClr val="ffffff"/>
                </a:solidFill>
                <a:latin typeface="Arial"/>
                <a:ea typeface="DejaVu Sans"/>
              </a:rPr>
              <a:t>References</a:t>
            </a:r>
            <a:br/>
            <a:endParaRPr b="0" lang="en-US" sz="1800" spc="-1" strike="noStrike">
              <a:latin typeface="Arial"/>
            </a:endParaRPr>
          </a:p>
        </p:txBody>
      </p:sp>
      <p:sp>
        <p:nvSpPr>
          <p:cNvPr id="163" name="CustomShape 2"/>
          <p:cNvSpPr/>
          <p:nvPr/>
        </p:nvSpPr>
        <p:spPr>
          <a:xfrm>
            <a:off x="11125440" y="6385320"/>
            <a:ext cx="816480" cy="23256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1000" spc="-1" strike="noStrike">
                <a:solidFill>
                  <a:srgbClr val="ffffff"/>
                </a:solidFill>
                <a:latin typeface="Arial"/>
                <a:ea typeface="DejaVu Sans"/>
              </a:rPr>
              <a:t>P1.2-832</a:t>
            </a:r>
            <a:endParaRPr b="0" lang="en-US" sz="1000" spc="-1" strike="noStrike">
              <a:latin typeface="Arial"/>
            </a:endParaRPr>
          </a:p>
        </p:txBody>
      </p:sp>
      <p:sp>
        <p:nvSpPr>
          <p:cNvPr id="164" name="CustomShape 3"/>
          <p:cNvSpPr/>
          <p:nvPr/>
        </p:nvSpPr>
        <p:spPr>
          <a:xfrm>
            <a:off x="11103840" y="5452920"/>
            <a:ext cx="836280" cy="739800"/>
          </a:xfrm>
          <a:prstGeom prst="rect">
            <a:avLst/>
          </a:prstGeom>
          <a:noFill/>
          <a:ln>
            <a:noFill/>
          </a:ln>
        </p:spPr>
        <p:style>
          <a:lnRef idx="0"/>
          <a:fillRef idx="0"/>
          <a:effectRef idx="0"/>
          <a:fontRef idx="minor"/>
        </p:style>
        <p:txBody>
          <a:bodyPr lIns="90000" rIns="90000" tIns="45000" bIns="45000" anchor="ctr">
            <a:normAutofit/>
          </a:bodyPr>
          <a:p>
            <a:pPr algn="ctr">
              <a:lnSpc>
                <a:spcPct val="90000"/>
              </a:lnSpc>
            </a:pPr>
            <a:r>
              <a:rPr b="1" lang="en-US" sz="900" spc="-1" strike="noStrike">
                <a:solidFill>
                  <a:srgbClr val="ffffff"/>
                </a:solidFill>
                <a:latin typeface="Arial"/>
                <a:ea typeface="DejaVu Sans"/>
              </a:rPr>
              <a:t>Please do not use this space, a QR code will be automatically overlayed</a:t>
            </a:r>
            <a:endParaRPr b="0" lang="en-US" sz="900" spc="-1" strike="noStrike">
              <a:latin typeface="Arial"/>
            </a:endParaRPr>
          </a:p>
        </p:txBody>
      </p:sp>
      <p:pic>
        <p:nvPicPr>
          <p:cNvPr id="165" name="" descr=""/>
          <p:cNvPicPr/>
          <p:nvPr/>
        </p:nvPicPr>
        <p:blipFill>
          <a:blip r:embed="rId1"/>
          <a:stretch/>
        </p:blipFill>
        <p:spPr>
          <a:xfrm>
            <a:off x="10390320" y="55440"/>
            <a:ext cx="1742040" cy="1082520"/>
          </a:xfrm>
          <a:prstGeom prst="rect">
            <a:avLst/>
          </a:prstGeom>
          <a:ln>
            <a:noFill/>
          </a:ln>
        </p:spPr>
      </p:pic>
      <p:sp>
        <p:nvSpPr>
          <p:cNvPr id="166" name="CustomShape 4"/>
          <p:cNvSpPr/>
          <p:nvPr/>
        </p:nvSpPr>
        <p:spPr>
          <a:xfrm>
            <a:off x="108000" y="1209240"/>
            <a:ext cx="10661760" cy="530100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latin typeface="Arial"/>
                <a:ea typeface="DejaVu Sans"/>
              </a:rPr>
              <a:t>These are some of the sources that were used across the e-poster</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i="1" lang="en-US" sz="1800" spc="-1" strike="noStrike">
                <a:solidFill>
                  <a:srgbClr val="000000"/>
                </a:solidFill>
                <a:latin typeface="Arial"/>
                <a:ea typeface="DejaVu Sans"/>
              </a:rPr>
              <a:t>Chamberlain, et al., 2018. EQcorrscan: Repeating and near-repeating earthquake detection and analysis in Python. Seismological Research Letters, 89(1), pp.173-181.</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i="1" lang="en-US" sz="1800" spc="-1" strike="noStrike">
                <a:solidFill>
                  <a:srgbClr val="000000"/>
                </a:solidFill>
                <a:latin typeface="Arial"/>
                <a:ea typeface="DejaVu Sans"/>
              </a:rPr>
              <a:t>Luhta, et al., 2022, December. Rapakivi Seismicity–Shallow Swarm-type Intraplate Earthquakes in Southern Finland on the Seismically Quiescent Fennoscandian Shield. In AGU Fall Meeting Abstracts (Vol. 2022, pp. T25D-0159).</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i="1" lang="en-US" sz="1800" spc="-1" strike="noStrike">
                <a:solidFill>
                  <a:srgbClr val="000000"/>
                </a:solidFill>
                <a:latin typeface="Arial"/>
                <a:ea typeface="DejaVu Sans"/>
              </a:rPr>
              <a:t>Veikkolainen, et al., 2021. The Finnish national seismic network: Toward fully automated analysis of low-magnitude seismic events. Seismological Research Letters, 92(3), pp.1581-1591.</a:t>
            </a:r>
            <a:endParaRPr b="0" lang="en-US" sz="1800" spc="-1" strike="noStrike">
              <a:latin typeface="Arial"/>
            </a:endParaRPr>
          </a:p>
          <a:p>
            <a:pPr algn="just">
              <a:lnSpc>
                <a:spcPct val="100000"/>
              </a:lnSpc>
            </a:pPr>
            <a:endParaRPr b="0" lang="en-US" sz="1800" spc="-1" strike="noStrike">
              <a:latin typeface="Arial"/>
            </a:endParaRPr>
          </a:p>
          <a:p>
            <a:pPr algn="just">
              <a:lnSpc>
                <a:spcPct val="100000"/>
              </a:lnSpc>
            </a:pPr>
            <a:r>
              <a:rPr b="0" i="1" lang="en-US" sz="1800" spc="-1" strike="noStrike">
                <a:solidFill>
                  <a:srgbClr val="000000"/>
                </a:solidFill>
                <a:latin typeface="Arial"/>
                <a:ea typeface="DejaVu Sans"/>
              </a:rPr>
              <a:t>Vuorinen, et. al., 2023. Detecting and mapping the induced seismicity of a planned EGS in Helsinki/Espoo, Finland (No. EGU23-15982). Copernicus Meetings.</a:t>
            </a:r>
            <a:endParaRPr b="0" lang="en-US" sz="1800" spc="-1" strike="noStrike">
              <a:latin typeface="Arial"/>
            </a:endParaRPr>
          </a:p>
          <a:p>
            <a:pPr algn="just">
              <a:lnSpc>
                <a:spcPct val="100000"/>
              </a:lnSpc>
            </a:pPr>
            <a:endParaRPr b="0" lang="en-US" sz="18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3066</TotalTime>
  <Application>LibreOffice/6.0.7.3$Linux_X86_64 LibreOffice_project/00m0$Build-3</Application>
  <Words>397</Words>
  <Paragraphs>49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dc:description/>
  <dc:language>en-US</dc:language>
  <cp:lastModifiedBy/>
  <dcterms:modified xsi:type="dcterms:W3CDTF">2023-06-12T02:07:42Z</dcterms:modified>
  <cp:revision>78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7</vt:i4>
  </property>
</Properties>
</file>