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29"/>
    <p:restoredTop sz="94694"/>
  </p:normalViewPr>
  <p:slideViewPr>
    <p:cSldViewPr snapToGrid="0">
      <p:cViewPr>
        <p:scale>
          <a:sx n="80" d="100"/>
          <a:sy n="80" d="100"/>
        </p:scale>
        <p:origin x="-498"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6/9/2023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e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1352C0B-9695-D3E6-C984-2A4ACAA780C2}"/>
              </a:ext>
            </a:extLst>
          </p:cNvPr>
          <p:cNvSpPr txBox="1"/>
          <p:nvPr/>
        </p:nvSpPr>
        <p:spPr>
          <a:xfrm>
            <a:off x="2491898" y="278271"/>
            <a:ext cx="7208200" cy="1908215"/>
          </a:xfrm>
          <a:prstGeom prst="rect">
            <a:avLst/>
          </a:prstGeom>
          <a:noFill/>
        </p:spPr>
        <p:txBody>
          <a:bodyPr wrap="square" rtlCol="0">
            <a:spAutoFit/>
          </a:bodyPr>
          <a:lstStyle/>
          <a:p>
            <a:pPr algn="ctr"/>
            <a:r>
              <a:rPr lang="en-US" b="1" dirty="0" smtClean="0">
                <a:solidFill>
                  <a:schemeClr val="bg1"/>
                </a:solidFill>
                <a:latin typeface="Arial" pitchFamily="34" charset="0"/>
                <a:cs typeface="Arial" pitchFamily="34" charset="0"/>
              </a:rPr>
              <a:t>Seismic Hazard Studies in Sub-Saharan Africa Using Integrated Techniques</a:t>
            </a:r>
            <a:endParaRPr lang="en-US" dirty="0" smtClean="0">
              <a:solidFill>
                <a:schemeClr val="bg1"/>
              </a:solidFill>
              <a:latin typeface="Arial" pitchFamily="34" charset="0"/>
              <a:cs typeface="Arial" pitchFamily="34" charset="0"/>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Umar Afegbua Kadiri</a:t>
            </a:r>
          </a:p>
          <a:p>
            <a:pPr algn="ctr"/>
            <a:endParaRPr lang="x-none" dirty="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Centre for Geodesy and Geodynamics, National Space Research and Development </a:t>
            </a:r>
            <a:r>
              <a:rPr lang="en-US" sz="1400" dirty="0" smtClean="0">
                <a:solidFill>
                  <a:schemeClr val="bg1"/>
                </a:solidFill>
                <a:latin typeface="Arial" panose="020B0604020202020204" pitchFamily="34" charset="0"/>
                <a:cs typeface="Arial" panose="020B0604020202020204" pitchFamily="34" charset="0"/>
              </a:rPr>
              <a:t>Agency, Toro, Nigeria </a:t>
            </a:r>
            <a:endParaRPr lang="x-none" sz="14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200" dirty="0" smtClean="0">
                <a:latin typeface="Arial" pitchFamily="34" charset="0"/>
                <a:cs typeface="Arial" pitchFamily="34" charset="0"/>
              </a:rPr>
              <a:t>Performance of Seismic hazard assessments (SHA) in large parts of the Sub-Saharan Africa is challenging due to incomplete earthquake catalogues, sparse seismic networks or complete absence of seismic stations, etc. raising concerns on needed information for planning and disaster risk management.</a:t>
            </a:r>
          </a:p>
        </p:txBody>
      </p:sp>
      <p:sp>
        <p:nvSpPr>
          <p:cNvPr id="5" name="Title 1">
            <a:extLst>
              <a:ext uri="{FF2B5EF4-FFF2-40B4-BE49-F238E27FC236}">
                <a16:creationId xmlns=""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P1.2-061</a:t>
            </a:r>
            <a:endParaRPr lang="x-none"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US" sz="1200" dirty="0" smtClean="0"/>
              <a:t>Mixed earthquake (Historical and Instrumental) catalogues were updated and spanning 1615-2022. Traditional procedures in Probabilistic Seismic Hazard Assessment  were adopted to calculate earthquake recurrence parameters and hazard for the </a:t>
            </a:r>
            <a:r>
              <a:rPr lang="en-CA" sz="1200" dirty="0" smtClean="0"/>
              <a:t>study areas so far covered with a 10% probability of exceeding in 50 years.</a:t>
            </a:r>
            <a:endParaRPr lang="en-US" sz="1200" dirty="0" smtClean="0"/>
          </a:p>
          <a:p>
            <a:endParaRPr lang="en-US" sz="1200" dirty="0" smtClean="0">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t>Computed Gutenberg-Richter b-value, activity rates, and regional maximum possible magnitudes ranged from 0.69 to 1.0, 1.6 to 2.1, and 5.2 to 7.2 respectively. Peak ground accelerations ranged from 0.02g to 0.2g for a 10% chance of </a:t>
            </a:r>
            <a:r>
              <a:rPr lang="en-US" sz="1200" dirty="0" err="1" smtClean="0"/>
              <a:t>exceedance</a:t>
            </a:r>
            <a:r>
              <a:rPr lang="en-US" sz="1200" dirty="0" smtClean="0"/>
              <a:t> in 50 years. Results are expected to make significant contribution to planning in the vast region</a:t>
            </a:r>
            <a:r>
              <a:rPr lang="en-US" sz="1200" dirty="0">
                <a:latin typeface="Arial" panose="020B0604020202020204" pitchFamily="34" charset="0"/>
                <a:cs typeface="Arial" panose="020B0604020202020204" pitchFamily="34" charset="0"/>
              </a:rPr>
              <a:t>.</a:t>
            </a:r>
            <a:endParaRPr lang="en-US" sz="1200" dirty="0" smtClean="0"/>
          </a:p>
        </p:txBody>
      </p:sp>
      <p:sp>
        <p:nvSpPr>
          <p:cNvPr id="8" name="Title 1">
            <a:extLst>
              <a:ext uri="{FF2B5EF4-FFF2-40B4-BE49-F238E27FC236}">
                <a16:creationId xmlns=""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smtClean="0"/>
              <a:t>The seismic hazard predicted by GMMs for stable continental areas is higher than those predicted by GMMs for shallow crustal seismicity for most parts of the region. Results from this study </a:t>
            </a:r>
            <a:r>
              <a:rPr lang="en-US" sz="1200" dirty="0" smtClean="0"/>
              <a:t>are expected to contribute a great revolution to seismic hazard assessments study in Sub-Saharan Africa. It has potential for the promotion of healthy collaboration with larger scientific communities.</a:t>
            </a:r>
          </a:p>
          <a:p>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220304" y="498342"/>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smtClean="0">
                <a:solidFill>
                  <a:schemeClr val="bg1"/>
                </a:solidFill>
                <a:latin typeface="Arial" panose="020B0604020202020204" pitchFamily="34" charset="0"/>
                <a:cs typeface="Arial" panose="020B0604020202020204" pitchFamily="34" charset="0"/>
              </a:rPr>
              <a:t>Introduction:</a:t>
            </a:r>
            <a:r>
              <a:rPr lang="en-US" sz="2000" b="1" dirty="0" smtClean="0">
                <a:solidFill>
                  <a:schemeClr val="bg1"/>
                </a:solidFill>
                <a:latin typeface="Arial" pitchFamily="34" charset="0"/>
                <a:cs typeface="Arial" pitchFamily="34" charset="0"/>
              </a:rPr>
              <a:t> Seismic Hazard Studies in the Sub-Saharan Africa</a:t>
            </a:r>
            <a:endParaRPr lang="en-US" sz="2000" dirty="0" smtClean="0">
              <a:solidFill>
                <a:schemeClr val="bg1"/>
              </a:solidFill>
              <a:latin typeface="Arial" pitchFamily="34" charset="0"/>
              <a:cs typeface="Arial" pitchFamily="34" charset="0"/>
            </a:endParaRPr>
          </a:p>
          <a:p>
            <a:r>
              <a:rPr lang="en-US" sz="1800" dirty="0" smtClean="0">
                <a:solidFill>
                  <a:schemeClr val="bg1"/>
                </a:solidFill>
                <a:latin typeface="Arial" pitchFamily="34" charset="0"/>
                <a:cs typeface="Arial" pitchFamily="34" charset="0"/>
              </a:rPr>
              <a:t>  </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P1.2-061</a:t>
            </a:r>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8542C251-D258-BA75-AC23-72EFC292608A}"/>
              </a:ext>
            </a:extLst>
          </p:cNvPr>
          <p:cNvSpPr txBox="1"/>
          <p:nvPr/>
        </p:nvSpPr>
        <p:spPr>
          <a:xfrm>
            <a:off x="0" y="1138117"/>
            <a:ext cx="10659929" cy="3108543"/>
          </a:xfrm>
          <a:prstGeom prst="rect">
            <a:avLst/>
          </a:prstGeom>
          <a:noFill/>
        </p:spPr>
        <p:txBody>
          <a:bodyPr wrap="square">
            <a:spAutoFit/>
          </a:bodyPr>
          <a:lstStyle/>
          <a:p>
            <a:pPr algn="just"/>
            <a:r>
              <a:rPr lang="en-US" sz="2000" dirty="0" smtClean="0">
                <a:latin typeface="Arial" pitchFamily="34" charset="0"/>
                <a:cs typeface="Arial" pitchFamily="34" charset="0"/>
              </a:rPr>
              <a:t>Sub-Saharan Africa refers to the area and regions of the African continent that are located south of the Sahara. Central Africa, East Africa, Southern Africa, and West Africa are among them. Geographically, in addition to African countries and territories that are entirely located in that region, the term may also refer to polities that only have a portion of their territory in that region.</a:t>
            </a:r>
          </a:p>
          <a:p>
            <a:pPr algn="just"/>
            <a:r>
              <a:rPr lang="en-US" sz="2000" dirty="0" smtClean="0">
                <a:latin typeface="Arial" pitchFamily="34" charset="0"/>
                <a:cs typeface="Arial" pitchFamily="34" charset="0"/>
              </a:rPr>
              <a:t>Major cities in this region include: Abidjan, Accra, Addis Ababa, Cape Town, Dar </a:t>
            </a:r>
            <a:r>
              <a:rPr lang="en-US" sz="2000" dirty="0" err="1" smtClean="0">
                <a:latin typeface="Arial" pitchFamily="34" charset="0"/>
                <a:cs typeface="Arial" pitchFamily="34" charset="0"/>
              </a:rPr>
              <a:t>es</a:t>
            </a:r>
            <a:r>
              <a:rPr lang="en-US" sz="2000" dirty="0" smtClean="0">
                <a:latin typeface="Arial" pitchFamily="34" charset="0"/>
                <a:cs typeface="Arial" pitchFamily="34" charset="0"/>
              </a:rPr>
              <a:t> Salaam, Durban, Harare, Johannesburg, Juba, Kampala, Kinshasa, Lagos, Luanda, Lusaka, Mogadishu, Nairobi, Pretoria, Windhoek.</a:t>
            </a:r>
          </a:p>
          <a:p>
            <a:endParaRPr lang="en-US" dirty="0" smtClean="0">
              <a:latin typeface="Arial" pitchFamily="34" charset="0"/>
              <a:cs typeface="Arial" pitchFamily="34" charset="0"/>
            </a:endParaRPr>
          </a:p>
          <a:p>
            <a:pPr algn="just"/>
            <a:endParaRPr lang="en-GB" b="0" i="0" dirty="0">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8542C251-D258-BA75-AC23-72EFC292608A}"/>
              </a:ext>
            </a:extLst>
          </p:cNvPr>
          <p:cNvSpPr txBox="1"/>
          <p:nvPr/>
        </p:nvSpPr>
        <p:spPr>
          <a:xfrm>
            <a:off x="145340" y="3682409"/>
            <a:ext cx="8262390" cy="4001095"/>
          </a:xfrm>
          <a:prstGeom prst="rect">
            <a:avLst/>
          </a:prstGeom>
          <a:noFill/>
        </p:spPr>
        <p:txBody>
          <a:bodyPr wrap="square">
            <a:spAutoFit/>
          </a:bodyPr>
          <a:lstStyle/>
          <a:p>
            <a:pPr algn="just">
              <a:buFont typeface="Wingdings" pitchFamily="2" charset="2"/>
              <a:buChar char="§"/>
            </a:pPr>
            <a:r>
              <a:rPr lang="en-US" sz="2000" dirty="0" smtClean="0">
                <a:latin typeface="Arial" pitchFamily="34" charset="0"/>
                <a:cs typeface="Arial" pitchFamily="34" charset="0"/>
              </a:rPr>
              <a:t>Performance of Seismic hazard assessments (SHA) in large parts of this region have been challenging due to incomplete earthquake catalogues, sparse seismic networks or complete absence of seismic stations, etc. raising concerns on needed information for planning and disaster risk management.</a:t>
            </a:r>
          </a:p>
          <a:p>
            <a:pPr algn="just">
              <a:buFont typeface="Wingdings" pitchFamily="2" charset="2"/>
              <a:buChar char="§"/>
            </a:pPr>
            <a:endParaRPr lang="en-US" sz="2000" dirty="0" smtClean="0">
              <a:latin typeface="Arial" pitchFamily="34" charset="0"/>
              <a:cs typeface="Arial" pitchFamily="34" charset="0"/>
            </a:endParaRPr>
          </a:p>
          <a:p>
            <a:pPr algn="just">
              <a:buFont typeface="Wingdings" pitchFamily="2" charset="2"/>
              <a:buChar char="§"/>
            </a:pPr>
            <a:r>
              <a:rPr lang="en-US" sz="2000" dirty="0" smtClean="0">
                <a:latin typeface="Arial" pitchFamily="34" charset="0"/>
                <a:cs typeface="Arial" pitchFamily="34" charset="0"/>
              </a:rPr>
              <a:t>As a result of seismic activities associated with East African Rift System, a number of SHA have been conducted here. Other parts of the Sub-Saharan African region mainly covered in this work include Western  Africa, Southern African, etc.</a:t>
            </a:r>
          </a:p>
          <a:p>
            <a:pPr algn="just"/>
            <a:r>
              <a:rPr lang="en-US" dirty="0" smtClean="0">
                <a:latin typeface="Arial" pitchFamily="34" charset="0"/>
                <a:cs typeface="Arial" pitchFamily="34" charset="0"/>
              </a:rPr>
              <a:t>.</a:t>
            </a:r>
          </a:p>
          <a:p>
            <a:endParaRPr lang="en-US" dirty="0" smtClean="0">
              <a:latin typeface="Arial" pitchFamily="34" charset="0"/>
              <a:cs typeface="Arial" pitchFamily="34" charset="0"/>
            </a:endParaRPr>
          </a:p>
          <a:p>
            <a:pPr algn="just"/>
            <a:endParaRPr lang="en-GB" b="0" i="0" dirty="0">
              <a:effectLst/>
              <a:latin typeface="Arial" panose="020B0604020202020204" pitchFamily="34" charset="0"/>
              <a:cs typeface="Arial" panose="020B0604020202020204" pitchFamily="34" charset="0"/>
            </a:endParaRPr>
          </a:p>
        </p:txBody>
      </p:sp>
      <p:pic>
        <p:nvPicPr>
          <p:cNvPr id="10" name="Picture 9"/>
          <p:cNvPicPr/>
          <p:nvPr/>
        </p:nvPicPr>
        <p:blipFill>
          <a:blip r:embed="rId2">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8728364" y="3396343"/>
            <a:ext cx="2113808" cy="2220686"/>
          </a:xfrm>
          <a:prstGeom prst="rect">
            <a:avLst/>
          </a:prstGeom>
          <a:noFill/>
          <a:ln>
            <a:noFill/>
          </a:ln>
        </p:spPr>
      </p:pic>
      <p:sp>
        <p:nvSpPr>
          <p:cNvPr id="6148"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Geographical map of sub-Saharan Africa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Geographical map of sub-Saharan Africa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Geographical map of sub-Saharan Africa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1"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Geographical map of sub-Saharan Africa</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Calibri"/>
                <a:ea typeface="Times New Roman" pitchFamily="18" charset="0"/>
                <a:cs typeface="Arial" pitchFamily="34" charset="0"/>
              </a:rPr>
              <a:t> </a:t>
            </a:r>
            <a:r>
              <a:rPr kumimoji="0" lang="en-US" sz="900" b="0" i="0" u="none" strike="noStrike" cap="none" normalizeH="0" baseline="0" smtClean="0">
                <a:ln>
                  <a:noFill/>
                </a:ln>
                <a:solidFill>
                  <a:srgbClr val="000000"/>
                </a:solidFill>
                <a:effectLst/>
                <a:latin typeface="Calibri"/>
                <a:ea typeface="Times New Roman" pitchFamily="18" charset="0"/>
                <a:cs typeface="Arial" pitchFamily="34" charset="0"/>
              </a:rPr>
              <a:t> </a:t>
            </a: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Sub-Saharan Africa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2"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Geographical map of sub-Saharan Africa</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smtClean="0">
                <a:ln>
                  <a:noFill/>
                </a:ln>
                <a:solidFill>
                  <a:srgbClr val="FFFFFF"/>
                </a:solidFill>
                <a:effectLst/>
                <a:latin typeface="Calibri"/>
                <a:ea typeface="Times New Roman" pitchFamily="18" charset="0"/>
                <a:cs typeface="Arial" pitchFamily="34" charset="0"/>
              </a:rPr>
              <a:t> </a:t>
            </a:r>
            <a:r>
              <a:rPr kumimoji="0" lang="en-US" sz="900" b="0" i="0" u="none" strike="noStrike" cap="none" normalizeH="0" baseline="0" smtClean="0">
                <a:ln>
                  <a:noFill/>
                </a:ln>
                <a:solidFill>
                  <a:srgbClr val="000000"/>
                </a:solidFill>
                <a:effectLst/>
                <a:latin typeface="Calibri"/>
                <a:ea typeface="Times New Roman" pitchFamily="18" charset="0"/>
                <a:cs typeface="Arial" pitchFamily="34" charset="0"/>
              </a:rPr>
              <a:t> </a:t>
            </a: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Sub-Saharan Africa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a:extLst>
              <a:ext uri="{FF2B5EF4-FFF2-40B4-BE49-F238E27FC236}">
                <a16:creationId xmlns="" xmlns:a16="http://schemas.microsoft.com/office/drawing/2014/main" id="{8542C251-D258-BA75-AC23-72EFC292608A}"/>
              </a:ext>
            </a:extLst>
          </p:cNvPr>
          <p:cNvSpPr txBox="1"/>
          <p:nvPr/>
        </p:nvSpPr>
        <p:spPr>
          <a:xfrm>
            <a:off x="8383978" y="5503292"/>
            <a:ext cx="2625157" cy="1200329"/>
          </a:xfrm>
          <a:prstGeom prst="rect">
            <a:avLst/>
          </a:prstGeom>
          <a:noFill/>
        </p:spPr>
        <p:txBody>
          <a:bodyPr wrap="square">
            <a:spAutoFit/>
          </a:bodyPr>
          <a:lstStyle/>
          <a:p>
            <a:r>
              <a:rPr lang="en-US" dirty="0" smtClean="0"/>
              <a:t>Geographical map of sub-Saharan Africa</a:t>
            </a:r>
          </a:p>
          <a:p>
            <a:r>
              <a:rPr lang="en-US" dirty="0" smtClean="0"/>
              <a:t> </a:t>
            </a:r>
          </a:p>
          <a:p>
            <a:r>
              <a:rPr lang="en-US" dirty="0" smtClean="0"/>
              <a:t>    </a:t>
            </a:r>
            <a:endParaRPr lang="en-GB" b="0" i="0" dirty="0">
              <a:effectLst/>
              <a:latin typeface="Arial" panose="020B0604020202020204" pitchFamily="34" charset="0"/>
              <a:cs typeface="Arial" panose="020B0604020202020204" pitchFamily="34" charset="0"/>
            </a:endParaRPr>
          </a:p>
        </p:txBody>
      </p:sp>
      <p:cxnSp>
        <p:nvCxnSpPr>
          <p:cNvPr id="18" name="Straight Connector 17"/>
          <p:cNvCxnSpPr/>
          <p:nvPr/>
        </p:nvCxnSpPr>
        <p:spPr>
          <a:xfrm rot="5400000">
            <a:off x="6801594" y="5263738"/>
            <a:ext cx="3176649" cy="1187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r>
              <a:rPr lang="en-US" sz="2000" dirty="0">
                <a:solidFill>
                  <a:schemeClr val="bg1"/>
                </a:solidFill>
                <a:latin typeface="Arial" panose="020B0604020202020204" pitchFamily="34" charset="0"/>
                <a:cs typeface="Arial" panose="020B0604020202020204" pitchFamily="34" charset="0"/>
              </a:rPr>
              <a:t> </a:t>
            </a:r>
            <a:endParaRPr lang="x-none" sz="20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P1.2-061</a:t>
            </a:r>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542C251-D258-BA75-AC23-72EFC292608A}"/>
              </a:ext>
            </a:extLst>
          </p:cNvPr>
          <p:cNvSpPr txBox="1"/>
          <p:nvPr/>
        </p:nvSpPr>
        <p:spPr>
          <a:xfrm>
            <a:off x="972358" y="1665910"/>
            <a:ext cx="9744502" cy="3970318"/>
          </a:xfrm>
          <a:prstGeom prst="rect">
            <a:avLst/>
          </a:prstGeom>
          <a:noFill/>
        </p:spPr>
        <p:txBody>
          <a:bodyPr wrap="square">
            <a:spAutoFit/>
          </a:bodyPr>
          <a:lstStyle/>
          <a:p>
            <a:endParaRPr lang="en-US" dirty="0" smtClean="0"/>
          </a:p>
          <a:p>
            <a:pPr lvl="0" algn="just">
              <a:buFont typeface="Wingdings" pitchFamily="2" charset="2"/>
              <a:buChar char="§"/>
            </a:pPr>
            <a:r>
              <a:rPr lang="en-ZA" sz="2000" dirty="0" smtClean="0">
                <a:latin typeface="Arial" pitchFamily="34" charset="0"/>
                <a:cs typeface="Arial" pitchFamily="34" charset="0"/>
              </a:rPr>
              <a:t>Creation of distinct seismic source zones for Sub-Saharan Region</a:t>
            </a:r>
          </a:p>
          <a:p>
            <a:pPr lvl="0" algn="just"/>
            <a:endParaRPr lang="en-US" sz="2000" dirty="0" smtClean="0">
              <a:latin typeface="Arial" pitchFamily="34" charset="0"/>
              <a:cs typeface="Arial" pitchFamily="34" charset="0"/>
            </a:endParaRPr>
          </a:p>
          <a:p>
            <a:pPr lvl="0" algn="just">
              <a:buFont typeface="Wingdings" pitchFamily="2" charset="2"/>
              <a:buChar char="§"/>
            </a:pPr>
            <a:r>
              <a:rPr lang="en-ZA" sz="2000" dirty="0" smtClean="0">
                <a:latin typeface="Arial" pitchFamily="34" charset="0"/>
                <a:cs typeface="Arial" pitchFamily="34" charset="0"/>
              </a:rPr>
              <a:t>Performance of PSHA for the whole region using mixed earthquake catalogues</a:t>
            </a:r>
          </a:p>
          <a:p>
            <a:pPr lvl="0" algn="just"/>
            <a:endParaRPr lang="en-US" sz="2000" dirty="0" smtClean="0">
              <a:latin typeface="Arial" pitchFamily="34" charset="0"/>
              <a:cs typeface="Arial" pitchFamily="34" charset="0"/>
            </a:endParaRPr>
          </a:p>
          <a:p>
            <a:pPr lvl="0" algn="just">
              <a:buFont typeface="Wingdings" pitchFamily="2" charset="2"/>
              <a:buChar char="§"/>
            </a:pPr>
            <a:r>
              <a:rPr lang="en-US" sz="2000" dirty="0" smtClean="0">
                <a:latin typeface="Arial" pitchFamily="34" charset="0"/>
                <a:cs typeface="Arial" pitchFamily="34" charset="0"/>
              </a:rPr>
              <a:t>Production of hazard maps at different periods for the region to aid planning </a:t>
            </a:r>
          </a:p>
          <a:p>
            <a:pPr lvl="0" algn="just">
              <a:buFont typeface="Wingdings" pitchFamily="2" charset="2"/>
              <a:buChar char="§"/>
            </a:pPr>
            <a:endParaRPr lang="en-US" sz="2000" dirty="0" smtClean="0">
              <a:latin typeface="Arial" pitchFamily="34" charset="0"/>
              <a:cs typeface="Arial" pitchFamily="34" charset="0"/>
            </a:endParaRPr>
          </a:p>
          <a:p>
            <a:pPr lvl="0" algn="just">
              <a:buFont typeface="Wingdings" pitchFamily="2" charset="2"/>
              <a:buChar char="§"/>
            </a:pPr>
            <a:r>
              <a:rPr lang="en-US" sz="2000" dirty="0" smtClean="0">
                <a:latin typeface="Arial" pitchFamily="34" charset="0"/>
                <a:cs typeface="Arial" pitchFamily="34" charset="0"/>
              </a:rPr>
              <a:t>Improvement on knowledge of the region’s seismicity</a:t>
            </a:r>
          </a:p>
          <a:p>
            <a:pPr lvl="0" algn="just">
              <a:buFont typeface="Wingdings" pitchFamily="2" charset="2"/>
              <a:buChar char="§"/>
            </a:pPr>
            <a:endParaRPr lang="en-US" sz="2000" dirty="0" smtClean="0">
              <a:latin typeface="Arial" pitchFamily="34" charset="0"/>
              <a:cs typeface="Arial" pitchFamily="34" charset="0"/>
            </a:endParaRPr>
          </a:p>
          <a:p>
            <a:pPr lvl="0" algn="just">
              <a:buFont typeface="Wingdings" pitchFamily="2" charset="2"/>
              <a:buChar char="§"/>
            </a:pPr>
            <a:r>
              <a:rPr lang="en-US" sz="2000" dirty="0" smtClean="0">
                <a:latin typeface="Arial" pitchFamily="34" charset="0"/>
                <a:cs typeface="Arial" pitchFamily="34" charset="0"/>
              </a:rPr>
              <a:t>To bridge the research gap using modern (integrated) techniques in SHA.</a:t>
            </a:r>
          </a:p>
          <a:p>
            <a:endParaRPr lang="en-US" dirty="0" smtClean="0"/>
          </a:p>
          <a:p>
            <a:r>
              <a:rPr lang="en-US" dirty="0" smtClean="0"/>
              <a:t> </a:t>
            </a:r>
          </a:p>
          <a:p>
            <a:r>
              <a:rPr lang="en-US" dirty="0" smtClean="0"/>
              <a:t>    </a:t>
            </a:r>
            <a:endParaRPr lang="en-GB" b="0" i="0" dirty="0">
              <a:effectLst/>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Methods/Data </a:t>
            </a:r>
            <a:endParaRPr lang="x-none" sz="48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8542C251-D258-BA75-AC23-72EFC292608A}"/>
              </a:ext>
            </a:extLst>
          </p:cNvPr>
          <p:cNvSpPr txBox="1"/>
          <p:nvPr/>
        </p:nvSpPr>
        <p:spPr>
          <a:xfrm>
            <a:off x="154380" y="1167146"/>
            <a:ext cx="10604664" cy="7386638"/>
          </a:xfrm>
          <a:prstGeom prst="rect">
            <a:avLst/>
          </a:prstGeom>
          <a:noFill/>
        </p:spPr>
        <p:txBody>
          <a:bodyPr wrap="square">
            <a:spAutoFit/>
          </a:bodyPr>
          <a:lstStyle/>
          <a:p>
            <a:pPr lvl="0" algn="just">
              <a:buFont typeface="Wingdings" pitchFamily="2" charset="2"/>
              <a:buChar char="§"/>
            </a:pPr>
            <a:r>
              <a:rPr lang="en-US" sz="2000" dirty="0" smtClean="0"/>
              <a:t> </a:t>
            </a:r>
            <a:r>
              <a:rPr lang="en-US" sz="2000" dirty="0" smtClean="0">
                <a:latin typeface="Arial" pitchFamily="34" charset="0"/>
                <a:cs typeface="Arial" pitchFamily="34" charset="0"/>
              </a:rPr>
              <a:t>Updated catalogue from local networks within the region, CTBTO's National Data Centres, International Seismological Centre and publications spanning 1615-2022 with threshold and maximum moment magnitudes (Mw) of 4.0 and 6.8 formed the dataset. </a:t>
            </a:r>
          </a:p>
          <a:p>
            <a:pPr lvl="0" algn="just">
              <a:buFont typeface="Wingdings" pitchFamily="2" charset="2"/>
              <a:buChar char="§"/>
            </a:pPr>
            <a:endParaRPr lang="en-US" sz="2000" dirty="0" smtClean="0">
              <a:latin typeface="Arial" pitchFamily="34" charset="0"/>
              <a:cs typeface="Arial" pitchFamily="34" charset="0"/>
            </a:endParaRPr>
          </a:p>
          <a:p>
            <a:pPr lvl="0" algn="just">
              <a:buFont typeface="Wingdings" pitchFamily="2" charset="2"/>
              <a:buChar char="§"/>
            </a:pPr>
            <a:r>
              <a:rPr lang="en-US" sz="2000" dirty="0" smtClean="0">
                <a:latin typeface="Arial" pitchFamily="34" charset="0"/>
                <a:cs typeface="Arial" pitchFamily="34" charset="0"/>
              </a:rPr>
              <a:t>The catalogue was declustered and harmonized to Mw. Available geological data was used to delineate area source zones and computation of earthquake recurrence parameters. W</a:t>
            </a:r>
            <a:r>
              <a:rPr lang="en-ZA" sz="2000" dirty="0" smtClean="0">
                <a:latin typeface="Arial" pitchFamily="34" charset="0"/>
                <a:cs typeface="Arial" pitchFamily="34" charset="0"/>
              </a:rPr>
              <a:t>e adopted the method described by </a:t>
            </a:r>
            <a:r>
              <a:rPr lang="en-ZA" sz="2000" dirty="0" err="1" smtClean="0">
                <a:latin typeface="Arial" pitchFamily="34" charset="0"/>
                <a:cs typeface="Arial" pitchFamily="34" charset="0"/>
              </a:rPr>
              <a:t>Scordilis</a:t>
            </a:r>
            <a:r>
              <a:rPr lang="en-ZA" sz="2000" dirty="0" smtClean="0">
                <a:latin typeface="Arial" pitchFamily="34" charset="0"/>
                <a:cs typeface="Arial" pitchFamily="34" charset="0"/>
              </a:rPr>
              <a:t> (2006) to convert M</a:t>
            </a:r>
            <a:r>
              <a:rPr lang="en-ZA" sz="2000" baseline="-25000" dirty="0" smtClean="0">
                <a:latin typeface="Arial" pitchFamily="34" charset="0"/>
                <a:cs typeface="Arial" pitchFamily="34" charset="0"/>
              </a:rPr>
              <a:t>S</a:t>
            </a:r>
            <a:r>
              <a:rPr lang="en-ZA" sz="2000" dirty="0" smtClean="0">
                <a:latin typeface="Arial" pitchFamily="34" charset="0"/>
                <a:cs typeface="Arial" pitchFamily="34" charset="0"/>
              </a:rPr>
              <a:t> and </a:t>
            </a:r>
            <a:r>
              <a:rPr lang="en-ZA" sz="2000" dirty="0" err="1" smtClean="0">
                <a:latin typeface="Arial" pitchFamily="34" charset="0"/>
                <a:cs typeface="Arial" pitchFamily="34" charset="0"/>
              </a:rPr>
              <a:t>mb</a:t>
            </a:r>
            <a:r>
              <a:rPr lang="en-ZA" sz="2000" dirty="0" smtClean="0">
                <a:latin typeface="Arial" pitchFamily="34" charset="0"/>
                <a:cs typeface="Arial" pitchFamily="34" charset="0"/>
              </a:rPr>
              <a:t> into M</a:t>
            </a:r>
            <a:r>
              <a:rPr lang="en-ZA" sz="2000" baseline="-25000" dirty="0" smtClean="0">
                <a:latin typeface="Arial" pitchFamily="34" charset="0"/>
                <a:cs typeface="Arial" pitchFamily="34" charset="0"/>
              </a:rPr>
              <a:t>W</a:t>
            </a:r>
            <a:r>
              <a:rPr lang="en-ZA" sz="2000" dirty="0" smtClean="0">
                <a:latin typeface="Arial" pitchFamily="34" charset="0"/>
                <a:cs typeface="Arial" pitchFamily="34" charset="0"/>
              </a:rPr>
              <a:t> </a:t>
            </a:r>
            <a:endParaRPr lang="en-US" sz="2000" dirty="0" smtClean="0">
              <a:latin typeface="Arial" pitchFamily="34" charset="0"/>
              <a:cs typeface="Arial" pitchFamily="34" charset="0"/>
            </a:endParaRPr>
          </a:p>
          <a:p>
            <a:pPr lvl="0" algn="just">
              <a:buFont typeface="Wingdings" pitchFamily="2" charset="2"/>
              <a:buChar char="§"/>
            </a:pPr>
            <a:endParaRPr lang="en-US" sz="2000" dirty="0" smtClean="0">
              <a:latin typeface="Arial" pitchFamily="34" charset="0"/>
              <a:cs typeface="Arial" pitchFamily="34" charset="0"/>
            </a:endParaRPr>
          </a:p>
          <a:p>
            <a:pPr lvl="0" algn="just">
              <a:buFont typeface="Wingdings" pitchFamily="2" charset="2"/>
              <a:buChar char="§"/>
            </a:pPr>
            <a:r>
              <a:rPr lang="en-US" sz="2000" dirty="0" smtClean="0">
                <a:latin typeface="Arial" pitchFamily="34" charset="0"/>
                <a:cs typeface="Arial" pitchFamily="34" charset="0"/>
              </a:rPr>
              <a:t>Depending on the area, three or four ground motion prediction equations for tectonically similar regions to Sub-Saharan Africa were implemented using logic tree formalism in the calculation, with all equations weighted equally. </a:t>
            </a:r>
          </a:p>
          <a:p>
            <a:pPr lvl="0" algn="just">
              <a:buFont typeface="Wingdings" pitchFamily="2" charset="2"/>
              <a:buChar char="§"/>
            </a:pPr>
            <a:endParaRPr lang="en-US" sz="2000" dirty="0" smtClean="0">
              <a:latin typeface="Arial" pitchFamily="34" charset="0"/>
              <a:cs typeface="Arial" pitchFamily="34" charset="0"/>
            </a:endParaRPr>
          </a:p>
          <a:p>
            <a:pPr lvl="0" algn="just">
              <a:buFont typeface="Wingdings" pitchFamily="2" charset="2"/>
              <a:buChar char="§"/>
            </a:pPr>
            <a:r>
              <a:rPr lang="en-CA" sz="2000" dirty="0" smtClean="0">
                <a:latin typeface="Arial" pitchFamily="34" charset="0"/>
                <a:cs typeface="Arial" pitchFamily="34" charset="0"/>
              </a:rPr>
              <a:t> We used the </a:t>
            </a:r>
            <a:r>
              <a:rPr lang="en-CA" sz="2000" dirty="0" err="1" smtClean="0">
                <a:latin typeface="Arial" pitchFamily="34" charset="0"/>
                <a:cs typeface="Arial" pitchFamily="34" charset="0"/>
              </a:rPr>
              <a:t>OpenQuake</a:t>
            </a:r>
            <a:r>
              <a:rPr lang="en-CA" sz="2000" dirty="0" smtClean="0">
                <a:latin typeface="Arial" pitchFamily="34" charset="0"/>
                <a:cs typeface="Arial" pitchFamily="34" charset="0"/>
              </a:rPr>
              <a:t> software (Marco et al., 2016) to calculate the hazard for the study areas so far covered with a 10% probability of exceeding in 50 years.</a:t>
            </a:r>
          </a:p>
          <a:p>
            <a:pPr lvl="0" algn="just">
              <a:buFont typeface="Wingdings" pitchFamily="2" charset="2"/>
              <a:buChar char="§"/>
            </a:pPr>
            <a:endParaRPr lang="en-CA" sz="2000" dirty="0" smtClean="0">
              <a:latin typeface="Arial" pitchFamily="34" charset="0"/>
              <a:cs typeface="Arial" pitchFamily="34" charset="0"/>
            </a:endParaRPr>
          </a:p>
          <a:p>
            <a:pPr algn="just">
              <a:buFont typeface="Wingdings" pitchFamily="2" charset="2"/>
              <a:buChar char="§"/>
            </a:pPr>
            <a:r>
              <a:rPr lang="en-US" sz="2000" dirty="0" smtClean="0">
                <a:latin typeface="Arial" pitchFamily="34" charset="0"/>
                <a:cs typeface="Arial" pitchFamily="34" charset="0"/>
              </a:rPr>
              <a:t>The earthquake recurrence parameters were calculated using the maximum-likelihood approach, which was implemented in the AUE MATLAB program developed by </a:t>
            </a:r>
            <a:r>
              <a:rPr lang="en-US" sz="2000" dirty="0" err="1" smtClean="0">
                <a:latin typeface="Arial" pitchFamily="34" charset="0"/>
                <a:cs typeface="Arial" pitchFamily="34" charset="0"/>
              </a:rPr>
              <a:t>Kijko</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Smit</a:t>
            </a:r>
            <a:r>
              <a:rPr lang="en-US" sz="2000" dirty="0" smtClean="0">
                <a:latin typeface="Arial" pitchFamily="34" charset="0"/>
                <a:cs typeface="Arial" pitchFamily="34" charset="0"/>
              </a:rPr>
              <a:t> (2012).</a:t>
            </a:r>
          </a:p>
          <a:p>
            <a:pPr lvl="0" algn="just">
              <a:buFont typeface="Wingdings" pitchFamily="2" charset="2"/>
              <a:buChar char="§"/>
            </a:pPr>
            <a:endParaRPr lang="en-US" sz="2000" dirty="0" smtClean="0"/>
          </a:p>
          <a:p>
            <a:pPr lvl="0" algn="just">
              <a:buFont typeface="Wingdings" pitchFamily="2" charset="2"/>
              <a:buChar char="§"/>
            </a:pPr>
            <a:endParaRPr lang="en-US" sz="2000" dirty="0" smtClean="0">
              <a:latin typeface="Arial" pitchFamily="34" charset="0"/>
              <a:cs typeface="Arial" pitchFamily="34" charset="0"/>
            </a:endParaRPr>
          </a:p>
          <a:p>
            <a:pPr lvl="0" algn="just">
              <a:buFont typeface="Wingdings" pitchFamily="2" charset="2"/>
              <a:buChar char="§"/>
            </a:pPr>
            <a:endParaRPr lang="en-US" sz="2000" dirty="0" smtClean="0">
              <a:latin typeface="Arial" pitchFamily="34" charset="0"/>
              <a:cs typeface="Arial" pitchFamily="34" charset="0"/>
            </a:endParaRPr>
          </a:p>
          <a:p>
            <a:endParaRPr lang="en-US" dirty="0" smtClean="0"/>
          </a:p>
          <a:p>
            <a:r>
              <a:rPr lang="en-US" dirty="0" smtClean="0"/>
              <a:t> </a:t>
            </a:r>
          </a:p>
          <a:p>
            <a:r>
              <a:rPr lang="en-US" dirty="0" smtClean="0"/>
              <a:t>    </a:t>
            </a:r>
            <a:endParaRPr lang="en-GB" b="0" i="0" dirty="0">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BD3FC44E-84F0-1278-0842-BEFB164B44CA}"/>
              </a:ext>
            </a:extLst>
          </p:cNvPr>
          <p:cNvSpPr txBox="1">
            <a:spLocks/>
          </p:cNvSpPr>
          <p:nvPr/>
        </p:nvSpPr>
        <p:spPr>
          <a:xfrm>
            <a:off x="11112984" y="5068451"/>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P1.2-061</a:t>
            </a:r>
            <a:endParaRPr lang="x-none"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675666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307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The earthquake recurrence parameters were calculated using the maximum-likelihood approach, which was implemented in the AUE MATLAB program developed by Kijko and Smit (2012).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a:extLst>
              <a:ext uri="{FF2B5EF4-FFF2-40B4-BE49-F238E27FC236}">
                <a16:creationId xmlns="" xmlns:a16="http://schemas.microsoft.com/office/drawing/2014/main" id="{8542C251-D258-BA75-AC23-72EFC292608A}"/>
              </a:ext>
            </a:extLst>
          </p:cNvPr>
          <p:cNvSpPr txBox="1"/>
          <p:nvPr/>
        </p:nvSpPr>
        <p:spPr>
          <a:xfrm>
            <a:off x="108154" y="1209369"/>
            <a:ext cx="10659929" cy="2185214"/>
          </a:xfrm>
          <a:prstGeom prst="rect">
            <a:avLst/>
          </a:prstGeom>
          <a:noFill/>
        </p:spPr>
        <p:txBody>
          <a:bodyPr wrap="square">
            <a:spAutoFit/>
          </a:bodyPr>
          <a:lstStyle/>
          <a:p>
            <a:pPr algn="just"/>
            <a:r>
              <a:rPr lang="en-US" sz="2000" dirty="0" smtClean="0"/>
              <a:t>Computed Gutenberg-Richter b-value, activity rates, and regional maximum possible magnitudes ranged from 0.69 to 1.0, 1.6 to 2.1, and 5.2 to 7.2 respectively, within the 1-1000 year period considered. Peak ground accelerations ranged from 0.02g to 0.2g for a 10% chance of </a:t>
            </a:r>
            <a:r>
              <a:rPr lang="en-US" sz="2000" dirty="0" err="1" smtClean="0"/>
              <a:t>exceedance</a:t>
            </a:r>
            <a:r>
              <a:rPr lang="en-US" sz="2000" dirty="0" smtClean="0"/>
              <a:t> in 50 years and seismic hazard maps for 0.1s, 0.2.s, 0.3s, 0.5s, and 0.15s periods were produced. Results are expected to make significant contribution to planning in the vast region.</a:t>
            </a:r>
          </a:p>
          <a:p>
            <a:endParaRPr lang="en-US" dirty="0" smtClean="0">
              <a:latin typeface="Arial" pitchFamily="34" charset="0"/>
              <a:cs typeface="Arial" pitchFamily="34" charset="0"/>
            </a:endParaRPr>
          </a:p>
          <a:p>
            <a:pPr algn="just"/>
            <a:endParaRPr lang="en-GB" b="0" i="0" dirty="0">
              <a:effectLst/>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ED5FDC18-A1B7-DD10-65F6-776832984909}"/>
              </a:ext>
            </a:extLst>
          </p:cNvPr>
          <p:cNvSpPr txBox="1">
            <a:spLocks/>
          </p:cNvSpPr>
          <p:nvPr/>
        </p:nvSpPr>
        <p:spPr>
          <a:xfrm>
            <a:off x="11115618" y="5030844"/>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P1.2-061</a:t>
            </a:r>
            <a:endParaRPr lang="x-none" sz="2400" b="1" dirty="0">
              <a:solidFill>
                <a:schemeClr val="bg1"/>
              </a:solidFill>
              <a:latin typeface="Arial" panose="020B0604020202020204" pitchFamily="34" charset="0"/>
              <a:cs typeface="Arial" panose="020B0604020202020204" pitchFamily="34" charset="0"/>
            </a:endParaRPr>
          </a:p>
        </p:txBody>
      </p:sp>
      <p:pic>
        <p:nvPicPr>
          <p:cNvPr id="9" name="Picture 8"/>
          <p:cNvPicPr/>
          <p:nvPr/>
        </p:nvPicPr>
        <p:blipFill rotWithShape="1">
          <a:blip r:embed="rId2">
            <a:extLst>
              <a:ext uri="{28A0092B-C50C-407E-A947-70E740481C1C}">
                <a14:useLocalDpi xmlns="" xmlns:lc="http://schemas.openxmlformats.org/drawingml/2006/lockedCanvas" xmlns:a14="http://schemas.microsoft.com/office/drawing/2010/main" val="0"/>
              </a:ext>
            </a:extLst>
          </a:blip>
          <a:srcRect l="7223" t="2254" r="8025" b="1408"/>
          <a:stretch/>
        </p:blipFill>
        <p:spPr bwMode="auto">
          <a:xfrm>
            <a:off x="0" y="2873828"/>
            <a:ext cx="3372592" cy="2576945"/>
          </a:xfrm>
          <a:prstGeom prst="rect">
            <a:avLst/>
          </a:prstGeom>
          <a:noFill/>
          <a:ln>
            <a:noFill/>
          </a:ln>
          <a:extLst>
            <a:ext uri="{53640926-AAD7-44D8-BBD7-CCE9431645EC}">
              <a14:shadowObscured xmlns="" xmlns:lc="http://schemas.openxmlformats.org/drawingml/2006/lockedCanvas" xmlns:a14="http://schemas.microsoft.com/office/drawing/2010/main"/>
            </a:ext>
          </a:extLst>
        </p:spPr>
      </p:pic>
      <p:pic>
        <p:nvPicPr>
          <p:cNvPr id="10" name="Picture 9"/>
          <p:cNvPicPr/>
          <p:nvPr/>
        </p:nvPicPr>
        <p:blipFill rotWithShape="1">
          <a:blip r:embed="rId3">
            <a:extLst>
              <a:ext uri="{28A0092B-C50C-407E-A947-70E740481C1C}">
                <a14:useLocalDpi xmlns="" xmlns:lc="http://schemas.openxmlformats.org/drawingml/2006/lockedCanvas" xmlns:a14="http://schemas.microsoft.com/office/drawing/2010/main" val="0"/>
              </a:ext>
            </a:extLst>
          </a:blip>
          <a:srcRect l="15779" t="13606" r="15779" b="6185"/>
          <a:stretch/>
        </p:blipFill>
        <p:spPr bwMode="auto">
          <a:xfrm>
            <a:off x="3628607" y="2719450"/>
            <a:ext cx="3710344" cy="2803111"/>
          </a:xfrm>
          <a:prstGeom prst="rect">
            <a:avLst/>
          </a:prstGeom>
          <a:ln>
            <a:noFill/>
          </a:ln>
          <a:extLst>
            <a:ext uri="{53640926-AAD7-44D8-BBD7-CCE9431645EC}">
              <a14:shadowObscured xmlns="" xmlns:lc="http://schemas.openxmlformats.org/drawingml/2006/lockedCanvas" xmlns:a14="http://schemas.microsoft.com/office/drawing/2010/main"/>
            </a:ext>
          </a:extLst>
        </p:spPr>
      </p:pic>
      <p:pic>
        <p:nvPicPr>
          <p:cNvPr id="3074" name="Picture 2"/>
          <p:cNvPicPr>
            <a:picLocks noChangeAspect="1" noChangeArrowheads="1"/>
          </p:cNvPicPr>
          <p:nvPr/>
        </p:nvPicPr>
        <p:blipFill>
          <a:blip r:embed="rId4"/>
          <a:srcRect/>
          <a:stretch>
            <a:fillRect/>
          </a:stretch>
        </p:blipFill>
        <p:spPr bwMode="auto">
          <a:xfrm>
            <a:off x="7576457" y="2873830"/>
            <a:ext cx="3175421" cy="2517568"/>
          </a:xfrm>
          <a:prstGeom prst="rect">
            <a:avLst/>
          </a:prstGeom>
          <a:noFill/>
          <a:ln w="9525">
            <a:noFill/>
            <a:miter lim="800000"/>
            <a:headEnd/>
            <a:tailEnd/>
          </a:ln>
        </p:spPr>
      </p:pic>
      <p:sp>
        <p:nvSpPr>
          <p:cNvPr id="11" name="Rectangle 10"/>
          <p:cNvSpPr/>
          <p:nvPr/>
        </p:nvSpPr>
        <p:spPr>
          <a:xfrm>
            <a:off x="7564583" y="5380672"/>
            <a:ext cx="3194462" cy="1477328"/>
          </a:xfrm>
          <a:prstGeom prst="rect">
            <a:avLst/>
          </a:prstGeom>
        </p:spPr>
        <p:txBody>
          <a:bodyPr wrap="square">
            <a:spAutoFit/>
          </a:bodyPr>
          <a:lstStyle/>
          <a:p>
            <a:pPr algn="just"/>
            <a:r>
              <a:rPr lang="en-ZA" dirty="0" smtClean="0">
                <a:latin typeface="Arial" pitchFamily="34" charset="0"/>
                <a:cs typeface="Arial" pitchFamily="34" charset="0"/>
              </a:rPr>
              <a:t>Expected PGA (g) for a 10% chance of exceeding at least once every 50 years for the Namibia and neighbours in Southern Africa.</a:t>
            </a:r>
            <a:endParaRPr lang="en-US" dirty="0">
              <a:latin typeface="Arial" pitchFamily="34" charset="0"/>
              <a:cs typeface="Arial" pitchFamily="34" charset="0"/>
            </a:endParaRPr>
          </a:p>
        </p:txBody>
      </p:sp>
      <p:sp>
        <p:nvSpPr>
          <p:cNvPr id="12" name="Rectangle 11"/>
          <p:cNvSpPr/>
          <p:nvPr/>
        </p:nvSpPr>
        <p:spPr>
          <a:xfrm>
            <a:off x="3594265" y="5479541"/>
            <a:ext cx="3720935" cy="1477328"/>
          </a:xfrm>
          <a:prstGeom prst="rect">
            <a:avLst/>
          </a:prstGeom>
        </p:spPr>
        <p:txBody>
          <a:bodyPr wrap="square">
            <a:spAutoFit/>
          </a:bodyPr>
          <a:lstStyle/>
          <a:p>
            <a:pPr algn="just"/>
            <a:r>
              <a:rPr lang="en-GB" dirty="0" smtClean="0">
                <a:latin typeface="Arial" pitchFamily="34" charset="0"/>
                <a:cs typeface="Arial" pitchFamily="34" charset="0"/>
              </a:rPr>
              <a:t>PGA (g) for 10% probability of </a:t>
            </a:r>
            <a:r>
              <a:rPr lang="en-GB" dirty="0" err="1" smtClean="0">
                <a:latin typeface="Arial" pitchFamily="34" charset="0"/>
                <a:cs typeface="Arial" pitchFamily="34" charset="0"/>
              </a:rPr>
              <a:t>exceedance</a:t>
            </a:r>
            <a:r>
              <a:rPr lang="en-GB" dirty="0" smtClean="0">
                <a:latin typeface="Arial" pitchFamily="34" charset="0"/>
                <a:cs typeface="Arial" pitchFamily="34" charset="0"/>
              </a:rPr>
              <a:t> in 50 years in West Africa under the assumption of the area (a) lying on stable continental areas</a:t>
            </a:r>
            <a:endParaRPr lang="en-US" dirty="0">
              <a:latin typeface="Arial" pitchFamily="34" charset="0"/>
              <a:cs typeface="Arial" pitchFamily="34" charset="0"/>
            </a:endParaRPr>
          </a:p>
        </p:txBody>
      </p:sp>
      <p:sp>
        <p:nvSpPr>
          <p:cNvPr id="13" name="Rectangle 12"/>
          <p:cNvSpPr/>
          <p:nvPr/>
        </p:nvSpPr>
        <p:spPr>
          <a:xfrm>
            <a:off x="209797" y="5380672"/>
            <a:ext cx="3281548" cy="1477328"/>
          </a:xfrm>
          <a:prstGeom prst="rect">
            <a:avLst/>
          </a:prstGeom>
        </p:spPr>
        <p:txBody>
          <a:bodyPr wrap="square">
            <a:spAutoFit/>
          </a:bodyPr>
          <a:lstStyle/>
          <a:p>
            <a:pPr algn="just"/>
            <a:r>
              <a:rPr lang="en-GB" dirty="0" smtClean="0">
                <a:latin typeface="Arial" pitchFamily="34" charset="0"/>
                <a:cs typeface="Arial" pitchFamily="34" charset="0"/>
              </a:rPr>
              <a:t>The probability of at least once exceeding the specified magnitude within the time periods of 50, 100 and 1000 years</a:t>
            </a:r>
            <a:endParaRPr lang="en-US" dirty="0">
              <a:latin typeface="Arial" pitchFamily="34" charset="0"/>
              <a:cs typeface="Arial" pitchFamily="34" charset="0"/>
            </a:endParaRPr>
          </a:p>
        </p:txBody>
      </p:sp>
    </p:spTree>
    <p:extLst>
      <p:ext uri="{BB962C8B-B14F-4D97-AF65-F5344CB8AC3E}">
        <p14:creationId xmlns="" xmlns:p14="http://schemas.microsoft.com/office/powerpoint/2010/main" val="229555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ED5FDC18-A1B7-DD10-65F6-776832984909}"/>
              </a:ext>
            </a:extLst>
          </p:cNvPr>
          <p:cNvSpPr txBox="1">
            <a:spLocks/>
          </p:cNvSpPr>
          <p:nvPr/>
        </p:nvSpPr>
        <p:spPr>
          <a:xfrm>
            <a:off x="11103743" y="504272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P1.2-061</a:t>
            </a:r>
            <a:endParaRPr lang="x-none" sz="2400" b="1" dirty="0">
              <a:solidFill>
                <a:schemeClr val="bg1"/>
              </a:solidFill>
              <a:latin typeface="Arial" panose="020B0604020202020204" pitchFamily="34" charset="0"/>
              <a:cs typeface="Arial" panose="020B0604020202020204" pitchFamily="34" charset="0"/>
            </a:endParaRPr>
          </a:p>
        </p:txBody>
      </p:sp>
      <p:sp>
        <p:nvSpPr>
          <p:cNvPr id="2049" name="Rectangle 1"/>
          <p:cNvSpPr>
            <a:spLocks noChangeArrowheads="1"/>
          </p:cNvSpPr>
          <p:nvPr/>
        </p:nvSpPr>
        <p:spPr bwMode="auto">
          <a:xfrm>
            <a:off x="178129" y="1341911"/>
            <a:ext cx="10474037"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Wingdings" pitchFamily="2" charset="2"/>
              <a:buChar char="§"/>
            </a:pPr>
            <a:r>
              <a:rPr kumimoji="0" lang="en-GB" altLang="zh-CN"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seismic hazard predicted by GMMs for stable continental areas is higher than those predicted by GMMs for shallow crustal seismicity for the region. Hence, it was confirmed from our results that, WA which</a:t>
            </a:r>
            <a:r>
              <a:rPr kumimoji="0" lang="en-GB" altLang="zh-CN" sz="2000" b="0" i="0" u="none" strike="noStrike" cap="none" normalizeH="0" dirty="0" smtClean="0">
                <a:ln>
                  <a:noFill/>
                </a:ln>
                <a:solidFill>
                  <a:schemeClr val="tx1"/>
                </a:solidFill>
                <a:effectLst/>
                <a:latin typeface="Arial" pitchFamily="34" charset="0"/>
                <a:ea typeface="Calibri" pitchFamily="34" charset="0"/>
                <a:cs typeface="Arial" pitchFamily="34" charset="0"/>
              </a:rPr>
              <a:t> part of Sub-Saharan Africa</a:t>
            </a:r>
            <a:r>
              <a:rPr kumimoji="0" lang="en-GB" altLang="zh-CN"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is characterized by stable continental crust. Here, t</a:t>
            </a:r>
            <a:r>
              <a:rPr lang="en-GB" sz="2000" dirty="0" smtClean="0">
                <a:latin typeface="Arial" pitchFamily="34" charset="0"/>
                <a:cs typeface="Arial" pitchFamily="34" charset="0"/>
              </a:rPr>
              <a:t>he highest hazard levels were observed in parts of Ghana, Togo, Guinea-Bissau, Guinea and the region of Cameroun Volcanic Line (CVL) ranging between 0.02g and 0.03g. </a:t>
            </a:r>
          </a:p>
          <a:p>
            <a:pPr lvl="0" algn="just" fontAlgn="base">
              <a:spcBef>
                <a:spcPct val="0"/>
              </a:spcBef>
              <a:spcAft>
                <a:spcPct val="0"/>
              </a:spcAft>
            </a:pPr>
            <a:endParaRPr lang="en-GB" sz="2000" dirty="0" smtClean="0">
              <a:latin typeface="Arial" pitchFamily="34" charset="0"/>
              <a:cs typeface="Arial" pitchFamily="34" charset="0"/>
            </a:endParaRPr>
          </a:p>
          <a:p>
            <a:pPr lvl="0" algn="just" fontAlgn="base">
              <a:spcBef>
                <a:spcPct val="0"/>
              </a:spcBef>
              <a:spcAft>
                <a:spcPct val="0"/>
              </a:spcAft>
              <a:buFont typeface="Wingdings" pitchFamily="2" charset="2"/>
              <a:buChar char="§"/>
            </a:pPr>
            <a:r>
              <a:rPr lang="en-CA" sz="2000" dirty="0" smtClean="0">
                <a:latin typeface="Arial" pitchFamily="34" charset="0"/>
                <a:cs typeface="Arial" pitchFamily="34" charset="0"/>
              </a:rPr>
              <a:t>Peak ground accelerations obtained for a 10% chance of exceeding in 50 years ranged from 0.017g to 0.149g in parts of Southern Africa.</a:t>
            </a:r>
          </a:p>
          <a:p>
            <a:pPr lvl="0" algn="just" fontAlgn="base">
              <a:spcBef>
                <a:spcPct val="0"/>
              </a:spcBef>
              <a:spcAft>
                <a:spcPct val="0"/>
              </a:spcAft>
              <a:buFont typeface="Wingdings" pitchFamily="2" charset="2"/>
              <a:buChar char="§"/>
            </a:pPr>
            <a:endParaRPr lang="en-CA" sz="2000" dirty="0" smtClean="0">
              <a:latin typeface="Arial" pitchFamily="34" charset="0"/>
              <a:cs typeface="Arial" pitchFamily="34" charset="0"/>
            </a:endParaRPr>
          </a:p>
          <a:p>
            <a:pPr algn="just" fontAlgn="base">
              <a:spcBef>
                <a:spcPct val="0"/>
              </a:spcBef>
              <a:spcAft>
                <a:spcPct val="0"/>
              </a:spcAft>
              <a:buFont typeface="Wingdings" pitchFamily="2" charset="2"/>
              <a:buChar char="§"/>
            </a:pPr>
            <a:r>
              <a:rPr lang="en-US" sz="2000" dirty="0" smtClean="0">
                <a:latin typeface="Arial" pitchFamily="34" charset="0"/>
                <a:cs typeface="Arial" pitchFamily="34" charset="0"/>
              </a:rPr>
              <a:t>SHAs conducted in parts of the Sub-Saharan African are  expected to contribute a great revolution to seismic hazard assessments study for the first time in Sub-Saharan Africa, in knowledge, idea and data exchange. It has potential for the promotion of healthy collaboration with larger scientific communities.</a:t>
            </a:r>
          </a:p>
          <a:p>
            <a:pPr lvl="0" algn="just" fontAlgn="base">
              <a:spcBef>
                <a:spcPct val="0"/>
              </a:spcBef>
              <a:spcAft>
                <a:spcPct val="0"/>
              </a:spcAft>
              <a:buFont typeface="Wingdings" pitchFamily="2" charset="2"/>
              <a:buChar char="§"/>
            </a:pPr>
            <a:endParaRPr lang="en-CA" sz="2000" dirty="0" smtClean="0">
              <a:latin typeface="Arial" pitchFamily="34" charset="0"/>
              <a:cs typeface="Arial" pitchFamily="34" charset="0"/>
            </a:endParaRPr>
          </a:p>
          <a:p>
            <a:pPr lvl="0" algn="just" fontAlgn="base">
              <a:spcBef>
                <a:spcPct val="0"/>
              </a:spcBef>
              <a:spcAft>
                <a:spcPct val="0"/>
              </a:spcAft>
              <a:buFont typeface="Wingdings" pitchFamily="2" charset="2"/>
              <a:buChar char="§"/>
            </a:pPr>
            <a:endParaRPr kumimoji="0" lang="en-GB" altLang="zh-CN"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852003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x-none" sz="1800">
                <a:solidFill>
                  <a:schemeClr val="bg1"/>
                </a:solidFill>
                <a:latin typeface="Arial" panose="020B0604020202020204" pitchFamily="34" charset="0"/>
                <a:cs typeface="Arial" panose="020B0604020202020204" pitchFamily="34" charset="0"/>
              </a:rPr>
              <a:t/>
            </a:r>
            <a:br>
              <a:rPr lang="x-none" sz="1800">
                <a:solidFill>
                  <a:schemeClr val="bg1"/>
                </a:solidFill>
                <a:latin typeface="Arial" panose="020B0604020202020204" pitchFamily="34" charset="0"/>
                <a:cs typeface="Arial" panose="020B0604020202020204" pitchFamily="34" charset="0"/>
              </a:rPr>
            </a:br>
            <a:r>
              <a:rPr lang="en-US" sz="1800" dirty="0" smtClean="0">
                <a:solidFill>
                  <a:schemeClr val="bg1"/>
                </a:solidFill>
                <a:latin typeface="Arial" panose="020B0604020202020204" pitchFamily="34" charset="0"/>
                <a:cs typeface="Arial" panose="020B0604020202020204" pitchFamily="34" charset="0"/>
              </a:rPr>
              <a:t>References </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ED5FDC18-A1B7-DD10-65F6-776832984909}"/>
              </a:ext>
            </a:extLst>
          </p:cNvPr>
          <p:cNvSpPr txBox="1">
            <a:spLocks/>
          </p:cNvSpPr>
          <p:nvPr/>
        </p:nvSpPr>
        <p:spPr>
          <a:xfrm>
            <a:off x="11151244" y="504272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P1.2-061</a:t>
            </a:r>
            <a:endParaRPr lang="x-none" sz="24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142504" y="1163114"/>
            <a:ext cx="10379033" cy="5632311"/>
          </a:xfrm>
          <a:prstGeom prst="rect">
            <a:avLst/>
          </a:prstGeom>
        </p:spPr>
        <p:txBody>
          <a:bodyPr wrap="square">
            <a:spAutoFit/>
          </a:bodyPr>
          <a:lstStyle/>
          <a:p>
            <a:pPr algn="just"/>
            <a:r>
              <a:rPr lang="en-US" sz="2000" dirty="0" smtClean="0">
                <a:latin typeface="Arial" pitchFamily="34" charset="0"/>
                <a:cs typeface="Arial" pitchFamily="34" charset="0"/>
              </a:rPr>
              <a:t>1. Kadiri, A.U., </a:t>
            </a:r>
            <a:r>
              <a:rPr lang="en-US" sz="2000" dirty="0" err="1" smtClean="0">
                <a:latin typeface="Arial" pitchFamily="34" charset="0"/>
                <a:cs typeface="Arial" pitchFamily="34" charset="0"/>
              </a:rPr>
              <a:t>Sitali</a:t>
            </a:r>
            <a:r>
              <a:rPr lang="en-US" sz="2000" dirty="0" smtClean="0">
                <a:latin typeface="Arial" pitchFamily="34" charset="0"/>
                <a:cs typeface="Arial" pitchFamily="34" charset="0"/>
              </a:rPr>
              <a:t>, M., </a:t>
            </a:r>
            <a:r>
              <a:rPr lang="en-US" sz="2000" dirty="0" err="1" smtClean="0">
                <a:latin typeface="Arial" pitchFamily="34" charset="0"/>
                <a:cs typeface="Arial" pitchFamily="34" charset="0"/>
              </a:rPr>
              <a:t>Midzi</a:t>
            </a:r>
            <a:r>
              <a:rPr lang="en-US" sz="2000" dirty="0" smtClean="0">
                <a:latin typeface="Arial" pitchFamily="34" charset="0"/>
                <a:cs typeface="Arial" pitchFamily="34" charset="0"/>
              </a:rPr>
              <a:t>, V. (2023). Probabilistic Seismic Hazard Assessment in Namibia. Journal of African Earth Sciences. 202 (2023) 104933.  https://doi.org/10.1016/j.jafrearsci.2023.104933 </a:t>
            </a:r>
          </a:p>
          <a:p>
            <a:pPr algn="just"/>
            <a:r>
              <a:rPr lang="en-US" sz="2000" dirty="0" smtClean="0">
                <a:latin typeface="Arial" pitchFamily="34" charset="0"/>
                <a:cs typeface="Arial" pitchFamily="34" charset="0"/>
              </a:rPr>
              <a:t>2. Kadiri A.U. and </a:t>
            </a:r>
            <a:r>
              <a:rPr lang="en-US" sz="2000" dirty="0" err="1" smtClean="0">
                <a:latin typeface="Arial" pitchFamily="34" charset="0"/>
                <a:cs typeface="Arial" pitchFamily="34" charset="0"/>
              </a:rPr>
              <a:t>Kijko</a:t>
            </a:r>
            <a:r>
              <a:rPr lang="en-US" sz="2000" dirty="0" smtClean="0">
                <a:latin typeface="Arial" pitchFamily="34" charset="0"/>
                <a:cs typeface="Arial" pitchFamily="34" charset="0"/>
              </a:rPr>
              <a:t> A. (2021). Seismicity and seismic hazard assessment in West Africa. Journal of African Earth Sciences 183, 104305. Pp. 1-16. https://doi.org/10.1016/j.jafrearsci.2021.104305 </a:t>
            </a:r>
          </a:p>
          <a:p>
            <a:pPr algn="just"/>
            <a:r>
              <a:rPr lang="en-US" sz="2000" dirty="0" smtClean="0">
                <a:latin typeface="Arial" pitchFamily="34" charset="0"/>
                <a:cs typeface="Arial" pitchFamily="34" charset="0"/>
              </a:rPr>
              <a:t>3. Kadiri Afegbua Umar &amp; Paulina </a:t>
            </a:r>
            <a:r>
              <a:rPr lang="en-US" sz="2000" dirty="0" err="1" smtClean="0">
                <a:latin typeface="Arial" pitchFamily="34" charset="0"/>
                <a:cs typeface="Arial" pitchFamily="34" charset="0"/>
              </a:rPr>
              <a:t>Ekua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Amponsah</a:t>
            </a:r>
            <a:r>
              <a:rPr lang="en-US" sz="2000" dirty="0" smtClean="0">
                <a:latin typeface="Arial" pitchFamily="34" charset="0"/>
                <a:cs typeface="Arial" pitchFamily="34" charset="0"/>
              </a:rPr>
              <a:t> (2021). Computation of area characteristic seismicity parameters in Ghana, Nigeria, and immediate neighbors. Arabian Journal of Geosciences. 14:1213. https://doi.org/10.1007/s12517-021-07558-6 </a:t>
            </a:r>
          </a:p>
          <a:p>
            <a:pPr algn="just"/>
            <a:r>
              <a:rPr lang="en-US" sz="2000" dirty="0" smtClean="0">
                <a:latin typeface="Arial" pitchFamily="34" charset="0"/>
                <a:cs typeface="Arial" pitchFamily="34" charset="0"/>
              </a:rPr>
              <a:t>4. </a:t>
            </a:r>
            <a:r>
              <a:rPr lang="en-CA" sz="2000" dirty="0" smtClean="0">
                <a:latin typeface="Arial" pitchFamily="34" charset="0"/>
                <a:cs typeface="Arial" pitchFamily="34" charset="0"/>
              </a:rPr>
              <a:t>Marco, P, </a:t>
            </a:r>
            <a:r>
              <a:rPr lang="en-CA" sz="2000" dirty="0" err="1" smtClean="0">
                <a:latin typeface="Arial" pitchFamily="34" charset="0"/>
                <a:cs typeface="Arial" pitchFamily="34" charset="0"/>
              </a:rPr>
              <a:t>Vitor</a:t>
            </a:r>
            <a:r>
              <a:rPr lang="en-CA" sz="2000" dirty="0" smtClean="0">
                <a:latin typeface="Arial" pitchFamily="34" charset="0"/>
                <a:cs typeface="Arial" pitchFamily="34" charset="0"/>
              </a:rPr>
              <a:t> S, Graeme W, </a:t>
            </a:r>
            <a:r>
              <a:rPr lang="en-CA" sz="2000" dirty="0" err="1" smtClean="0">
                <a:latin typeface="Arial" pitchFamily="34" charset="0"/>
                <a:cs typeface="Arial" pitchFamily="34" charset="0"/>
              </a:rPr>
              <a:t>Anirudh</a:t>
            </a:r>
            <a:r>
              <a:rPr lang="en-CA" sz="2000" dirty="0" smtClean="0">
                <a:latin typeface="Arial" pitchFamily="34" charset="0"/>
                <a:cs typeface="Arial" pitchFamily="34" charset="0"/>
              </a:rPr>
              <a:t> R, Michele S.,2016. </a:t>
            </a:r>
            <a:r>
              <a:rPr lang="en-CA" sz="2000" dirty="0" err="1" smtClean="0">
                <a:latin typeface="Arial" pitchFamily="34" charset="0"/>
                <a:cs typeface="Arial" pitchFamily="34" charset="0"/>
              </a:rPr>
              <a:t>OpenQuake</a:t>
            </a:r>
            <a:r>
              <a:rPr lang="en-CA" sz="2000" dirty="0" smtClean="0">
                <a:latin typeface="Arial" pitchFamily="34" charset="0"/>
                <a:cs typeface="Arial" pitchFamily="34" charset="0"/>
              </a:rPr>
              <a:t> 2016 Ver. 6.1: program for computing seismic hazard. GEM Foundation, Pavia</a:t>
            </a:r>
            <a:endParaRPr lang="en-US" sz="2000" dirty="0" smtClean="0">
              <a:latin typeface="Arial" pitchFamily="34" charset="0"/>
              <a:cs typeface="Arial" pitchFamily="34" charset="0"/>
            </a:endParaRPr>
          </a:p>
          <a:p>
            <a:pPr algn="just"/>
            <a:r>
              <a:rPr lang="en-US" sz="2000" dirty="0" smtClean="0">
                <a:latin typeface="Arial" pitchFamily="34" charset="0"/>
                <a:cs typeface="Arial" pitchFamily="34" charset="0"/>
              </a:rPr>
              <a:t>5. </a:t>
            </a:r>
            <a:r>
              <a:rPr lang="en-US" sz="2000" dirty="0" err="1" smtClean="0">
                <a:latin typeface="Arial" pitchFamily="34" charset="0"/>
                <a:cs typeface="Arial" pitchFamily="34" charset="0"/>
              </a:rPr>
              <a:t>Kijko</a:t>
            </a:r>
            <a:r>
              <a:rPr lang="en-US" sz="2000" dirty="0" smtClean="0">
                <a:latin typeface="Arial" pitchFamily="34" charset="0"/>
                <a:cs typeface="Arial" pitchFamily="34" charset="0"/>
              </a:rPr>
              <a:t>, A. and </a:t>
            </a:r>
            <a:r>
              <a:rPr lang="en-US" sz="2000" dirty="0" err="1" smtClean="0">
                <a:latin typeface="Arial" pitchFamily="34" charset="0"/>
                <a:cs typeface="Arial" pitchFamily="34" charset="0"/>
              </a:rPr>
              <a:t>Smit</a:t>
            </a:r>
            <a:r>
              <a:rPr lang="en-US" sz="2000" dirty="0" smtClean="0">
                <a:latin typeface="Arial" pitchFamily="34" charset="0"/>
                <a:cs typeface="Arial" pitchFamily="34" charset="0"/>
              </a:rPr>
              <a:t>, A.,2012, Extension of the Aki-</a:t>
            </a:r>
            <a:r>
              <a:rPr lang="en-US" sz="2000" dirty="0" err="1" smtClean="0">
                <a:latin typeface="Arial" pitchFamily="34" charset="0"/>
                <a:cs typeface="Arial" pitchFamily="34" charset="0"/>
              </a:rPr>
              <a:t>Utsu</a:t>
            </a:r>
            <a:r>
              <a:rPr lang="en-US" sz="2000" dirty="0" smtClean="0">
                <a:latin typeface="Arial" pitchFamily="34" charset="0"/>
                <a:cs typeface="Arial" pitchFamily="34" charset="0"/>
              </a:rPr>
              <a:t> b-Value Estimator for Incomplete Catalogs. Bulletin of the Seismological Society of America. 102(3): 1283–1287, </a:t>
            </a:r>
            <a:r>
              <a:rPr lang="en-US" sz="2000" dirty="0" err="1" smtClean="0">
                <a:latin typeface="Arial" pitchFamily="34" charset="0"/>
                <a:cs typeface="Arial" pitchFamily="34" charset="0"/>
              </a:rPr>
              <a:t>doi</a:t>
            </a:r>
            <a:r>
              <a:rPr lang="en-US" sz="2000" dirty="0" smtClean="0">
                <a:latin typeface="Arial" pitchFamily="34" charset="0"/>
                <a:cs typeface="Arial" pitchFamily="34" charset="0"/>
              </a:rPr>
              <a:t>: 10.1785/0120110226</a:t>
            </a:r>
          </a:p>
          <a:p>
            <a:pPr algn="just"/>
            <a:r>
              <a:rPr lang="en-US" sz="2000" dirty="0" smtClean="0">
                <a:latin typeface="Arial" pitchFamily="34" charset="0"/>
                <a:cs typeface="Arial" pitchFamily="34" charset="0"/>
              </a:rPr>
              <a:t>6. </a:t>
            </a:r>
            <a:r>
              <a:rPr lang="en-US" sz="2000" dirty="0" err="1" smtClean="0">
                <a:latin typeface="Arial" pitchFamily="34" charset="0"/>
                <a:cs typeface="Arial" pitchFamily="34" charset="0"/>
              </a:rPr>
              <a:t>Scordilis</a:t>
            </a:r>
            <a:r>
              <a:rPr lang="en-US" sz="2000" dirty="0" smtClean="0">
                <a:latin typeface="Arial" pitchFamily="34" charset="0"/>
                <a:cs typeface="Arial" pitchFamily="34" charset="0"/>
              </a:rPr>
              <a:t>, E. M., 2006. Empirical global relations converting </a:t>
            </a:r>
            <a:r>
              <a:rPr lang="en-US" sz="2000" i="1" dirty="0" smtClean="0">
                <a:latin typeface="Arial" pitchFamily="34" charset="0"/>
                <a:cs typeface="Arial" pitchFamily="34" charset="0"/>
              </a:rPr>
              <a:t>M</a:t>
            </a:r>
            <a:r>
              <a:rPr lang="en-US" sz="2000" dirty="0" smtClean="0">
                <a:latin typeface="Arial" pitchFamily="34" charset="0"/>
                <a:cs typeface="Arial" pitchFamily="34" charset="0"/>
              </a:rPr>
              <a:t>S and </a:t>
            </a:r>
            <a:r>
              <a:rPr lang="en-US" sz="2000" i="1" dirty="0" err="1" smtClean="0">
                <a:latin typeface="Arial" pitchFamily="34" charset="0"/>
                <a:cs typeface="Arial" pitchFamily="34" charset="0"/>
              </a:rPr>
              <a:t>m</a:t>
            </a:r>
            <a:r>
              <a:rPr lang="en-US" sz="2000" dirty="0" err="1" smtClean="0">
                <a:latin typeface="Arial" pitchFamily="34" charset="0"/>
                <a:cs typeface="Arial" pitchFamily="34" charset="0"/>
              </a:rPr>
              <a:t>b</a:t>
            </a:r>
            <a:r>
              <a:rPr lang="en-US" sz="2000" dirty="0" smtClean="0">
                <a:latin typeface="Arial" pitchFamily="34" charset="0"/>
                <a:cs typeface="Arial" pitchFamily="34" charset="0"/>
              </a:rPr>
              <a:t> to moment </a:t>
            </a:r>
            <a:r>
              <a:rPr lang="en-US" sz="2000" dirty="0" err="1" smtClean="0">
                <a:latin typeface="Arial" pitchFamily="34" charset="0"/>
                <a:cs typeface="Arial" pitchFamily="34" charset="0"/>
              </a:rPr>
              <a:t>magnitude:J</a:t>
            </a:r>
            <a:r>
              <a:rPr lang="en-US" sz="2000" dirty="0" smtClean="0">
                <a:latin typeface="Arial" pitchFamily="34" charset="0"/>
                <a:cs typeface="Arial" pitchFamily="34" charset="0"/>
              </a:rPr>
              <a:t>. Seismol,10,225–236, DOI 10.1007/s10950‐006‐9012‐4 C. </a:t>
            </a:r>
          </a:p>
          <a:p>
            <a:pPr algn="just"/>
            <a:endParaRPr lang="en-US" sz="2000" dirty="0" smtClean="0">
              <a:latin typeface="Arial" pitchFamily="34" charset="0"/>
              <a:cs typeface="Arial" pitchFamily="34" charset="0"/>
            </a:endParaRPr>
          </a:p>
          <a:p>
            <a:pPr algn="just"/>
            <a:endParaRPr lang="en-US" sz="2000" dirty="0" smtClean="0">
              <a:latin typeface="Arial" pitchFamily="34" charset="0"/>
              <a:cs typeface="Arial" pitchFamily="34" charset="0"/>
            </a:endParaRPr>
          </a:p>
        </p:txBody>
      </p:sp>
    </p:spTree>
    <p:extLst>
      <p:ext uri="{BB962C8B-B14F-4D97-AF65-F5344CB8AC3E}">
        <p14:creationId xmlns="" xmlns:p14="http://schemas.microsoft.com/office/powerpoint/2010/main" val="1143651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2962</TotalTime>
  <Words>1401</Words>
  <Application>Microsoft Office PowerPoint</Application>
  <PresentationFormat>Custom</PresentationFormat>
  <Paragraphs>90</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Custom Design</vt:lpstr>
      <vt:lpstr>Office Theme</vt:lpstr>
      <vt:lpstr>Slide 1</vt:lpstr>
      <vt:lpstr>Slide 2</vt:lpstr>
      <vt:lpstr>Slide 3</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Afegbua</cp:lastModifiedBy>
  <cp:revision>48</cp:revision>
  <dcterms:created xsi:type="dcterms:W3CDTF">2023-04-18T13:25:54Z</dcterms:created>
  <dcterms:modified xsi:type="dcterms:W3CDTF">2023-06-09T20:33:05Z</dcterms:modified>
</cp:coreProperties>
</file>