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0"/>
  </p:notesMasterIdLst>
  <p:handoutMasterIdLst>
    <p:handoutMasterId r:id="rId11"/>
  </p:handoutMasterIdLst>
  <p:sldIdLst>
    <p:sldId id="261" r:id="rId3"/>
    <p:sldId id="256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/>
    <p:restoredTop sz="94694"/>
  </p:normalViewPr>
  <p:slideViewPr>
    <p:cSldViewPr snapToGrid="0">
      <p:cViewPr varScale="1">
        <p:scale>
          <a:sx n="70" d="100"/>
          <a:sy n="70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1787C0-DEE2-DDFE-337E-544167AC7D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8A9E22-FF45-E1AD-407D-49D8A53F19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FC7C4-F4EF-443B-B452-F2F99C77A5B2}" type="datetimeFigureOut">
              <a:rPr lang="es-CU" smtClean="0"/>
              <a:t>10/6/2023</a:t>
            </a:fld>
            <a:endParaRPr lang="es-C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1BD159-62DC-D6E7-A067-BC846F5040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943576-E9F8-925D-5B11-D53EB4622E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9BE47-7837-4C96-9832-E2923FE2E1D2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79138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E28E5-420E-472D-A207-242B3A731D45}" type="datetimeFigureOut">
              <a:rPr lang="es-CU" smtClean="0"/>
              <a:t>10/6/2023</a:t>
            </a:fld>
            <a:endParaRPr lang="es-C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9E65E-FA2A-47D3-82F5-3814FBB57F8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2856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aa-ET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‹Nº›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3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4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3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5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4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6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=""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=""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=""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=""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=""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=""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=""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=""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=""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=""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=""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=""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=""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=""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=""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=""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=""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19" action="ppaction://hlinksldjump"/>
            <a:extLst>
              <a:ext uri="{FF2B5EF4-FFF2-40B4-BE49-F238E27FC236}">
                <a16:creationId xmlns=""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684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46362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3" action="ppaction://hlinksldjump"/>
            <a:extLst>
              <a:ext uri="{FF2B5EF4-FFF2-40B4-BE49-F238E27FC236}">
                <a16:creationId xmlns=""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46362" y="3872988"/>
            <a:ext cx="933450" cy="184150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="" xmlns:a16="http://schemas.microsoft.com/office/drawing/2014/main" id="{E8BB9A54-2C49-086A-1FBE-62AF14345E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>
              <a:extLst>
                <a:ext uri="{FF2B5EF4-FFF2-40B4-BE49-F238E27FC236}">
                  <a16:creationId xmlns="" xmlns:a16="http://schemas.microsoft.com/office/drawing/2014/main" id="{2EC0B854-9D2B-206A-3BE4-03D117A90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>
              <a:extLst>
                <a:ext uri="{FF2B5EF4-FFF2-40B4-BE49-F238E27FC236}">
                  <a16:creationId xmlns="" xmlns:a16="http://schemas.microsoft.com/office/drawing/2014/main" id="{8F8B166F-95C5-45EE-9219-630C6E42B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>
              <a:extLst>
                <a:ext uri="{FF2B5EF4-FFF2-40B4-BE49-F238E27FC236}">
                  <a16:creationId xmlns="" xmlns:a16="http://schemas.microsoft.com/office/drawing/2014/main" id="{D065D14B-194E-525F-A5C1-7C13617C9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BF2F0827-B1E1-0E36-9730-7935CAC7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>
              <a:extLst>
                <a:ext uri="{FF2B5EF4-FFF2-40B4-BE49-F238E27FC236}">
                  <a16:creationId xmlns="" xmlns:a16="http://schemas.microsoft.com/office/drawing/2014/main" id="{805504F1-AF67-986F-A22B-7C381A156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" name="Picture 1">
            <a:hlinkClick r:id="rId25" action="ppaction://hlinksldjump"/>
            <a:extLst>
              <a:ext uri="{FF2B5EF4-FFF2-40B4-BE49-F238E27FC236}">
                <a16:creationId xmlns="" xmlns:a16="http://schemas.microsoft.com/office/drawing/2014/main" id="{E95D5078-DF3D-68C6-A32E-BF97009B8513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46357" y="3263684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785/012022006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iris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2014JB011067" TargetMode="External"/><Relationship Id="rId3" Type="http://schemas.openxmlformats.org/officeDocument/2006/relationships/hyperlink" Target="https://doi.org/10.1111/j.1365-246X.2007.03374.x" TargetMode="External"/><Relationship Id="rId7" Type="http://schemas.openxmlformats.org/officeDocument/2006/relationships/hyperlink" Target="https://doi.org/10.1023/A:1004873905885" TargetMode="External"/><Relationship Id="rId2" Type="http://schemas.openxmlformats.org/officeDocument/2006/relationships/hyperlink" Target="https://doi.org/10.1111/j.1365-246X.1968.tb00216.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errmann,%20R.%20B.,%202013.%20Computer%20Programs%20in%20Seismology:%20An%20Evolving%20Tool%20for%20Instruction%20and%20Research.%20Seismohttps:/doi.org/10.1785/0220110096" TargetMode="External"/><Relationship Id="rId5" Type="http://schemas.openxmlformats.org/officeDocument/2006/relationships/hyperlink" Target="http://www.eas.slu.edu/eqc/eqccps.html" TargetMode="External"/><Relationship Id="rId4" Type="http://schemas.openxmlformats.org/officeDocument/2006/relationships/hyperlink" Target="https://doi.org/10.1038/s41467-021-21723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352C0B-9695-D3E6-C984-2A4ACAA780C2}"/>
              </a:ext>
            </a:extLst>
          </p:cNvPr>
          <p:cNvSpPr txBox="1"/>
          <p:nvPr/>
        </p:nvSpPr>
        <p:spPr>
          <a:xfrm>
            <a:off x="2491898" y="278271"/>
            <a:ext cx="79262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Crust-uppermost mantle structure beneath the Caribbean region from seismic ambient noise tomography.</a:t>
            </a: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Bladimir Moreno</a:t>
            </a:r>
            <a:r>
              <a:rPr lang="es-MX" sz="1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s-MX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MX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Abdelkrim</a:t>
            </a:r>
            <a:r>
              <a:rPr lang="es-MX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Aoudia</a:t>
            </a:r>
            <a:r>
              <a:rPr lang="es-MX" sz="1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MX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Daniel Manu-Marfo</a:t>
            </a:r>
            <a:r>
              <a:rPr lang="es-MX" sz="1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MX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Radia Kherchouche</a:t>
            </a:r>
            <a:r>
              <a:rPr lang="es-MX" sz="1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s-MX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Surya</a:t>
            </a:r>
            <a:r>
              <a:rPr lang="es-MX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Pachhai</a:t>
            </a:r>
            <a:r>
              <a:rPr lang="es-MX" sz="1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s-CU" sz="1400" baseline="30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43930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P1.2-346</a:t>
            </a:r>
            <a:endParaRPr lang="aa-E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a-ET" sz="7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8B44452C-97AB-60EC-3725-64C4CC794CDA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AE820C4-7568-CE07-17B3-B07347EBF1DF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09A8247-581F-247E-7A51-B56664C6F15E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Caribbean plate shows a widespread crustal thickness between oceanic and continental crust, although most of the Caribbean Sea is dominated by a thick oceanic or extended continental crust with a Moho depth between </a:t>
            </a:r>
            <a:r>
              <a:rPr lang="en-US" sz="12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and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km.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BD7A94BA-2641-8C17-4C1B-09128053F217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complete work can be found in the following journal issue: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sz="1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Bulletin of the Seismological Society of America (2023) 113 (3): 1064–1076.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dirty="0">
                <a:solidFill>
                  <a:srgbClr val="0043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https://doi.org/10.1785/0120220062</a:t>
            </a:r>
            <a:endParaRPr lang="en-US" sz="1200" b="0" i="0" u="none" strike="noStrike" dirty="0">
              <a:solidFill>
                <a:srgbClr val="00436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4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4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bladimir@cenais.cu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CA62E7-2A9F-958D-212B-140BEC9B96E0}"/>
              </a:ext>
            </a:extLst>
          </p:cNvPr>
          <p:cNvSpPr txBox="1"/>
          <p:nvPr/>
        </p:nvSpPr>
        <p:spPr>
          <a:xfrm>
            <a:off x="353569" y="3297656"/>
            <a:ext cx="17338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Caribbean plate is a very complex area with subduction zones, oceanic basins, rifts, rises and a predominantly thick oceanic crust. </a:t>
            </a:r>
            <a:endParaRPr lang="es-CU" sz="12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B1D8CC-C6B5-A0E0-BAC4-CFDD547D9864}"/>
              </a:ext>
            </a:extLst>
          </p:cNvPr>
          <p:cNvSpPr txBox="1"/>
          <p:nvPr/>
        </p:nvSpPr>
        <p:spPr>
          <a:xfrm>
            <a:off x="2822091" y="3205323"/>
            <a:ext cx="18182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group and phase dispersions curves were obtained by computing the Rayleigh wave Green function between each pair of stations by cross-correlating ambient noise signals.</a:t>
            </a:r>
            <a:endParaRPr lang="es-CU" sz="1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359DE3-BBCF-C1FE-8C03-007A18776058}"/>
              </a:ext>
            </a:extLst>
          </p:cNvPr>
          <p:cNvSpPr txBox="1"/>
          <p:nvPr/>
        </p:nvSpPr>
        <p:spPr>
          <a:xfrm>
            <a:off x="151671" y="5394451"/>
            <a:ext cx="6339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it-IT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Centro Nacional de Investigaciones Sismológicas (CENAIS). Cuba.</a:t>
            </a:r>
          </a:p>
          <a:p>
            <a:r>
              <a:rPr lang="en-US" sz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Abdus Salam International Center for Theoretical Physics (ICTP).Trieste, Italy.</a:t>
            </a:r>
          </a:p>
          <a:p>
            <a:r>
              <a:rPr lang="it-IT" sz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it-IT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 de Recherche en Astronomie, Astrophysique et Géophysique. Algerie.</a:t>
            </a:r>
          </a:p>
          <a:p>
            <a:r>
              <a:rPr lang="en-US" sz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Geology and Geophysics, The University of Utah. USA.</a:t>
            </a:r>
          </a:p>
          <a:p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aa-E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D5FDC18-A1B7-DD10-65F6-776832984909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P1.2-346</a:t>
            </a:r>
            <a:endParaRPr lang="aa-E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42C251-D258-BA75-AC23-72EFC292608A}"/>
              </a:ext>
            </a:extLst>
          </p:cNvPr>
          <p:cNvSpPr txBox="1"/>
          <p:nvPr/>
        </p:nvSpPr>
        <p:spPr>
          <a:xfrm>
            <a:off x="122222" y="1141318"/>
            <a:ext cx="106627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Caribbean plate is a very complex area with subduction zones, oceanic basins, rifts, rises and a predominantly thick oceanic crust. Here, the group and phase dispersion curves derived from seismic ambient noise cross-correlation were joined with the group velocity dispersion curves obtained from earthquakes data. That allowed to reduce by a factor of two the surfaces wave’s tomography resolution of previous studies. Using both group and phase dispersion curves, a 3D shear wave velocity model of the crust and upper mantle to depths of 150 km was obtained for the Caribbean region.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F963117-39EE-2048-C65F-3ABF6439B8E0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a-ET" sz="7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8">
            <a:extLst>
              <a:ext uri="{FF2B5EF4-FFF2-40B4-BE49-F238E27FC236}">
                <a16:creationId xmlns="" xmlns:a16="http://schemas.microsoft.com/office/drawing/2014/main" id="{41DC2EF4-7454-99EC-6A25-9304E66B31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1" y="2743200"/>
            <a:ext cx="6044425" cy="4016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A2F2608-89D7-0392-4A8A-C7F8B0939911}"/>
              </a:ext>
            </a:extLst>
          </p:cNvPr>
          <p:cNvSpPr txBox="1"/>
          <p:nvPr/>
        </p:nvSpPr>
        <p:spPr>
          <a:xfrm>
            <a:off x="6484885" y="2573765"/>
            <a:ext cx="409721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Tectonic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Caribbean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NGF: Nipe-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Guacanayabo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NHT: North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Hispaniola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Trench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PRT: Puerto Rico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Trench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GMP: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Gonave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Microplate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HB: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Hispaniola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Block, MCSC: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Cayman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Spreading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Center, LMT: Los Muertos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Trench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SCFB: South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Caribbean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Fold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SADB: South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Deformed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NPDB: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Northern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Panama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Deformed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MAT: 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Middle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Trench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SMBF: Santa Marta-Bucaramanga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BF: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Bocono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SPOF: San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Sebastian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-El Pilar-Oca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SAR: San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Andres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Rift, OF: Oriente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CT: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Cayman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Trough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WF: Walton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EPGF: Enriquillo Plantain Garden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SF: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Swan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MPASS: Mona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Passage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APASS: Anegada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Passage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CF: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Camaguey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TF: Trocha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PF: Pinar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PFZ: Pedro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Fault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Zone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Upper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shows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rays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paths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(red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earthquake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data).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and Data</a:t>
            </a:r>
            <a:endParaRPr lang="aa-E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FA2F7BE-5351-7717-BB82-E458B457F862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a-ET" sz="7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CE3BC4B-0217-E21C-EE93-AC8DFAF050BC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P1.2-346</a:t>
            </a:r>
            <a:endParaRPr lang="aa-E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1F27C1-000B-87DF-01B6-B966BF441740}"/>
              </a:ext>
            </a:extLst>
          </p:cNvPr>
          <p:cNvSpPr txBox="1"/>
          <p:nvPr/>
        </p:nvSpPr>
        <p:spPr>
          <a:xfrm>
            <a:off x="422031" y="1280655"/>
            <a:ext cx="101428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653"/>
              </a:spcBef>
              <a:tabLst>
                <a:tab pos="229185" algn="l"/>
              </a:tabLs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continuous waveforms data of several years were obtained from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Incorporated Research Institutions for Seismology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(IRIS).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https://www.iris.edu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The group and phase dispersions curves were obtained by computing the Rayleigh wave Green function between each pair of stations by cross-correlating ambient noise signals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Bensen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al., 2007). From 534 high quality Green functions with signal to noise ratio SNR &gt; 7 were measured fundamental mode group and phase velocities by frequency-time analysis (Hermann and Ammon, 2002) between periods of 10 to 70 sec. We applied the method of Ditmar and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Yanovskaya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(1987), based on a generalization to 2D of the 1D approach of Backus and Gilbert (1968) for the 2-D surface wave tomography. The data of 357 group velocity dispersion curves was also incorporated. The area was divided in 750 cells of 1x1 degrees, given a lateral resolution of 300 km. The estimation of 3-D shear wave velocities from the dispersion data was done with a fully non-linear Bayesian approach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Pachhai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al., 2014). </a:t>
            </a:r>
            <a:endParaRPr lang="en-GB" sz="16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2D5EEEE-2788-55CA-FFB4-C7067911D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5" y="3936960"/>
            <a:ext cx="3820058" cy="22196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A695234-261E-F3C5-A53B-0C3D8E64E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50" y="3917297"/>
            <a:ext cx="2748189" cy="22702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C0E5B0D-414D-9BA3-DDF5-2946A63C5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202" y="3928742"/>
            <a:ext cx="3026974" cy="22278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60B138F-649A-92FB-6B6E-903DD2BF847D}"/>
              </a:ext>
            </a:extLst>
          </p:cNvPr>
          <p:cNvSpPr txBox="1"/>
          <p:nvPr/>
        </p:nvSpPr>
        <p:spPr>
          <a:xfrm>
            <a:off x="387695" y="6215118"/>
            <a:ext cx="3769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ispersion curves measurements using DO-MFT utility (Herrmann, 2013). </a:t>
            </a:r>
          </a:p>
          <a:p>
            <a:pPr algn="just"/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selected fundamental mode is identified by white points.</a:t>
            </a:r>
            <a:endParaRPr lang="es-C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8E3456C-DC6B-6E46-8767-C1878820CF10}"/>
              </a:ext>
            </a:extLst>
          </p:cNvPr>
          <p:cNvSpPr txBox="1"/>
          <p:nvPr/>
        </p:nvSpPr>
        <p:spPr>
          <a:xfrm>
            <a:off x="4386782" y="6200829"/>
            <a:ext cx="3109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 sections (band-pass filter from 20s to 30s) of cross correlations obtained from up to two years of continuous data for station pairs shown in (b). </a:t>
            </a:r>
            <a:endParaRPr lang="es-C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AB7BDBD-D2B5-0111-ADF7-D15EF651891C}"/>
              </a:ext>
            </a:extLst>
          </p:cNvPr>
          <p:cNvSpPr txBox="1"/>
          <p:nvPr/>
        </p:nvSpPr>
        <p:spPr>
          <a:xfrm>
            <a:off x="7572938" y="6219865"/>
            <a:ext cx="2833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Ray-paths from station MTDJ to some stations crossing different tectonic areas.</a:t>
            </a:r>
            <a:endParaRPr lang="es-C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aa-E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0A30CD8-3586-7985-8C3F-0BB92F6EEB6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a-ET" sz="7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17C81C8-1925-A707-4282-D2256B254157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P1.2-346</a:t>
            </a:r>
            <a:endParaRPr lang="aa-E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9">
            <a:extLst>
              <a:ext uri="{FF2B5EF4-FFF2-40B4-BE49-F238E27FC236}">
                <a16:creationId xmlns="" xmlns:a16="http://schemas.microsoft.com/office/drawing/2014/main" id="{5B997293-8C38-02D9-A139-7DE06BC172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91" y="1438349"/>
            <a:ext cx="3554435" cy="4976518"/>
          </a:xfrm>
          <a:prstGeom prst="rect">
            <a:avLst/>
          </a:prstGeom>
        </p:spPr>
      </p:pic>
      <p:pic>
        <p:nvPicPr>
          <p:cNvPr id="6" name="Imagen 30">
            <a:extLst>
              <a:ext uri="{FF2B5EF4-FFF2-40B4-BE49-F238E27FC236}">
                <a16:creationId xmlns="" xmlns:a16="http://schemas.microsoft.com/office/drawing/2014/main" id="{C3D92BDF-9C0D-38EC-4427-8EC2905DCA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02" y="1283827"/>
            <a:ext cx="3096570" cy="52855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BA26526-902F-2B55-8B94-4C0BD67710FA}"/>
              </a:ext>
            </a:extLst>
          </p:cNvPr>
          <p:cNvSpPr txBox="1"/>
          <p:nvPr/>
        </p:nvSpPr>
        <p:spPr>
          <a:xfrm>
            <a:off x="8841920" y="2218447"/>
            <a:ext cx="16947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Shear-wave velocity structure in map view at different depths. The color bars within each panel give the range of shear-wave velocities.</a:t>
            </a:r>
            <a:endParaRPr lang="es-C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7FDA5D-C6CA-70DD-576D-708445A8C90A}"/>
              </a:ext>
            </a:extLst>
          </p:cNvPr>
          <p:cNvSpPr txBox="1"/>
          <p:nvPr/>
        </p:nvSpPr>
        <p:spPr>
          <a:xfrm>
            <a:off x="140678" y="1438349"/>
            <a:ext cx="16553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Rayleigh wave group velocity maps (left panel) and phase velocity maps (right panel) at 15, 25 and 70 s periods.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elocities are plotted as deviations from the average velocity (Ref. Vel) at each period.</a:t>
            </a:r>
            <a:endParaRPr lang="es-C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aa-E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A93DF22-F8C2-D752-AFC3-F23553876E1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a-ET" sz="7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51291E9-1169-E246-528F-2152C0A12DD8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P1.2-346</a:t>
            </a:r>
            <a:endParaRPr lang="aa-E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CEDA71-01F4-A33C-C197-677995FBF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3" y="1147286"/>
            <a:ext cx="3962649" cy="5605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DAE162-60D9-304D-E177-1A8D1AF4A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64" y="1162432"/>
            <a:ext cx="4862782" cy="29031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7BD90E-C667-E0D4-252F-22F6BC99A6B8}"/>
              </a:ext>
            </a:extLst>
          </p:cNvPr>
          <p:cNvSpPr txBox="1"/>
          <p:nvPr/>
        </p:nvSpPr>
        <p:spPr>
          <a:xfrm>
            <a:off x="3794759" y="4065554"/>
            <a:ext cx="68263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Shear-wave velocity structure along seven different profiles, oriented N-S and W-E shown in the top right panel. The labels of each profile identify the starting point of the cross-sections. Black dots indicate epicenters from earthquakes with magnitude &gt; 4 from 1970 to 2018. Solid lines indicate the Moho interface and dashed lines indicate the Lithosphere - Asthenosphere boundary. The map on the upper right corner shows the proposed Moho interface for the study area. OF: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Oriente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Fault, J: Jamaica, HE: Hess Escarpment, NPDB: Northern Panama Deformed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Beld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MCSC: Mid Cayman Spreading Center, CB: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Chortis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Block, LMT: Los Muertos Trench, SCFB: South Caribbean Fold Belt, MB: Maracaibo Block, HB: Hispaniola Block, BR: Beata Ridge, AR: Aves Ridge, SAR: San Andres Rift, SADB: South America Deformed Belt. The thick red line encloses the Caribbean Plateau defined by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Mauffret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(2001).</a:t>
            </a:r>
            <a:endParaRPr lang="es-C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aa-E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1F0D235-E73A-31A0-926C-3F17564FB8DC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P1.2-346</a:t>
            </a:r>
            <a:endParaRPr lang="aa-E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B04CCB8-44D4-3C65-4ECB-3604610A50A2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a-E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9E0D0D-1F55-DC8B-6928-490B2EC9E700}"/>
              </a:ext>
            </a:extLst>
          </p:cNvPr>
          <p:cNvSpPr txBox="1"/>
          <p:nvPr/>
        </p:nvSpPr>
        <p:spPr>
          <a:xfrm>
            <a:off x="717453" y="1683317"/>
            <a:ext cx="9706708" cy="4301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988" marR="1337868" indent="-314988" algn="just">
              <a:lnSpc>
                <a:spcPts val="2756"/>
              </a:lnSpc>
              <a:spcBef>
                <a:spcPts val="1653"/>
              </a:spcBef>
              <a:buFont typeface="Arial" panose="020B0604020202020204" pitchFamily="34" charset="0"/>
              <a:buChar char="•"/>
              <a:tabLst>
                <a:tab pos="63026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Caribbean plate is dominated by a thick oceanic or extended continental crust with a Moho depth between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11-25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km.</a:t>
            </a:r>
          </a:p>
          <a:p>
            <a:pPr marL="314988" marR="1337868" indent="-314988" algn="just">
              <a:lnSpc>
                <a:spcPts val="2756"/>
              </a:lnSpc>
              <a:spcBef>
                <a:spcPts val="1653"/>
              </a:spcBef>
              <a:buFont typeface="Arial" panose="020B0604020202020204" pitchFamily="34" charset="0"/>
              <a:buChar char="•"/>
              <a:tabLst>
                <a:tab pos="63026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tomographic study confirms the presence of a seafloor spreading center on the San Andres Rift (SAR), with the thinnest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moho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interface in the Colombia basin between 11-13 km.</a:t>
            </a:r>
          </a:p>
          <a:p>
            <a:pPr marL="314988" marR="1337868" indent="-314988" algn="just">
              <a:lnSpc>
                <a:spcPts val="2756"/>
              </a:lnSpc>
              <a:spcBef>
                <a:spcPts val="1653"/>
              </a:spcBef>
              <a:buFont typeface="Arial" panose="020B0604020202020204" pitchFamily="34" charset="0"/>
              <a:buChar char="•"/>
              <a:tabLst>
                <a:tab pos="63026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Low velocity zones pattern in the upper most mantle supports the existence of 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asthenospheric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flow actively dragging eastwards the Caribbean plate (Chen et al., 2021).</a:t>
            </a:r>
          </a:p>
          <a:p>
            <a:pPr marL="314988" marR="1337868" indent="-314988" algn="just">
              <a:lnSpc>
                <a:spcPts val="2756"/>
              </a:lnSpc>
              <a:spcBef>
                <a:spcPts val="1653"/>
              </a:spcBef>
              <a:buFont typeface="Arial" panose="020B0604020202020204" pitchFamily="34" charset="0"/>
              <a:buChar char="•"/>
              <a:tabLst>
                <a:tab pos="63026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Lithosphere-Asthenosphere boundary is suggested to be between 50 km and 140 km.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32D6BA-A40C-3895-C64F-833198F18F9D}"/>
              </a:ext>
            </a:extLst>
          </p:cNvPr>
          <p:cNvSpPr txBox="1"/>
          <p:nvPr/>
        </p:nvSpPr>
        <p:spPr>
          <a:xfrm>
            <a:off x="717452" y="1557544"/>
            <a:ext cx="9706708" cy="485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205"/>
              </a:lnSpc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Backus, G. E., Gilbert, F., 1968.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The Resolving power of Gross Earth Data.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 J. of the Royal Astronomical Society, 16, 169–205. 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https://doi.org/10.1111/j.1365-246X.1968.tb00216.x</a:t>
            </a:r>
            <a:endParaRPr lang="es-MX" sz="1100" spc="-7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5"/>
              </a:lnSpc>
            </a:pP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Bensen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, G.D., </a:t>
            </a: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Ritzwoller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, M.H., </a:t>
            </a: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Barmin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, M.P., </a:t>
            </a: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Levshin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A.L., Lin F., Moschetti M.P., Shapiro, N.M., Yang, Y., 2007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 Processing seismic ambient noise data to obtain reliable broad-band surface wave dispersion measurements.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 J. Int.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169, 1239–1260. 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https://doi.org/10.1111/j.1365-246X.2007.03374.x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2205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Chen, Y.W.,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Colli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, L., Bird, D.E., Wu, J. &amp; Zhu, H., 2021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Caribbean plate tilted and actively dragged eastwards by low-viscosity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asthenospheric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flow.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Nat. Commun., 12, 1603. </a:t>
            </a:r>
            <a:r>
              <a:rPr lang="it-IT" sz="11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https://doi.org/10.1038/s41467-021-21723-1</a:t>
            </a:r>
            <a:r>
              <a:rPr lang="it-IT" sz="11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5"/>
              </a:lnSpc>
            </a:pP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Ditmar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, P.G., </a:t>
            </a: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Yanovskaya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, T.B., 1987.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generalization of the Backus-Gilbert method for estimation of lateral variations of surface wave velocity. Phys. Solid Earth,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Izvestia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Acad. Sci. U.S.S.R. 23(6), 470–477.</a:t>
            </a:r>
          </a:p>
          <a:p>
            <a:pPr algn="just">
              <a:lnSpc>
                <a:spcPts val="2205"/>
              </a:lnSpc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Herrmann R.B., Ammon, C.J., 2002.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Computer programs in seismology: Surface waves, receiver functions and crustal structure (Version 3.30), Saint Louis University, Earthquake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1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http://www.eas.slu.edu/eqc/eqccps.html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2205"/>
              </a:lnSpc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Herrmann, R. B., 2013</a:t>
            </a: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Computer Programs in Seismology: An Evolving Tool for Instruction and Research. Seismological Research Letters, 84(6), 1081–1088. </a:t>
            </a: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https://doi.org/10.1785/0220110096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5"/>
              </a:lnSpc>
            </a:pP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Mauffret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A, Leroy, S.,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Vila,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J.M.,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Hallot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, E., Mercier de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Lepinay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, B., Duncan, R.A., 2001.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Prolonged magmatic and tectonic development of the Caribbean igneous province revealed by a diving submersible survey.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Mar.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 Res.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, 22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,17–45. </a:t>
            </a:r>
            <a:r>
              <a:rPr lang="es-MX" sz="11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https://doi.org/10.1023/A:1004873905885</a:t>
            </a: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5"/>
              </a:lnSpc>
            </a:pP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Pachhai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Tkalčić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, H., Dettmer, J., 2014.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Bayesian inference for ultralow velocity zones in the Earth’s lowermost mantle: Complex ULVZ beneath the east of the Philippines. J.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 Res. Solid Earth 119, 8346–8365. 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https://doi.org/10.1002/2014JB011067</a:t>
            </a: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98E847F-E675-7D91-CAFE-17D589E04303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aa-E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62DA5740-2A2F-415F-4632-6C61E4A361F1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P1.2-346</a:t>
            </a:r>
            <a:endParaRPr lang="aa-E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1438</Words>
  <Application>Microsoft Office PowerPoint</Application>
  <PresentationFormat>Panorámica</PresentationFormat>
  <Paragraphs>49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Times New Roman</vt:lpstr>
      <vt:lpstr>Custom Design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Bladimir Moreno Toiran</cp:lastModifiedBy>
  <cp:revision>59</cp:revision>
  <dcterms:created xsi:type="dcterms:W3CDTF">2023-04-18T13:25:54Z</dcterms:created>
  <dcterms:modified xsi:type="dcterms:W3CDTF">2023-06-10T23:37:21Z</dcterms:modified>
</cp:coreProperties>
</file>