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emf" ContentType="image/x-emf"/>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0"/>
  </p:notesMasterIdLst>
  <p:sldIdLst>
    <p:sldId id="261" r:id="rId3"/>
    <p:sldId id="256" r:id="rId4"/>
    <p:sldId id="262" r:id="rId5"/>
    <p:sldId id="263" r:id="rId6"/>
    <p:sldId id="264" r:id="rId7"/>
    <p:sldId id="265" r:id="rId8"/>
    <p:sldId id="266"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p:scale>
          <a:sx n="80" d="100"/>
          <a:sy n="80" d="100"/>
        </p:scale>
        <p:origin x="-726"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F7109F-2D3C-46E3-A634-0BB0981005F8}" type="datetimeFigureOut">
              <a:rPr lang="en-US" smtClean="0"/>
              <a:pPr/>
              <a:t>6/8/2023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A62BB8-45AD-48ED-B034-309ECEFBAB6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A62BB8-45AD-48ED-B034-309ECEFBAB63}"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xmlns=""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xmlns=""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xmlns=""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xmlns=""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xmlns=""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6/8/2023</a:t>
            </a:fld>
            <a:endParaRPr lang="x-none"/>
          </a:p>
        </p:txBody>
      </p:sp>
      <p:sp>
        <p:nvSpPr>
          <p:cNvPr id="6" name="Footer Placeholder 5">
            <a:extLst>
              <a:ext uri="{FF2B5EF4-FFF2-40B4-BE49-F238E27FC236}">
                <a16:creationId xmlns:a16="http://schemas.microsoft.com/office/drawing/2014/main" xmlns=""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6/8/2023</a:t>
            </a:fld>
            <a:endParaRPr lang="x-none"/>
          </a:p>
        </p:txBody>
      </p:sp>
      <p:sp>
        <p:nvSpPr>
          <p:cNvPr id="5" name="Footer Placeholder 4">
            <a:extLst>
              <a:ext uri="{FF2B5EF4-FFF2-40B4-BE49-F238E27FC236}">
                <a16:creationId xmlns:a16="http://schemas.microsoft.com/office/drawing/2014/main" xmlns=""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6/8/2023</a:t>
            </a:fld>
            <a:endParaRPr lang="x-none"/>
          </a:p>
        </p:txBody>
      </p:sp>
      <p:sp>
        <p:nvSpPr>
          <p:cNvPr id="5" name="Footer Placeholder 4">
            <a:extLst>
              <a:ext uri="{FF2B5EF4-FFF2-40B4-BE49-F238E27FC236}">
                <a16:creationId xmlns:a16="http://schemas.microsoft.com/office/drawing/2014/main" xmlns=""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6/8/2023</a:t>
            </a:fld>
            <a:endParaRPr lang="x-none"/>
          </a:p>
        </p:txBody>
      </p:sp>
      <p:sp>
        <p:nvSpPr>
          <p:cNvPr id="5" name="Footer Placeholder 4">
            <a:extLst>
              <a:ext uri="{FF2B5EF4-FFF2-40B4-BE49-F238E27FC236}">
                <a16:creationId xmlns:a16="http://schemas.microsoft.com/office/drawing/2014/main" xmlns=""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6/8/2023</a:t>
            </a:fld>
            <a:endParaRPr lang="x-none"/>
          </a:p>
        </p:txBody>
      </p:sp>
      <p:sp>
        <p:nvSpPr>
          <p:cNvPr id="5" name="Footer Placeholder 4">
            <a:extLst>
              <a:ext uri="{FF2B5EF4-FFF2-40B4-BE49-F238E27FC236}">
                <a16:creationId xmlns:a16="http://schemas.microsoft.com/office/drawing/2014/main" xmlns=""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6/8/2023</a:t>
            </a:fld>
            <a:endParaRPr lang="x-none"/>
          </a:p>
        </p:txBody>
      </p:sp>
      <p:sp>
        <p:nvSpPr>
          <p:cNvPr id="5" name="Footer Placeholder 4">
            <a:extLst>
              <a:ext uri="{FF2B5EF4-FFF2-40B4-BE49-F238E27FC236}">
                <a16:creationId xmlns:a16="http://schemas.microsoft.com/office/drawing/2014/main" xmlns=""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6/8/2023</a:t>
            </a:fld>
            <a:endParaRPr lang="x-none"/>
          </a:p>
        </p:txBody>
      </p:sp>
      <p:sp>
        <p:nvSpPr>
          <p:cNvPr id="6" name="Footer Placeholder 5">
            <a:extLst>
              <a:ext uri="{FF2B5EF4-FFF2-40B4-BE49-F238E27FC236}">
                <a16:creationId xmlns:a16="http://schemas.microsoft.com/office/drawing/2014/main" xmlns=""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6/8/2023</a:t>
            </a:fld>
            <a:endParaRPr lang="x-none"/>
          </a:p>
        </p:txBody>
      </p:sp>
      <p:sp>
        <p:nvSpPr>
          <p:cNvPr id="8" name="Footer Placeholder 7">
            <a:extLst>
              <a:ext uri="{FF2B5EF4-FFF2-40B4-BE49-F238E27FC236}">
                <a16:creationId xmlns:a16="http://schemas.microsoft.com/office/drawing/2014/main" xmlns=""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xmlns=""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6/8/2023</a:t>
            </a:fld>
            <a:endParaRPr lang="x-none"/>
          </a:p>
        </p:txBody>
      </p:sp>
      <p:sp>
        <p:nvSpPr>
          <p:cNvPr id="4" name="Footer Placeholder 3">
            <a:extLst>
              <a:ext uri="{FF2B5EF4-FFF2-40B4-BE49-F238E27FC236}">
                <a16:creationId xmlns:a16="http://schemas.microsoft.com/office/drawing/2014/main" xmlns=""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xmlns=""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6/8/2023</a:t>
            </a:fld>
            <a:endParaRPr lang="x-none"/>
          </a:p>
        </p:txBody>
      </p:sp>
      <p:sp>
        <p:nvSpPr>
          <p:cNvPr id="3" name="Footer Placeholder 2">
            <a:extLst>
              <a:ext uri="{FF2B5EF4-FFF2-40B4-BE49-F238E27FC236}">
                <a16:creationId xmlns:a16="http://schemas.microsoft.com/office/drawing/2014/main" xmlns=""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xmlns=""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6/8/2023</a:t>
            </a:fld>
            <a:endParaRPr lang="x-none"/>
          </a:p>
        </p:txBody>
      </p:sp>
      <p:sp>
        <p:nvSpPr>
          <p:cNvPr id="6" name="Footer Placeholder 5">
            <a:extLst>
              <a:ext uri="{FF2B5EF4-FFF2-40B4-BE49-F238E27FC236}">
                <a16:creationId xmlns:a16="http://schemas.microsoft.com/office/drawing/2014/main" xmlns=""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xmlns=""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xmlns=""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xmlns=""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xmlns=""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xmlns=""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xmlns=""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xmlns=""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xmlns=""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xmlns=""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xmlns=""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xmlns=""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xmlns=""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xmlns=""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xmlns=""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xmlns=""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xmlns=""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xmlns=""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xmlns=""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xmlns=""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xmlns=""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xmlns=""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xmlns=""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xmlns=""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xmlns=""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xmlns=""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xmlns=""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xmlns=""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xmlns=""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xmlns=""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xmlns=""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xmlns=""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xmlns=""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xmlns=""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xmlns=""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xmlns=""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xmlns=""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xmlns=""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xmlns=""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xmlns=""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xmlns=""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xmlns=""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doi.org/10.1139/E02-104" TargetMode="External"/><Relationship Id="rId5" Type="http://schemas.openxmlformats.org/officeDocument/2006/relationships/hyperlink" Target="https://doi.org/10.4095/330396" TargetMode="External"/><Relationship Id="rId4" Type="http://schemas.openxmlformats.org/officeDocument/2006/relationships/hyperlink" Target="https://doi.org/10.1029/1999JB90043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F0ECAE0-79BD-21CF-C96D-4DD448C0663E}"/>
              </a:ext>
            </a:extLst>
          </p:cNvPr>
          <p:cNvSpPr txBox="1"/>
          <p:nvPr/>
        </p:nvSpPr>
        <p:spPr>
          <a:xfrm>
            <a:off x="2682932" y="278271"/>
            <a:ext cx="6826135" cy="1415772"/>
          </a:xfrm>
          <a:prstGeom prst="rect">
            <a:avLst/>
          </a:prstGeom>
          <a:noFill/>
        </p:spPr>
        <p:txBody>
          <a:bodyPr wrap="square" rtlCol="0">
            <a:spAutoFit/>
          </a:bodyPr>
          <a:lstStyle/>
          <a:p>
            <a:r>
              <a:rPr lang="en-US" dirty="0" smtClean="0">
                <a:solidFill>
                  <a:schemeClr val="bg1"/>
                </a:solidFill>
                <a:latin typeface="Arial" pitchFamily="34" charset="0"/>
                <a:cs typeface="Arial" pitchFamily="34" charset="0"/>
              </a:rPr>
              <a:t>Spatial and Temporal variations in Coda Q Attenuation of seismic waves in the Lower St. Lawrence region, southeastern Canada</a:t>
            </a:r>
          </a:p>
          <a:p>
            <a:pPr algn="ctr"/>
            <a:endParaRPr lang="x-none" b="1" dirty="0">
              <a:solidFill>
                <a:schemeClr val="bg1"/>
              </a:solidFill>
              <a:latin typeface="Arial" panose="020B0604020202020204" pitchFamily="34" charset="0"/>
              <a:cs typeface="Arial" panose="020B0604020202020204" pitchFamily="34" charset="0"/>
            </a:endParaRPr>
          </a:p>
          <a:p>
            <a:pPr algn="ctr"/>
            <a:r>
              <a:rPr lang="x-none" smtClean="0">
                <a:solidFill>
                  <a:schemeClr val="bg1"/>
                </a:solidFill>
                <a:latin typeface="Arial" panose="020B0604020202020204" pitchFamily="34" charset="0"/>
                <a:cs typeface="Arial" panose="020B0604020202020204" pitchFamily="34" charset="0"/>
              </a:rPr>
              <a:t>[</a:t>
            </a:r>
            <a:r>
              <a:rPr lang="en-US" dirty="0" smtClean="0">
                <a:solidFill>
                  <a:schemeClr val="bg1"/>
                </a:solidFill>
                <a:latin typeface="Arial" panose="020B0604020202020204" pitchFamily="34" charset="0"/>
                <a:cs typeface="Arial" panose="020B0604020202020204" pitchFamily="34" charset="0"/>
              </a:rPr>
              <a:t>A.M. Farahbod &amp; J.F. Cassidy</a:t>
            </a:r>
            <a:r>
              <a:rPr lang="x-none" smtClean="0">
                <a:solidFill>
                  <a:schemeClr val="bg1"/>
                </a:solidFill>
                <a:latin typeface="Arial" panose="020B0604020202020204" pitchFamily="34" charset="0"/>
                <a:cs typeface="Arial" panose="020B0604020202020204" pitchFamily="34" charset="0"/>
              </a:rPr>
              <a:t>]</a:t>
            </a:r>
            <a:endParaRPr lang="x-none" dirty="0">
              <a:solidFill>
                <a:schemeClr val="bg1"/>
              </a:solidFill>
              <a:latin typeface="Arial" panose="020B0604020202020204" pitchFamily="34" charset="0"/>
              <a:cs typeface="Arial" panose="020B0604020202020204" pitchFamily="34" charset="0"/>
            </a:endParaRPr>
          </a:p>
          <a:p>
            <a:pPr algn="ctr"/>
            <a:r>
              <a:rPr lang="en-US" sz="1400" dirty="0" smtClean="0">
                <a:solidFill>
                  <a:schemeClr val="bg1"/>
                </a:solidFill>
                <a:latin typeface="Arial" panose="020B0604020202020204" pitchFamily="34" charset="0"/>
                <a:cs typeface="Arial" panose="020B0604020202020204" pitchFamily="34" charset="0"/>
              </a:rPr>
              <a:t>Geological Survey of Canada</a:t>
            </a:r>
            <a:endParaRPr lang="x-none" sz="14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P1.2-125</a:t>
            </a:r>
            <a:endParaRPr lang="x-none" sz="1200" b="1" dirty="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xmlns=""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0" name="Picture 9" descr="Seal_of_the_Geological_Survey_of_Canada.svg.png"/>
          <p:cNvPicPr>
            <a:picLocks noChangeAspect="1"/>
          </p:cNvPicPr>
          <p:nvPr/>
        </p:nvPicPr>
        <p:blipFill>
          <a:blip r:embed="rId2"/>
          <a:stretch>
            <a:fillRect/>
          </a:stretch>
        </p:blipFill>
        <p:spPr>
          <a:xfrm>
            <a:off x="10195957" y="166256"/>
            <a:ext cx="1548740" cy="1548740"/>
          </a:xfrm>
          <a:prstGeom prst="rect">
            <a:avLst/>
          </a:prstGeom>
        </p:spPr>
      </p:pic>
      <p:sp>
        <p:nvSpPr>
          <p:cNvPr id="11" name="Rectangle 10"/>
          <p:cNvSpPr/>
          <p:nvPr/>
        </p:nvSpPr>
        <p:spPr>
          <a:xfrm>
            <a:off x="209797" y="3090093"/>
            <a:ext cx="1987138" cy="1754326"/>
          </a:xfrm>
          <a:prstGeom prst="rect">
            <a:avLst/>
          </a:prstGeom>
        </p:spPr>
        <p:txBody>
          <a:bodyPr wrap="square">
            <a:spAutoFit/>
          </a:bodyPr>
          <a:lstStyle/>
          <a:p>
            <a:r>
              <a:rPr lang="en-US" sz="1200" dirty="0" smtClean="0">
                <a:latin typeface="Arial" pitchFamily="34" charset="0"/>
                <a:cs typeface="Arial" pitchFamily="34" charset="0"/>
              </a:rPr>
              <a:t>We investigate seismic attenuation characteristics of the Lower St. Lawrence seismic zone. This zone is located ~400 km downstream from Quebec City and is between the Quebec North Shore and the Lower St. Lawrence. </a:t>
            </a:r>
            <a:endParaRPr lang="en-US" sz="1200" dirty="0">
              <a:latin typeface="Arial" pitchFamily="34" charset="0"/>
              <a:cs typeface="Arial" pitchFamily="34" charset="0"/>
            </a:endParaRPr>
          </a:p>
        </p:txBody>
      </p:sp>
      <p:sp>
        <p:nvSpPr>
          <p:cNvPr id="12" name="Rectangle 11"/>
          <p:cNvSpPr/>
          <p:nvPr/>
        </p:nvSpPr>
        <p:spPr>
          <a:xfrm>
            <a:off x="2715491" y="3086088"/>
            <a:ext cx="1939636" cy="1754326"/>
          </a:xfrm>
          <a:prstGeom prst="rect">
            <a:avLst/>
          </a:prstGeom>
        </p:spPr>
        <p:txBody>
          <a:bodyPr wrap="square">
            <a:spAutoFit/>
          </a:bodyPr>
          <a:lstStyle/>
          <a:p>
            <a:r>
              <a:rPr lang="en-US" sz="1200" dirty="0" smtClean="0">
                <a:latin typeface="Arial" pitchFamily="34" charset="0"/>
                <a:cs typeface="Arial" pitchFamily="34" charset="0"/>
              </a:rPr>
              <a:t>We determine Coda </a:t>
            </a:r>
            <a:r>
              <a:rPr lang="en-US" sz="1200" i="1" dirty="0" smtClean="0">
                <a:latin typeface="Arial" pitchFamily="34" charset="0"/>
                <a:cs typeface="Arial" pitchFamily="34" charset="0"/>
              </a:rPr>
              <a:t>Q</a:t>
            </a:r>
            <a:r>
              <a:rPr lang="en-US" sz="1200" dirty="0" smtClean="0">
                <a:latin typeface="Arial" pitchFamily="34" charset="0"/>
                <a:cs typeface="Arial" pitchFamily="34" charset="0"/>
              </a:rPr>
              <a:t> (single backscattering method) using 847 earthquakes (2.0 ≤ M ≤ 5.1) recorded on ten stations of the Canadian National Seismic Network (CNSN) in Quebec from 1985 to 2022. </a:t>
            </a:r>
            <a:endParaRPr lang="en-US" sz="1200" dirty="0">
              <a:latin typeface="Arial" pitchFamily="34" charset="0"/>
              <a:cs typeface="Arial" pitchFamily="34" charset="0"/>
            </a:endParaRPr>
          </a:p>
        </p:txBody>
      </p:sp>
      <p:sp>
        <p:nvSpPr>
          <p:cNvPr id="13" name="Rectangle 12"/>
          <p:cNvSpPr/>
          <p:nvPr/>
        </p:nvSpPr>
        <p:spPr>
          <a:xfrm>
            <a:off x="9959439" y="3086090"/>
            <a:ext cx="2058389" cy="1754326"/>
          </a:xfrm>
          <a:prstGeom prst="rect">
            <a:avLst/>
          </a:prstGeom>
        </p:spPr>
        <p:txBody>
          <a:bodyPr wrap="square">
            <a:spAutoFit/>
          </a:bodyPr>
          <a:lstStyle/>
          <a:p>
            <a:r>
              <a:rPr lang="en-US" sz="1200" dirty="0" smtClean="0">
                <a:latin typeface="Arial" pitchFamily="34" charset="0"/>
                <a:cs typeface="Arial" pitchFamily="34" charset="0"/>
              </a:rPr>
              <a:t>We find that the lowest overall average of </a:t>
            </a:r>
            <a:r>
              <a:rPr lang="en-US" sz="1200" i="1" dirty="0" smtClean="0">
                <a:latin typeface="Arial" pitchFamily="34" charset="0"/>
                <a:cs typeface="Arial" pitchFamily="34" charset="0"/>
              </a:rPr>
              <a:t>Q</a:t>
            </a:r>
            <a:r>
              <a:rPr lang="en-US" sz="1200" i="1" baseline="-25000" dirty="0" smtClean="0">
                <a:latin typeface="Arial" pitchFamily="34" charset="0"/>
                <a:cs typeface="Arial" pitchFamily="34" charset="0"/>
              </a:rPr>
              <a:t>0</a:t>
            </a:r>
            <a:r>
              <a:rPr lang="en-US" sz="1200" dirty="0" smtClean="0">
                <a:latin typeface="Arial" pitchFamily="34" charset="0"/>
                <a:cs typeface="Arial" pitchFamily="34" charset="0"/>
              </a:rPr>
              <a:t> (</a:t>
            </a:r>
            <a:r>
              <a:rPr lang="en-US" sz="1200" i="1" dirty="0" smtClean="0">
                <a:latin typeface="Arial" pitchFamily="34" charset="0"/>
                <a:cs typeface="Arial" pitchFamily="34" charset="0"/>
              </a:rPr>
              <a:t>Q</a:t>
            </a:r>
            <a:r>
              <a:rPr lang="en-US" sz="1200" dirty="0" smtClean="0">
                <a:latin typeface="Arial" pitchFamily="34" charset="0"/>
                <a:cs typeface="Arial" pitchFamily="34" charset="0"/>
              </a:rPr>
              <a:t> at 1 Hz) values are at the three stations within 100 km of a moderate earthquake of m</a:t>
            </a:r>
            <a:r>
              <a:rPr lang="en-US" sz="1200" baseline="-25000" dirty="0" smtClean="0">
                <a:latin typeface="Arial" pitchFamily="34" charset="0"/>
                <a:cs typeface="Arial" pitchFamily="34" charset="0"/>
              </a:rPr>
              <a:t>N</a:t>
            </a:r>
            <a:r>
              <a:rPr lang="en-US" sz="1200" dirty="0" smtClean="0">
                <a:latin typeface="Arial" pitchFamily="34" charset="0"/>
                <a:cs typeface="Arial" pitchFamily="34" charset="0"/>
              </a:rPr>
              <a:t> 5.1 in 1999 . Also we observe decrease in</a:t>
            </a:r>
            <a:r>
              <a:rPr lang="en-US" sz="1200" i="1" dirty="0" smtClean="0">
                <a:latin typeface="Arial" pitchFamily="34" charset="0"/>
                <a:cs typeface="Arial" pitchFamily="34" charset="0"/>
              </a:rPr>
              <a:t> Q on average  </a:t>
            </a:r>
            <a:r>
              <a:rPr lang="en-US" sz="1200" dirty="0" smtClean="0">
                <a:latin typeface="Arial" pitchFamily="34" charset="0"/>
                <a:cs typeface="Arial" pitchFamily="34" charset="0"/>
              </a:rPr>
              <a:t>after the large earthquake.</a:t>
            </a:r>
            <a:endParaRPr lang="en-US" sz="1200" i="1" dirty="0">
              <a:latin typeface="Arial" pitchFamily="34" charset="0"/>
              <a:cs typeface="Arial" pitchFamily="34" charset="0"/>
            </a:endParaRPr>
          </a:p>
        </p:txBody>
      </p:sp>
      <p:sp>
        <p:nvSpPr>
          <p:cNvPr id="14" name="Rectangle 13"/>
          <p:cNvSpPr/>
          <p:nvPr/>
        </p:nvSpPr>
        <p:spPr>
          <a:xfrm>
            <a:off x="7481455" y="3070208"/>
            <a:ext cx="1983179" cy="1938992"/>
          </a:xfrm>
          <a:prstGeom prst="rect">
            <a:avLst/>
          </a:prstGeom>
        </p:spPr>
        <p:txBody>
          <a:bodyPr wrap="square">
            <a:spAutoFit/>
          </a:bodyPr>
          <a:lstStyle/>
          <a:p>
            <a:r>
              <a:rPr lang="en-US" sz="1200" dirty="0" smtClean="0">
                <a:latin typeface="Arial" pitchFamily="34" charset="0"/>
                <a:cs typeface="Arial" pitchFamily="34" charset="0"/>
              </a:rPr>
              <a:t>The highest </a:t>
            </a:r>
            <a:r>
              <a:rPr lang="en-US" sz="1200" i="1" dirty="0" smtClean="0">
                <a:latin typeface="Arial" pitchFamily="34" charset="0"/>
                <a:cs typeface="Arial" pitchFamily="34" charset="0"/>
              </a:rPr>
              <a:t>Q</a:t>
            </a:r>
            <a:r>
              <a:rPr lang="en-US" sz="1200" i="1" baseline="-25000" dirty="0" smtClean="0">
                <a:latin typeface="Arial" pitchFamily="34" charset="0"/>
                <a:cs typeface="Arial" pitchFamily="34" charset="0"/>
              </a:rPr>
              <a:t>0</a:t>
            </a:r>
            <a:r>
              <a:rPr lang="en-US" sz="1200" i="1" dirty="0" smtClean="0">
                <a:latin typeface="Arial" pitchFamily="34" charset="0"/>
                <a:cs typeface="Arial" pitchFamily="34" charset="0"/>
              </a:rPr>
              <a:t> </a:t>
            </a:r>
            <a:r>
              <a:rPr lang="en-US" sz="1200" dirty="0" smtClean="0">
                <a:latin typeface="Arial" pitchFamily="34" charset="0"/>
                <a:cs typeface="Arial" pitchFamily="34" charset="0"/>
              </a:rPr>
              <a:t>value is observed at station GSQ (</a:t>
            </a:r>
            <a:r>
              <a:rPr lang="en-US" sz="1200" i="1" dirty="0" smtClean="0">
                <a:latin typeface="Arial" pitchFamily="34" charset="0"/>
                <a:cs typeface="Arial" pitchFamily="34" charset="0"/>
              </a:rPr>
              <a:t>Q</a:t>
            </a:r>
            <a:r>
              <a:rPr lang="en-US" sz="1200" i="1" baseline="-25000" dirty="0" smtClean="0">
                <a:latin typeface="Arial" pitchFamily="34" charset="0"/>
                <a:cs typeface="Arial" pitchFamily="34" charset="0"/>
              </a:rPr>
              <a:t>0 </a:t>
            </a:r>
            <a:r>
              <a:rPr lang="en-US" sz="1200" dirty="0" smtClean="0">
                <a:latin typeface="Arial" pitchFamily="34" charset="0"/>
                <a:cs typeface="Arial" pitchFamily="34" charset="0"/>
              </a:rPr>
              <a:t>= 136, a</a:t>
            </a:r>
            <a:r>
              <a:rPr lang="en-US" sz="1200" baseline="-25000" dirty="0" smtClean="0">
                <a:latin typeface="Arial" pitchFamily="34" charset="0"/>
                <a:cs typeface="Arial" pitchFamily="34" charset="0"/>
              </a:rPr>
              <a:t>2</a:t>
            </a:r>
            <a:r>
              <a:rPr lang="en-US" sz="1200" dirty="0" smtClean="0">
                <a:latin typeface="Arial" pitchFamily="34" charset="0"/>
                <a:cs typeface="Arial" pitchFamily="34" charset="0"/>
              </a:rPr>
              <a:t>=50 km) and station ICQ (</a:t>
            </a:r>
            <a:r>
              <a:rPr lang="en-US" sz="1200" i="1" dirty="0" smtClean="0">
                <a:latin typeface="Arial" pitchFamily="34" charset="0"/>
                <a:cs typeface="Arial" pitchFamily="34" charset="0"/>
              </a:rPr>
              <a:t>Q</a:t>
            </a:r>
            <a:r>
              <a:rPr lang="en-US" sz="1200" i="1" baseline="-25000" dirty="0" smtClean="0">
                <a:latin typeface="Arial" pitchFamily="34" charset="0"/>
                <a:cs typeface="Arial" pitchFamily="34" charset="0"/>
              </a:rPr>
              <a:t>0 </a:t>
            </a:r>
            <a:r>
              <a:rPr lang="en-US" sz="1200" dirty="0" smtClean="0">
                <a:latin typeface="Arial" pitchFamily="34" charset="0"/>
                <a:cs typeface="Arial" pitchFamily="34" charset="0"/>
              </a:rPr>
              <a:t>= 141, a</a:t>
            </a:r>
            <a:r>
              <a:rPr lang="en-US" sz="1200" baseline="-25000" dirty="0" smtClean="0">
                <a:latin typeface="Arial" pitchFamily="34" charset="0"/>
                <a:cs typeface="Arial" pitchFamily="34" charset="0"/>
              </a:rPr>
              <a:t>2</a:t>
            </a:r>
            <a:r>
              <a:rPr lang="en-US" sz="1200" dirty="0" smtClean="0">
                <a:latin typeface="Arial" pitchFamily="34" charset="0"/>
                <a:cs typeface="Arial" pitchFamily="34" charset="0"/>
              </a:rPr>
              <a:t>=50 km). An average for all the data results in a </a:t>
            </a:r>
            <a:r>
              <a:rPr lang="en-US" sz="1200" i="1" dirty="0" smtClean="0">
                <a:latin typeface="Arial" pitchFamily="34" charset="0"/>
                <a:cs typeface="Arial" pitchFamily="34" charset="0"/>
              </a:rPr>
              <a:t>Q</a:t>
            </a:r>
            <a:r>
              <a:rPr lang="en-US" sz="1200" dirty="0" smtClean="0">
                <a:latin typeface="Arial" pitchFamily="34" charset="0"/>
                <a:cs typeface="Arial" pitchFamily="34" charset="0"/>
              </a:rPr>
              <a:t> relationship</a:t>
            </a:r>
            <a:r>
              <a:rPr lang="en-US" sz="1200" i="1" dirty="0" smtClean="0">
                <a:latin typeface="Arial" pitchFamily="34" charset="0"/>
                <a:cs typeface="Arial" pitchFamily="34" charset="0"/>
              </a:rPr>
              <a:t> </a:t>
            </a:r>
            <a:r>
              <a:rPr lang="en-US" sz="1200" dirty="0" smtClean="0">
                <a:latin typeface="Arial" pitchFamily="34" charset="0"/>
                <a:cs typeface="Arial" pitchFamily="34" charset="0"/>
              </a:rPr>
              <a:t>of </a:t>
            </a:r>
            <a:r>
              <a:rPr lang="en-US" sz="1200" i="1" dirty="0" smtClean="0">
                <a:latin typeface="Arial" pitchFamily="34" charset="0"/>
                <a:cs typeface="Arial" pitchFamily="34" charset="0"/>
              </a:rPr>
              <a:t>Q</a:t>
            </a:r>
            <a:r>
              <a:rPr lang="en-US" sz="1200" i="1" baseline="-25000" dirty="0" smtClean="0">
                <a:latin typeface="Arial" pitchFamily="34" charset="0"/>
                <a:cs typeface="Arial" pitchFamily="34" charset="0"/>
              </a:rPr>
              <a:t>C</a:t>
            </a:r>
            <a:r>
              <a:rPr lang="en-US" sz="1200" dirty="0" smtClean="0">
                <a:latin typeface="Arial" pitchFamily="34" charset="0"/>
                <a:cs typeface="Arial" pitchFamily="34" charset="0"/>
              </a:rPr>
              <a:t> = 86f</a:t>
            </a:r>
            <a:r>
              <a:rPr lang="en-US" sz="1200" baseline="30000" dirty="0" smtClean="0">
                <a:latin typeface="Arial" pitchFamily="34" charset="0"/>
                <a:cs typeface="Arial" pitchFamily="34" charset="0"/>
              </a:rPr>
              <a:t>1.07 </a:t>
            </a:r>
            <a:r>
              <a:rPr lang="en-US" sz="1200" dirty="0" smtClean="0">
                <a:latin typeface="Arial" pitchFamily="34" charset="0"/>
                <a:cs typeface="Arial" pitchFamily="34" charset="0"/>
              </a:rPr>
              <a:t>for the frequency band of 2 to 16 Hz for the entire region.</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253671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P1.2-125</a:t>
            </a:r>
            <a:endParaRPr lang="x-none"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6" name="Picture 5" descr="LSZ..jpg"/>
          <p:cNvPicPr/>
          <p:nvPr/>
        </p:nvPicPr>
        <p:blipFill>
          <a:blip r:embed="rId2"/>
          <a:stretch>
            <a:fillRect/>
          </a:stretch>
        </p:blipFill>
        <p:spPr>
          <a:xfrm>
            <a:off x="748150" y="1248638"/>
            <a:ext cx="9547757" cy="4700900"/>
          </a:xfrm>
          <a:prstGeom prst="rect">
            <a:avLst/>
          </a:prstGeom>
        </p:spPr>
      </p:pic>
      <p:pic>
        <p:nvPicPr>
          <p:cNvPr id="8" name="Picture 7" descr="Seal_of_the_Geological_Survey_of_Canada.svg.png"/>
          <p:cNvPicPr>
            <a:picLocks noChangeAspect="1"/>
          </p:cNvPicPr>
          <p:nvPr/>
        </p:nvPicPr>
        <p:blipFill>
          <a:blip r:embed="rId3"/>
          <a:stretch>
            <a:fillRect/>
          </a:stretch>
        </p:blipFill>
        <p:spPr>
          <a:xfrm>
            <a:off x="10765973" y="142505"/>
            <a:ext cx="1275606" cy="1275606"/>
          </a:xfrm>
          <a:prstGeom prst="rect">
            <a:avLst/>
          </a:prstGeom>
        </p:spPr>
      </p:pic>
      <p:sp>
        <p:nvSpPr>
          <p:cNvPr id="9" name="Rectangle 8"/>
          <p:cNvSpPr/>
          <p:nvPr/>
        </p:nvSpPr>
        <p:spPr>
          <a:xfrm>
            <a:off x="4156362" y="285008"/>
            <a:ext cx="4465124" cy="400110"/>
          </a:xfrm>
          <a:prstGeom prst="rect">
            <a:avLst/>
          </a:prstGeom>
        </p:spPr>
        <p:txBody>
          <a:bodyPr wrap="square">
            <a:spAutoFit/>
          </a:bodyPr>
          <a:lstStyle/>
          <a:p>
            <a:r>
              <a:rPr lang="en-US" sz="2000" dirty="0" smtClean="0">
                <a:solidFill>
                  <a:schemeClr val="bg1"/>
                </a:solidFill>
                <a:latin typeface="Arial" pitchFamily="34" charset="0"/>
                <a:cs typeface="Arial" pitchFamily="34" charset="0"/>
              </a:rPr>
              <a:t>Lower St. Lawrence Seismic Zone</a:t>
            </a:r>
            <a:endParaRPr lang="en-US" sz="2000" dirty="0">
              <a:solidFill>
                <a:schemeClr val="bg1"/>
              </a:solidFill>
              <a:latin typeface="Arial" pitchFamily="34" charset="0"/>
              <a:cs typeface="Arial" pitchFamily="34" charset="0"/>
            </a:endParaRPr>
          </a:p>
        </p:txBody>
      </p:sp>
      <p:sp>
        <p:nvSpPr>
          <p:cNvPr id="10" name="Rectangle 9"/>
          <p:cNvSpPr/>
          <p:nvPr/>
        </p:nvSpPr>
        <p:spPr>
          <a:xfrm>
            <a:off x="1033156" y="5857037"/>
            <a:ext cx="8740238" cy="523220"/>
          </a:xfrm>
          <a:prstGeom prst="rect">
            <a:avLst/>
          </a:prstGeom>
        </p:spPr>
        <p:txBody>
          <a:bodyPr wrap="square">
            <a:spAutoFit/>
          </a:bodyPr>
          <a:lstStyle/>
          <a:p>
            <a:pPr algn="ctr"/>
            <a:r>
              <a:rPr lang="en-US" sz="1400" dirty="0" smtClean="0">
                <a:latin typeface="Arial" pitchFamily="34" charset="0"/>
                <a:cs typeface="Arial" pitchFamily="34" charset="0"/>
              </a:rPr>
              <a:t>Boundaries of the Lower St. Lawrence Seismic Zone defined by the towns of Baie-Comeau, Sept-Iles, and Matane on the south shore (Basham et al., 1982).</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xmlns=""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P1.2-125</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6" descr="Seal_of_the_Geological_Survey_of_Canada.svg.png"/>
          <p:cNvPicPr>
            <a:picLocks noChangeAspect="1"/>
          </p:cNvPicPr>
          <p:nvPr/>
        </p:nvPicPr>
        <p:blipFill>
          <a:blip r:embed="rId2"/>
          <a:stretch>
            <a:fillRect/>
          </a:stretch>
        </p:blipFill>
        <p:spPr>
          <a:xfrm>
            <a:off x="10765973" y="142505"/>
            <a:ext cx="1275606" cy="1275606"/>
          </a:xfrm>
          <a:prstGeom prst="rect">
            <a:avLst/>
          </a:prstGeom>
        </p:spPr>
      </p:pic>
      <p:pic>
        <p:nvPicPr>
          <p:cNvPr id="14" name="Picture 13" descr="Seismicity-map-of-eastern-Canada-with-location-of-the-Lower-St-Lawrence-Seismic-Zone.png"/>
          <p:cNvPicPr/>
          <p:nvPr/>
        </p:nvPicPr>
        <p:blipFill>
          <a:blip r:embed="rId3"/>
          <a:stretch>
            <a:fillRect/>
          </a:stretch>
        </p:blipFill>
        <p:spPr>
          <a:xfrm>
            <a:off x="238185" y="2948792"/>
            <a:ext cx="4321939" cy="3315442"/>
          </a:xfrm>
          <a:prstGeom prst="rect">
            <a:avLst/>
          </a:prstGeom>
        </p:spPr>
      </p:pic>
      <p:pic>
        <p:nvPicPr>
          <p:cNvPr id="15" name="Picture 14" descr="Untitled.png"/>
          <p:cNvPicPr>
            <a:picLocks noChangeAspect="1"/>
          </p:cNvPicPr>
          <p:nvPr/>
        </p:nvPicPr>
        <p:blipFill>
          <a:blip r:embed="rId4"/>
          <a:stretch>
            <a:fillRect/>
          </a:stretch>
        </p:blipFill>
        <p:spPr>
          <a:xfrm>
            <a:off x="4650548" y="1542851"/>
            <a:ext cx="6069079" cy="3622916"/>
          </a:xfrm>
          <a:prstGeom prst="rect">
            <a:avLst/>
          </a:prstGeom>
        </p:spPr>
      </p:pic>
      <p:sp>
        <p:nvSpPr>
          <p:cNvPr id="16" name="Rectangle 15"/>
          <p:cNvSpPr/>
          <p:nvPr/>
        </p:nvSpPr>
        <p:spPr>
          <a:xfrm>
            <a:off x="4971803" y="5461153"/>
            <a:ext cx="5419106" cy="738664"/>
          </a:xfrm>
          <a:prstGeom prst="rect">
            <a:avLst/>
          </a:prstGeom>
        </p:spPr>
        <p:txBody>
          <a:bodyPr wrap="square">
            <a:spAutoFit/>
          </a:bodyPr>
          <a:lstStyle/>
          <a:p>
            <a:r>
              <a:rPr lang="en-US" sz="1400" dirty="0" smtClean="0">
                <a:latin typeface="Arial" pitchFamily="34" charset="0"/>
                <a:cs typeface="Arial" pitchFamily="34" charset="0"/>
              </a:rPr>
              <a:t>The attenuation and frequency dependency for different paths and the correlation of the results with the geotectonic of the region will be presented (maps: Courtesy of  Lamontagne et al., 2003) </a:t>
            </a:r>
            <a:endParaRPr lang="en-US" sz="1400" dirty="0">
              <a:latin typeface="Arial" pitchFamily="34" charset="0"/>
              <a:cs typeface="Arial" pitchFamily="34" charset="0"/>
            </a:endParaRPr>
          </a:p>
        </p:txBody>
      </p:sp>
      <p:sp>
        <p:nvSpPr>
          <p:cNvPr id="17" name="Rectangle 16"/>
          <p:cNvSpPr/>
          <p:nvPr/>
        </p:nvSpPr>
        <p:spPr>
          <a:xfrm>
            <a:off x="3221670" y="382381"/>
            <a:ext cx="6287299" cy="400110"/>
          </a:xfrm>
          <a:prstGeom prst="rect">
            <a:avLst/>
          </a:prstGeom>
        </p:spPr>
        <p:txBody>
          <a:bodyPr wrap="none">
            <a:spAutoFit/>
          </a:bodyPr>
          <a:lstStyle/>
          <a:p>
            <a:r>
              <a:rPr lang="en-US" dirty="0" smtClean="0">
                <a:latin typeface="Arial" pitchFamily="34" charset="0"/>
                <a:cs typeface="Arial" pitchFamily="34" charset="0"/>
              </a:rPr>
              <a:t> </a:t>
            </a:r>
            <a:r>
              <a:rPr lang="en-US" sz="2000" dirty="0" smtClean="0">
                <a:solidFill>
                  <a:schemeClr val="bg1"/>
                </a:solidFill>
                <a:latin typeface="Arial" pitchFamily="34" charset="0"/>
                <a:cs typeface="Arial" pitchFamily="34" charset="0"/>
              </a:rPr>
              <a:t>Seismic attenuation and the geotectonic of the region</a:t>
            </a:r>
            <a:endParaRPr lang="en-US" sz="2000" dirty="0">
              <a:solidFill>
                <a:schemeClr val="bg1"/>
              </a:solidFill>
            </a:endParaRPr>
          </a:p>
        </p:txBody>
      </p:sp>
    </p:spTree>
    <p:extLst>
      <p:ext uri="{BB962C8B-B14F-4D97-AF65-F5344CB8AC3E}">
        <p14:creationId xmlns:p14="http://schemas.microsoft.com/office/powerpoint/2010/main" xmlns="" val="222970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06955"/>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Methodology / data</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P1.2-125</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6" descr="Seal_of_the_Geological_Survey_of_Canada.svg.png"/>
          <p:cNvPicPr>
            <a:picLocks noChangeAspect="1"/>
          </p:cNvPicPr>
          <p:nvPr/>
        </p:nvPicPr>
        <p:blipFill>
          <a:blip r:embed="rId2"/>
          <a:stretch>
            <a:fillRect/>
          </a:stretch>
        </p:blipFill>
        <p:spPr>
          <a:xfrm>
            <a:off x="10765973" y="142505"/>
            <a:ext cx="1275606" cy="1275606"/>
          </a:xfrm>
          <a:prstGeom prst="rect">
            <a:avLst/>
          </a:prstGeom>
        </p:spPr>
      </p:pic>
      <p:pic>
        <p:nvPicPr>
          <p:cNvPr id="8" name="Picture 7" descr="BSL-Seis.jpg"/>
          <p:cNvPicPr/>
          <p:nvPr/>
        </p:nvPicPr>
        <p:blipFill>
          <a:blip r:embed="rId3"/>
          <a:stretch>
            <a:fillRect/>
          </a:stretch>
        </p:blipFill>
        <p:spPr>
          <a:xfrm>
            <a:off x="3178381" y="3173854"/>
            <a:ext cx="7366907" cy="3387263"/>
          </a:xfrm>
          <a:prstGeom prst="rect">
            <a:avLst/>
          </a:prstGeom>
        </p:spPr>
      </p:pic>
      <p:sp>
        <p:nvSpPr>
          <p:cNvPr id="9" name="Rectangle 8"/>
          <p:cNvSpPr/>
          <p:nvPr/>
        </p:nvSpPr>
        <p:spPr>
          <a:xfrm>
            <a:off x="304800" y="1626919"/>
            <a:ext cx="2687782" cy="4185761"/>
          </a:xfrm>
          <a:prstGeom prst="rect">
            <a:avLst/>
          </a:prstGeom>
        </p:spPr>
        <p:txBody>
          <a:bodyPr wrap="square">
            <a:spAutoFit/>
          </a:bodyPr>
          <a:lstStyle/>
          <a:p>
            <a:pPr algn="just"/>
            <a:r>
              <a:rPr lang="en-US" sz="1400" dirty="0" smtClean="0">
                <a:latin typeface="Arial" pitchFamily="34" charset="0"/>
                <a:cs typeface="Arial" pitchFamily="34" charset="0"/>
              </a:rPr>
              <a:t>In this study </a:t>
            </a:r>
            <a:r>
              <a:rPr lang="en-US" sz="1400" dirty="0" smtClean="0">
                <a:latin typeface="Arial" pitchFamily="34" charset="0"/>
                <a:cs typeface="Arial" pitchFamily="34" charset="0"/>
              </a:rPr>
              <a:t>we </a:t>
            </a:r>
            <a:r>
              <a:rPr lang="en-US" sz="1400" dirty="0" smtClean="0">
                <a:latin typeface="Arial" pitchFamily="34" charset="0"/>
                <a:cs typeface="Arial" pitchFamily="34" charset="0"/>
              </a:rPr>
              <a:t>determine the coda </a:t>
            </a:r>
            <a:r>
              <a:rPr lang="en-US" sz="1400" i="1" dirty="0" smtClean="0">
                <a:latin typeface="Arial" pitchFamily="34" charset="0"/>
                <a:cs typeface="Arial" pitchFamily="34" charset="0"/>
              </a:rPr>
              <a:t>Q </a:t>
            </a:r>
            <a:r>
              <a:rPr lang="en-US" sz="1400" dirty="0" smtClean="0">
                <a:latin typeface="Arial" pitchFamily="34" charset="0"/>
                <a:cs typeface="Arial" pitchFamily="34" charset="0"/>
              </a:rPr>
              <a:t>factor using the single backscattering approximation, which explains the decay of earthquake coda under the assumption of weak isotropic scattering from homogeneously distributed heterogeneities </a:t>
            </a:r>
            <a:r>
              <a:rPr lang="en-US" sz="1400" dirty="0" smtClean="0">
                <a:latin typeface="Arial" pitchFamily="34" charset="0"/>
                <a:cs typeface="Arial" pitchFamily="34" charset="0"/>
              </a:rPr>
              <a:t>[Aki </a:t>
            </a:r>
            <a:r>
              <a:rPr lang="en-US" sz="1400" dirty="0" smtClean="0">
                <a:latin typeface="Arial" pitchFamily="34" charset="0"/>
                <a:cs typeface="Arial" pitchFamily="34" charset="0"/>
              </a:rPr>
              <a:t>&amp; Chouet, </a:t>
            </a:r>
            <a:r>
              <a:rPr lang="en-US" sz="1400" dirty="0" smtClean="0">
                <a:latin typeface="Arial" pitchFamily="34" charset="0"/>
                <a:cs typeface="Arial" pitchFamily="34" charset="0"/>
              </a:rPr>
              <a:t>1975].</a:t>
            </a:r>
          </a:p>
          <a:p>
            <a:pPr algn="just"/>
            <a:r>
              <a:rPr lang="en-US" sz="1400" dirty="0" smtClean="0"/>
              <a:t> </a:t>
            </a:r>
            <a:r>
              <a:rPr lang="en-US" sz="1400" dirty="0" smtClean="0">
                <a:latin typeface="Arial" pitchFamily="34" charset="0"/>
                <a:cs typeface="Arial" pitchFamily="34" charset="0"/>
              </a:rPr>
              <a:t>For </a:t>
            </a:r>
            <a:r>
              <a:rPr lang="en-US" sz="1400" dirty="0" smtClean="0">
                <a:latin typeface="Arial" pitchFamily="34" charset="0"/>
                <a:cs typeface="Arial" pitchFamily="34" charset="0"/>
              </a:rPr>
              <a:t>calculating </a:t>
            </a:r>
            <a:r>
              <a:rPr lang="en-US" sz="1400" i="1" dirty="0" smtClean="0">
                <a:latin typeface="Arial" pitchFamily="34" charset="0"/>
                <a:cs typeface="Arial" pitchFamily="34" charset="0"/>
              </a:rPr>
              <a:t>Q</a:t>
            </a:r>
            <a:r>
              <a:rPr lang="en-US" sz="1400" i="1" baseline="-25000" dirty="0" smtClean="0">
                <a:latin typeface="Arial" pitchFamily="34" charset="0"/>
                <a:cs typeface="Arial" pitchFamily="34" charset="0"/>
              </a:rPr>
              <a:t>C</a:t>
            </a:r>
            <a:r>
              <a:rPr lang="en-US" sz="1400" dirty="0" smtClean="0">
                <a:latin typeface="Arial" pitchFamily="34" charset="0"/>
                <a:cs typeface="Arial" pitchFamily="34" charset="0"/>
              </a:rPr>
              <a:t> </a:t>
            </a:r>
            <a:r>
              <a:rPr lang="en-US" sz="1400" dirty="0" smtClean="0">
                <a:latin typeface="Arial" pitchFamily="34" charset="0"/>
                <a:cs typeface="Arial" pitchFamily="34" charset="0"/>
              </a:rPr>
              <a:t>we used seismic waveform data from 10 CNSN sites in southeast Quebec from January 15, 1985 to July 09, 2022 (star: epicenter of the March 16, 1999 m</a:t>
            </a:r>
            <a:r>
              <a:rPr lang="en-US" sz="1400" baseline="-25000" dirty="0" smtClean="0">
                <a:latin typeface="Arial" pitchFamily="34" charset="0"/>
                <a:cs typeface="Arial" pitchFamily="34" charset="0"/>
              </a:rPr>
              <a:t>N</a:t>
            </a:r>
            <a:r>
              <a:rPr lang="en-US" sz="1400" dirty="0" smtClean="0">
                <a:latin typeface="Arial" pitchFamily="34" charset="0"/>
                <a:cs typeface="Arial" pitchFamily="34" charset="0"/>
              </a:rPr>
              <a:t> 5.1 earthquake). </a:t>
            </a:r>
            <a:r>
              <a:rPr lang="en-US" sz="1400" dirty="0" smtClean="0">
                <a:latin typeface="Arial" pitchFamily="34" charset="0"/>
                <a:cs typeface="Arial" pitchFamily="34" charset="0"/>
              </a:rPr>
              <a:t>We used the computer program SEISAN [Havskov and Ottemöller, 2012] to calculate coda Q. </a:t>
            </a:r>
            <a:endParaRPr lang="en-US" sz="1400" dirty="0">
              <a:latin typeface="Arial" pitchFamily="34" charset="0"/>
              <a:cs typeface="Arial" pitchFamily="34" charset="0"/>
            </a:endParaRPr>
          </a:p>
        </p:txBody>
      </p:sp>
      <p:pic>
        <p:nvPicPr>
          <p:cNvPr id="10" name="Picture 9" descr="ICQ-wav.jpg"/>
          <p:cNvPicPr/>
          <p:nvPr/>
        </p:nvPicPr>
        <p:blipFill>
          <a:blip r:embed="rId4"/>
          <a:stretch>
            <a:fillRect/>
          </a:stretch>
        </p:blipFill>
        <p:spPr>
          <a:xfrm>
            <a:off x="5263206" y="1329045"/>
            <a:ext cx="4023302" cy="1722915"/>
          </a:xfrm>
          <a:prstGeom prst="rect">
            <a:avLst/>
          </a:prstGeom>
        </p:spPr>
      </p:pic>
    </p:spTree>
    <p:extLst>
      <p:ext uri="{BB962C8B-B14F-4D97-AF65-F5344CB8AC3E}">
        <p14:creationId xmlns:p14="http://schemas.microsoft.com/office/powerpoint/2010/main" xmlns="" val="73228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344386"/>
            <a:ext cx="8021508" cy="42186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P1.2-125</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6" descr="a2-50-BSL.jpg"/>
          <p:cNvPicPr/>
          <p:nvPr/>
        </p:nvPicPr>
        <p:blipFill>
          <a:blip r:embed="rId2"/>
          <a:stretch>
            <a:fillRect/>
          </a:stretch>
        </p:blipFill>
        <p:spPr>
          <a:xfrm>
            <a:off x="3974028" y="1499878"/>
            <a:ext cx="6286500" cy="4095750"/>
          </a:xfrm>
          <a:prstGeom prst="rect">
            <a:avLst/>
          </a:prstGeom>
        </p:spPr>
      </p:pic>
      <p:sp>
        <p:nvSpPr>
          <p:cNvPr id="8" name="Rectangle 7"/>
          <p:cNvSpPr/>
          <p:nvPr/>
        </p:nvSpPr>
        <p:spPr>
          <a:xfrm>
            <a:off x="4262884" y="5643151"/>
            <a:ext cx="4230645" cy="307777"/>
          </a:xfrm>
          <a:prstGeom prst="rect">
            <a:avLst/>
          </a:prstGeom>
        </p:spPr>
        <p:txBody>
          <a:bodyPr wrap="none">
            <a:spAutoFit/>
          </a:bodyPr>
          <a:lstStyle/>
          <a:p>
            <a:r>
              <a:rPr lang="en-US" sz="1400" dirty="0" smtClean="0">
                <a:latin typeface="Arial" pitchFamily="34" charset="0"/>
                <a:cs typeface="Arial" pitchFamily="34" charset="0"/>
              </a:rPr>
              <a:t>(Original map: courtesy of Lamontagne et al., 2003)</a:t>
            </a:r>
            <a:endParaRPr lang="en-US" sz="1400" dirty="0">
              <a:latin typeface="Arial" pitchFamily="34" charset="0"/>
              <a:cs typeface="Arial" pitchFamily="34" charset="0"/>
            </a:endParaRPr>
          </a:p>
        </p:txBody>
      </p:sp>
      <p:sp>
        <p:nvSpPr>
          <p:cNvPr id="9" name="Rectangle 8"/>
          <p:cNvSpPr/>
          <p:nvPr/>
        </p:nvSpPr>
        <p:spPr>
          <a:xfrm>
            <a:off x="649186" y="1969945"/>
            <a:ext cx="3210295" cy="3539430"/>
          </a:xfrm>
          <a:prstGeom prst="rect">
            <a:avLst/>
          </a:prstGeom>
        </p:spPr>
        <p:txBody>
          <a:bodyPr wrap="square">
            <a:spAutoFit/>
          </a:bodyPr>
          <a:lstStyle/>
          <a:p>
            <a:pPr algn="just"/>
            <a:r>
              <a:rPr lang="en-US" sz="1400" dirty="0" smtClean="0">
                <a:latin typeface="Arial" pitchFamily="34" charset="0"/>
                <a:cs typeface="Arial" pitchFamily="34" charset="0"/>
              </a:rPr>
              <a:t>The sampling volume is one-half of a three-dimensional ellipsoid, </a:t>
            </a:r>
            <a:r>
              <a:rPr lang="en-US" sz="1400" dirty="0" smtClean="0">
                <a:latin typeface="Arial" pitchFamily="34" charset="0"/>
                <a:cs typeface="Arial" pitchFamily="34" charset="0"/>
              </a:rPr>
              <a:t>where </a:t>
            </a:r>
            <a:r>
              <a:rPr lang="en-US" sz="1400" dirty="0" smtClean="0">
                <a:latin typeface="Arial" pitchFamily="34" charset="0"/>
                <a:cs typeface="Arial" pitchFamily="34" charset="0"/>
              </a:rPr>
              <a:t>a</a:t>
            </a:r>
            <a:r>
              <a:rPr lang="en-US" sz="1400" baseline="-25000" dirty="0" smtClean="0">
                <a:latin typeface="Arial" pitchFamily="34" charset="0"/>
                <a:cs typeface="Arial" pitchFamily="34" charset="0"/>
              </a:rPr>
              <a:t>2 </a:t>
            </a:r>
            <a:r>
              <a:rPr lang="en-US" sz="1400" baseline="-25000" dirty="0" smtClean="0">
                <a:latin typeface="Arial" pitchFamily="34" charset="0"/>
                <a:cs typeface="Arial" pitchFamily="34" charset="0"/>
              </a:rPr>
              <a:t> </a:t>
            </a:r>
            <a:r>
              <a:rPr lang="en-US" sz="1400" dirty="0" smtClean="0">
                <a:latin typeface="Arial" pitchFamily="34" charset="0"/>
                <a:cs typeface="Arial" pitchFamily="34" charset="0"/>
              </a:rPr>
              <a:t>is its semi-minor axis.</a:t>
            </a:r>
            <a:endParaRPr lang="en-US" sz="1400" dirty="0" smtClean="0">
              <a:latin typeface="Arial" pitchFamily="34" charset="0"/>
              <a:cs typeface="Arial" pitchFamily="34" charset="0"/>
            </a:endParaRPr>
          </a:p>
          <a:p>
            <a:pPr algn="just"/>
            <a:r>
              <a:rPr lang="en-US" sz="1400" dirty="0" smtClean="0">
                <a:latin typeface="Arial" pitchFamily="34" charset="0"/>
                <a:cs typeface="Arial" pitchFamily="34" charset="0"/>
              </a:rPr>
              <a:t>The </a:t>
            </a:r>
            <a:r>
              <a:rPr lang="en-US" sz="1400" dirty="0" smtClean="0">
                <a:latin typeface="Arial" pitchFamily="34" charset="0"/>
                <a:cs typeface="Arial" pitchFamily="34" charset="0"/>
              </a:rPr>
              <a:t>highest </a:t>
            </a:r>
            <a:r>
              <a:rPr lang="en-US" sz="1400" i="1" dirty="0" smtClean="0">
                <a:latin typeface="Arial" pitchFamily="34" charset="0"/>
                <a:cs typeface="Arial" pitchFamily="34" charset="0"/>
              </a:rPr>
              <a:t>Q</a:t>
            </a:r>
            <a:r>
              <a:rPr lang="en-US" sz="1400" i="1" baseline="-25000" dirty="0" smtClean="0">
                <a:latin typeface="Arial" pitchFamily="34" charset="0"/>
                <a:cs typeface="Arial" pitchFamily="34" charset="0"/>
              </a:rPr>
              <a:t>0</a:t>
            </a:r>
            <a:r>
              <a:rPr lang="en-US" sz="1400" i="1" dirty="0" smtClean="0">
                <a:latin typeface="Arial" pitchFamily="34" charset="0"/>
                <a:cs typeface="Arial" pitchFamily="34" charset="0"/>
              </a:rPr>
              <a:t> </a:t>
            </a:r>
            <a:r>
              <a:rPr lang="en-US" sz="1400" dirty="0" smtClean="0">
                <a:latin typeface="Arial" pitchFamily="34" charset="0"/>
                <a:cs typeface="Arial" pitchFamily="34" charset="0"/>
              </a:rPr>
              <a:t>value is observed at station GSQ (</a:t>
            </a:r>
            <a:r>
              <a:rPr lang="en-US" sz="1400" i="1" dirty="0" smtClean="0">
                <a:latin typeface="Arial" pitchFamily="34" charset="0"/>
                <a:cs typeface="Arial" pitchFamily="34" charset="0"/>
              </a:rPr>
              <a:t>Q</a:t>
            </a:r>
            <a:r>
              <a:rPr lang="en-US" sz="1400" i="1" baseline="-25000" dirty="0" smtClean="0">
                <a:latin typeface="Arial" pitchFamily="34" charset="0"/>
                <a:cs typeface="Arial" pitchFamily="34" charset="0"/>
              </a:rPr>
              <a:t>0 </a:t>
            </a:r>
            <a:r>
              <a:rPr lang="en-US" sz="1400" dirty="0" smtClean="0">
                <a:latin typeface="Arial" pitchFamily="34" charset="0"/>
                <a:cs typeface="Arial" pitchFamily="34" charset="0"/>
              </a:rPr>
              <a:t>= 136, a</a:t>
            </a:r>
            <a:r>
              <a:rPr lang="en-US" sz="1400" baseline="-25000" dirty="0" smtClean="0">
                <a:latin typeface="Arial" pitchFamily="34" charset="0"/>
                <a:cs typeface="Arial" pitchFamily="34" charset="0"/>
              </a:rPr>
              <a:t>2</a:t>
            </a:r>
            <a:r>
              <a:rPr lang="en-US" sz="1400" dirty="0" smtClean="0">
                <a:latin typeface="Arial" pitchFamily="34" charset="0"/>
                <a:cs typeface="Arial" pitchFamily="34" charset="0"/>
              </a:rPr>
              <a:t>=50 km) and station ICQ (</a:t>
            </a:r>
            <a:r>
              <a:rPr lang="en-US" sz="1400" i="1" dirty="0" smtClean="0">
                <a:latin typeface="Arial" pitchFamily="34" charset="0"/>
                <a:cs typeface="Arial" pitchFamily="34" charset="0"/>
              </a:rPr>
              <a:t>Q</a:t>
            </a:r>
            <a:r>
              <a:rPr lang="en-US" sz="1400" i="1" baseline="-25000" dirty="0" smtClean="0">
                <a:latin typeface="Arial" pitchFamily="34" charset="0"/>
                <a:cs typeface="Arial" pitchFamily="34" charset="0"/>
              </a:rPr>
              <a:t>0 </a:t>
            </a:r>
            <a:r>
              <a:rPr lang="en-US" sz="1400" dirty="0" smtClean="0">
                <a:latin typeface="Arial" pitchFamily="34" charset="0"/>
                <a:cs typeface="Arial" pitchFamily="34" charset="0"/>
              </a:rPr>
              <a:t>= 141, a</a:t>
            </a:r>
            <a:r>
              <a:rPr lang="en-US" sz="1400" baseline="-25000" dirty="0" smtClean="0">
                <a:latin typeface="Arial" pitchFamily="34" charset="0"/>
                <a:cs typeface="Arial" pitchFamily="34" charset="0"/>
              </a:rPr>
              <a:t>2</a:t>
            </a:r>
            <a:r>
              <a:rPr lang="en-US" sz="1400" dirty="0" smtClean="0">
                <a:latin typeface="Arial" pitchFamily="34" charset="0"/>
                <a:cs typeface="Arial" pitchFamily="34" charset="0"/>
              </a:rPr>
              <a:t>=50 km). Also, the calculated </a:t>
            </a:r>
            <a:r>
              <a:rPr lang="en-US" sz="1400" i="1" dirty="0" smtClean="0">
                <a:latin typeface="Arial" pitchFamily="34" charset="0"/>
                <a:cs typeface="Arial" pitchFamily="34" charset="0"/>
              </a:rPr>
              <a:t>Q</a:t>
            </a:r>
            <a:r>
              <a:rPr lang="en-US" sz="1400" i="1" baseline="-25000" dirty="0" smtClean="0">
                <a:latin typeface="Arial" pitchFamily="34" charset="0"/>
                <a:cs typeface="Arial" pitchFamily="34" charset="0"/>
              </a:rPr>
              <a:t>0 </a:t>
            </a:r>
            <a:r>
              <a:rPr lang="en-US" sz="1400" dirty="0" smtClean="0">
                <a:latin typeface="Arial" pitchFamily="34" charset="0"/>
                <a:cs typeface="Arial" pitchFamily="34" charset="0"/>
              </a:rPr>
              <a:t>at the three stations within 100 km of the 1999 m</a:t>
            </a:r>
            <a:r>
              <a:rPr lang="en-US" sz="1400" baseline="-25000" dirty="0" smtClean="0">
                <a:latin typeface="Arial" pitchFamily="34" charset="0"/>
                <a:cs typeface="Arial" pitchFamily="34" charset="0"/>
              </a:rPr>
              <a:t>N</a:t>
            </a:r>
            <a:r>
              <a:rPr lang="en-US" sz="1400" dirty="0" smtClean="0">
                <a:latin typeface="Arial" pitchFamily="34" charset="0"/>
                <a:cs typeface="Arial" pitchFamily="34" charset="0"/>
              </a:rPr>
              <a:t> 5.1 earthquake (GSQ, ICQ and SMQ) demonstrates an overall decrease of 11% (GSQ, D=96 km), 8% (ICQ, D=69 km) and 7% (SMQ, D=73 km) after the mainshock. An average for all the data results in a </a:t>
            </a:r>
            <a:r>
              <a:rPr lang="en-US" sz="1400" i="1" dirty="0" smtClean="0">
                <a:latin typeface="Arial" pitchFamily="34" charset="0"/>
                <a:cs typeface="Arial" pitchFamily="34" charset="0"/>
              </a:rPr>
              <a:t>Q</a:t>
            </a:r>
            <a:r>
              <a:rPr lang="en-US" sz="1400" dirty="0" smtClean="0">
                <a:latin typeface="Arial" pitchFamily="34" charset="0"/>
                <a:cs typeface="Arial" pitchFamily="34" charset="0"/>
              </a:rPr>
              <a:t> relationship</a:t>
            </a:r>
            <a:r>
              <a:rPr lang="en-US" sz="1400" i="1" dirty="0" smtClean="0">
                <a:latin typeface="Arial" pitchFamily="34" charset="0"/>
                <a:cs typeface="Arial" pitchFamily="34" charset="0"/>
              </a:rPr>
              <a:t> </a:t>
            </a:r>
            <a:r>
              <a:rPr lang="en-US" sz="1400" dirty="0" smtClean="0">
                <a:latin typeface="Arial" pitchFamily="34" charset="0"/>
                <a:cs typeface="Arial" pitchFamily="34" charset="0"/>
              </a:rPr>
              <a:t>of </a:t>
            </a:r>
            <a:r>
              <a:rPr lang="en-US" sz="1400" i="1" dirty="0" smtClean="0">
                <a:latin typeface="Arial" pitchFamily="34" charset="0"/>
                <a:cs typeface="Arial" pitchFamily="34" charset="0"/>
              </a:rPr>
              <a:t>Q</a:t>
            </a:r>
            <a:r>
              <a:rPr lang="en-US" sz="1400" i="1" baseline="-25000" dirty="0" smtClean="0">
                <a:latin typeface="Arial" pitchFamily="34" charset="0"/>
                <a:cs typeface="Arial" pitchFamily="34" charset="0"/>
              </a:rPr>
              <a:t>C</a:t>
            </a:r>
            <a:r>
              <a:rPr lang="en-US" sz="1400" dirty="0" smtClean="0">
                <a:latin typeface="Arial" pitchFamily="34" charset="0"/>
                <a:cs typeface="Arial" pitchFamily="34" charset="0"/>
              </a:rPr>
              <a:t> = 86f</a:t>
            </a:r>
            <a:r>
              <a:rPr lang="en-US" sz="1400" baseline="30000" dirty="0" smtClean="0">
                <a:latin typeface="Arial" pitchFamily="34" charset="0"/>
                <a:cs typeface="Arial" pitchFamily="34" charset="0"/>
              </a:rPr>
              <a:t>1.07 </a:t>
            </a:r>
            <a:r>
              <a:rPr lang="en-US" sz="1400" dirty="0" smtClean="0">
                <a:latin typeface="Arial" pitchFamily="34" charset="0"/>
                <a:cs typeface="Arial" pitchFamily="34" charset="0"/>
              </a:rPr>
              <a:t>for the frequency band of 2 to 16 Hz for the entire region. </a:t>
            </a:r>
            <a:endParaRPr lang="en-US" sz="1400" dirty="0">
              <a:latin typeface="Arial" pitchFamily="34" charset="0"/>
              <a:cs typeface="Arial" pitchFamily="34" charset="0"/>
            </a:endParaRPr>
          </a:p>
        </p:txBody>
      </p:sp>
      <p:pic>
        <p:nvPicPr>
          <p:cNvPr id="11" name="Picture 10" descr="Seal_of_the_Geological_Survey_of_Canada.svg.png"/>
          <p:cNvPicPr>
            <a:picLocks noChangeAspect="1"/>
          </p:cNvPicPr>
          <p:nvPr/>
        </p:nvPicPr>
        <p:blipFill>
          <a:blip r:embed="rId3"/>
          <a:stretch>
            <a:fillRect/>
          </a:stretch>
        </p:blipFill>
        <p:spPr>
          <a:xfrm>
            <a:off x="10765973" y="142505"/>
            <a:ext cx="1275606" cy="1275606"/>
          </a:xfrm>
          <a:prstGeom prst="rect">
            <a:avLst/>
          </a:prstGeom>
        </p:spPr>
      </p:pic>
    </p:spTree>
    <p:extLst>
      <p:ext uri="{BB962C8B-B14F-4D97-AF65-F5344CB8AC3E}">
        <p14:creationId xmlns:p14="http://schemas.microsoft.com/office/powerpoint/2010/main" xmlns="" val="159844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06955"/>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Conclusion</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P1.2-125</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6" descr="Seal_of_the_Geological_Survey_of_Canada.svg.png"/>
          <p:cNvPicPr>
            <a:picLocks noChangeAspect="1"/>
          </p:cNvPicPr>
          <p:nvPr/>
        </p:nvPicPr>
        <p:blipFill>
          <a:blip r:embed="rId2"/>
          <a:stretch>
            <a:fillRect/>
          </a:stretch>
        </p:blipFill>
        <p:spPr>
          <a:xfrm>
            <a:off x="10765973" y="142505"/>
            <a:ext cx="1275606" cy="1275606"/>
          </a:xfrm>
          <a:prstGeom prst="rect">
            <a:avLst/>
          </a:prstGeom>
        </p:spPr>
      </p:pic>
      <p:sp>
        <p:nvSpPr>
          <p:cNvPr id="9" name="Rectangle 8"/>
          <p:cNvSpPr/>
          <p:nvPr/>
        </p:nvSpPr>
        <p:spPr>
          <a:xfrm>
            <a:off x="855029" y="2065217"/>
            <a:ext cx="9072748" cy="3816429"/>
          </a:xfrm>
          <a:prstGeom prst="rect">
            <a:avLst/>
          </a:prstGeom>
        </p:spPr>
        <p:txBody>
          <a:bodyPr wrap="square">
            <a:spAutoFit/>
          </a:bodyPr>
          <a:lstStyle/>
          <a:p>
            <a:pPr algn="just"/>
            <a:r>
              <a:rPr lang="en-US" sz="1400" dirty="0" smtClean="0">
                <a:latin typeface="Arial" pitchFamily="34" charset="0"/>
                <a:cs typeface="Arial" pitchFamily="34" charset="0"/>
              </a:rPr>
              <a:t>We investigated coda-wave attenuation from the southeast Quebec in the Lower St. Lawrence Seismic Zone using the single scattering approximation on records from short period and broadband stations of the regional Canadian National Seismic Network. Coda windows were selected to start at </a:t>
            </a:r>
            <a:r>
              <a:rPr lang="en-US" sz="1400" i="1" dirty="0" smtClean="0">
                <a:latin typeface="Arial" pitchFamily="34" charset="0"/>
                <a:cs typeface="Arial" pitchFamily="34" charset="0"/>
              </a:rPr>
              <a:t>t</a:t>
            </a:r>
            <a:r>
              <a:rPr lang="en-US" sz="1400" i="1" baseline="-25000" dirty="0" smtClean="0">
                <a:latin typeface="Arial" pitchFamily="34" charset="0"/>
                <a:cs typeface="Arial" pitchFamily="34" charset="0"/>
              </a:rPr>
              <a:t>C</a:t>
            </a:r>
            <a:r>
              <a:rPr lang="en-US" sz="1400" i="1" dirty="0" smtClean="0">
                <a:latin typeface="Arial" pitchFamily="34" charset="0"/>
                <a:cs typeface="Arial" pitchFamily="34" charset="0"/>
              </a:rPr>
              <a:t> = 2t</a:t>
            </a:r>
            <a:r>
              <a:rPr lang="en-US" sz="1400" i="1" baseline="-25000" dirty="0" smtClean="0">
                <a:latin typeface="Arial" pitchFamily="34" charset="0"/>
                <a:cs typeface="Arial" pitchFamily="34" charset="0"/>
              </a:rPr>
              <a:t>S</a:t>
            </a:r>
            <a:r>
              <a:rPr lang="en-US" sz="1400" baseline="-25000" dirty="0" smtClean="0">
                <a:latin typeface="Arial" pitchFamily="34" charset="0"/>
                <a:cs typeface="Arial" pitchFamily="34" charset="0"/>
              </a:rPr>
              <a:t> </a:t>
            </a:r>
            <a:r>
              <a:rPr lang="en-US" sz="1400" dirty="0" smtClean="0">
                <a:latin typeface="Arial" pitchFamily="34" charset="0"/>
                <a:cs typeface="Arial" pitchFamily="34" charset="0"/>
              </a:rPr>
              <a:t>and were filtered at center frequencies of 2, 4, 8, 12 and 16 Hz. The highest </a:t>
            </a:r>
            <a:r>
              <a:rPr lang="en-US" sz="1400" i="1" dirty="0" smtClean="0">
                <a:latin typeface="Arial" pitchFamily="34" charset="0"/>
                <a:cs typeface="Arial" pitchFamily="34" charset="0"/>
              </a:rPr>
              <a:t>Q</a:t>
            </a:r>
            <a:r>
              <a:rPr lang="en-US" sz="1400" i="1" baseline="-25000" dirty="0" smtClean="0">
                <a:latin typeface="Arial" pitchFamily="34" charset="0"/>
                <a:cs typeface="Arial" pitchFamily="34" charset="0"/>
              </a:rPr>
              <a:t>0</a:t>
            </a:r>
            <a:r>
              <a:rPr lang="en-US" sz="1400" dirty="0" smtClean="0">
                <a:latin typeface="Arial" pitchFamily="34" charset="0"/>
                <a:cs typeface="Arial" pitchFamily="34" charset="0"/>
              </a:rPr>
              <a:t> values of 136 and 141 (t</a:t>
            </a:r>
            <a:r>
              <a:rPr lang="en-US" sz="1400" baseline="-25000" dirty="0" smtClean="0">
                <a:latin typeface="Arial" pitchFamily="34" charset="0"/>
                <a:cs typeface="Arial" pitchFamily="34" charset="0"/>
              </a:rPr>
              <a:t>lapse</a:t>
            </a:r>
            <a:r>
              <a:rPr lang="en-US" sz="1400" dirty="0" smtClean="0">
                <a:latin typeface="Arial" pitchFamily="34" charset="0"/>
                <a:cs typeface="Arial" pitchFamily="34" charset="0"/>
              </a:rPr>
              <a:t>=30 sec, station GSQ and station ICQ; respectively) is on the middle of the study area in the SE boundary of the Grenville province (ICQ) and NW boundary of  the Appalachians province (GSQ). The lowest </a:t>
            </a:r>
            <a:r>
              <a:rPr lang="en-US" sz="1400" i="1" dirty="0" smtClean="0">
                <a:latin typeface="Arial" pitchFamily="34" charset="0"/>
                <a:cs typeface="Arial" pitchFamily="34" charset="0"/>
              </a:rPr>
              <a:t>Q</a:t>
            </a:r>
            <a:r>
              <a:rPr lang="en-US" sz="1400" i="1" baseline="-25000" dirty="0" smtClean="0">
                <a:latin typeface="Arial" pitchFamily="34" charset="0"/>
                <a:cs typeface="Arial" pitchFamily="34" charset="0"/>
              </a:rPr>
              <a:t>0</a:t>
            </a:r>
            <a:r>
              <a:rPr lang="en-US" sz="1400" dirty="0" smtClean="0">
                <a:latin typeface="Arial" pitchFamily="34" charset="0"/>
                <a:cs typeface="Arial" pitchFamily="34" charset="0"/>
              </a:rPr>
              <a:t> of 53 (t</a:t>
            </a:r>
            <a:r>
              <a:rPr lang="en-US" sz="1400" baseline="-25000" dirty="0" smtClean="0">
                <a:latin typeface="Arial" pitchFamily="34" charset="0"/>
                <a:cs typeface="Arial" pitchFamily="34" charset="0"/>
              </a:rPr>
              <a:t>lapse</a:t>
            </a:r>
            <a:r>
              <a:rPr lang="en-US" sz="1400" dirty="0" smtClean="0">
                <a:latin typeface="Arial" pitchFamily="34" charset="0"/>
                <a:cs typeface="Arial" pitchFamily="34" charset="0"/>
              </a:rPr>
              <a:t>=30 sec, station SMQ) was observed in the north in a different geological complex (Sept-Iles igneous complex) of the Grenville province. Also the overall  average of </a:t>
            </a:r>
            <a:r>
              <a:rPr lang="en-US" sz="1400" i="1" dirty="0" smtClean="0">
                <a:latin typeface="Arial" pitchFamily="34" charset="0"/>
                <a:cs typeface="Arial" pitchFamily="34" charset="0"/>
              </a:rPr>
              <a:t>Q</a:t>
            </a:r>
            <a:r>
              <a:rPr lang="en-US" sz="1400" i="1" baseline="-25000" dirty="0" smtClean="0">
                <a:latin typeface="Arial" pitchFamily="34" charset="0"/>
                <a:cs typeface="Arial" pitchFamily="34" charset="0"/>
              </a:rPr>
              <a:t>0</a:t>
            </a:r>
            <a:r>
              <a:rPr lang="en-US" sz="1400" dirty="0" smtClean="0">
                <a:latin typeface="Arial" pitchFamily="34" charset="0"/>
                <a:cs typeface="Arial" pitchFamily="34" charset="0"/>
              </a:rPr>
              <a:t> is the lowest at Station SMQ, followed by GSQ, ICQ (that are located within 100 km of the 1999 m</a:t>
            </a:r>
            <a:r>
              <a:rPr lang="en-US" sz="1400" baseline="-25000" dirty="0" smtClean="0">
                <a:latin typeface="Arial" pitchFamily="34" charset="0"/>
                <a:cs typeface="Arial" pitchFamily="34" charset="0"/>
              </a:rPr>
              <a:t>N</a:t>
            </a:r>
            <a:r>
              <a:rPr lang="en-US" sz="1400" dirty="0" smtClean="0">
                <a:latin typeface="Arial" pitchFamily="34" charset="0"/>
                <a:cs typeface="Arial" pitchFamily="34" charset="0"/>
              </a:rPr>
              <a:t> 5.1 earthquake) and then station CNQ. In general, lower calculated </a:t>
            </a:r>
            <a:r>
              <a:rPr lang="en-US" sz="1400" i="1" dirty="0" smtClean="0">
                <a:latin typeface="Arial" pitchFamily="34" charset="0"/>
                <a:cs typeface="Arial" pitchFamily="34" charset="0"/>
              </a:rPr>
              <a:t>Q</a:t>
            </a:r>
            <a:r>
              <a:rPr lang="en-US" sz="1400" i="1" baseline="-25000" dirty="0" smtClean="0">
                <a:latin typeface="Arial" pitchFamily="34" charset="0"/>
                <a:cs typeface="Arial" pitchFamily="34" charset="0"/>
              </a:rPr>
              <a:t>0</a:t>
            </a:r>
            <a:r>
              <a:rPr lang="en-US" sz="1400" dirty="0" smtClean="0">
                <a:latin typeface="Arial" pitchFamily="34" charset="0"/>
                <a:cs typeface="Arial" pitchFamily="34" charset="0"/>
              </a:rPr>
              <a:t> values for station SMQ in the north are mainly attributed to the proximity to the main fault systems. Fracturing, crack opening, and saturation increase of pore fluid cause attenuation and make S-Wave Q lower in a fault </a:t>
            </a:r>
            <a:r>
              <a:rPr lang="en-US" sz="1400" dirty="0" smtClean="0">
                <a:latin typeface="Arial" pitchFamily="34" charset="0"/>
                <a:cs typeface="Arial" pitchFamily="34" charset="0"/>
              </a:rPr>
              <a:t>zone (</a:t>
            </a:r>
            <a:r>
              <a:rPr lang="en-US" sz="1400" dirty="0" smtClean="0">
                <a:latin typeface="Arial" pitchFamily="34" charset="0"/>
                <a:cs typeface="Arial" pitchFamily="34" charset="0"/>
              </a:rPr>
              <a:t>Lees </a:t>
            </a:r>
            <a:r>
              <a:rPr lang="en-US" sz="1400" dirty="0" smtClean="0">
                <a:latin typeface="Arial" pitchFamily="34" charset="0"/>
                <a:cs typeface="Arial" pitchFamily="34" charset="0"/>
              </a:rPr>
              <a:t>and Lindley, 1994)</a:t>
            </a:r>
            <a:r>
              <a:rPr lang="en-US" sz="1400" dirty="0" smtClean="0">
                <a:latin typeface="Arial" pitchFamily="34" charset="0"/>
                <a:cs typeface="Arial" pitchFamily="34" charset="0"/>
              </a:rPr>
              <a:t>. </a:t>
            </a:r>
            <a:r>
              <a:rPr lang="en-US" sz="1400" dirty="0" smtClean="0">
                <a:latin typeface="Arial" pitchFamily="34" charset="0"/>
                <a:cs typeface="Arial" pitchFamily="34" charset="0"/>
              </a:rPr>
              <a:t>The effect of the type and age of the rock is less visible in our results, most probably due to local complexities. Other factors such as a large earthquake in the vicinity of the recording station (Jin and Aki, 1988) seems to have limited impact on Q value in this study due to the relatively large source-receiver distance (D ≥ 69 km) and limited size of the earthquake (m</a:t>
            </a:r>
            <a:r>
              <a:rPr lang="en-US" sz="1400" baseline="-25000" dirty="0" smtClean="0">
                <a:latin typeface="Arial" pitchFamily="34" charset="0"/>
                <a:cs typeface="Arial" pitchFamily="34" charset="0"/>
              </a:rPr>
              <a:t>N</a:t>
            </a:r>
            <a:r>
              <a:rPr lang="en-US" sz="1400" dirty="0" smtClean="0">
                <a:latin typeface="Arial" pitchFamily="34" charset="0"/>
                <a:cs typeface="Arial" pitchFamily="34" charset="0"/>
              </a:rPr>
              <a:t> 5.1). We consider the effect of this factor (as calculated for stations SMQ, ICQ and GSQ) between 7 to 11 percent on average in this study.</a:t>
            </a:r>
          </a:p>
          <a:p>
            <a:pPr algn="just"/>
            <a:endParaRPr lang="en-US" sz="1400" dirty="0">
              <a:latin typeface="Arial" pitchFamily="34" charset="0"/>
              <a:cs typeface="Arial" pitchFamily="34" charset="0"/>
            </a:endParaRPr>
          </a:p>
        </p:txBody>
      </p:sp>
    </p:spTree>
    <p:extLst>
      <p:ext uri="{BB962C8B-B14F-4D97-AF65-F5344CB8AC3E}">
        <p14:creationId xmlns:p14="http://schemas.microsoft.com/office/powerpoint/2010/main" xmlns="" val="632205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188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References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P1.2-125</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6" descr="Seal_of_the_Geological_Survey_of_Canada.svg.png"/>
          <p:cNvPicPr>
            <a:picLocks noChangeAspect="1"/>
          </p:cNvPicPr>
          <p:nvPr/>
        </p:nvPicPr>
        <p:blipFill>
          <a:blip r:embed="rId3"/>
          <a:stretch>
            <a:fillRect/>
          </a:stretch>
        </p:blipFill>
        <p:spPr>
          <a:xfrm>
            <a:off x="10765973" y="142505"/>
            <a:ext cx="1275606" cy="1275606"/>
          </a:xfrm>
          <a:prstGeom prst="rect">
            <a:avLst/>
          </a:prstGeom>
        </p:spPr>
      </p:pic>
      <p:sp>
        <p:nvSpPr>
          <p:cNvPr id="1026" name="Rectangle 2"/>
          <p:cNvSpPr>
            <a:spLocks noChangeArrowheads="1"/>
          </p:cNvSpPr>
          <p:nvPr/>
        </p:nvSpPr>
        <p:spPr bwMode="auto">
          <a:xfrm>
            <a:off x="546729" y="1132386"/>
            <a:ext cx="9737301"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1400" dirty="0" smtClean="0">
                <a:latin typeface="Arial" pitchFamily="34" charset="0"/>
                <a:cs typeface="Arial" pitchFamily="34" charset="0"/>
              </a:rPr>
              <a:t>Aki, K. and Chouet, B. (1975). Origin of coda waves: source, attenuation, and scattering effects, </a:t>
            </a:r>
            <a:r>
              <a:rPr lang="en-US" sz="1400" i="1" dirty="0" smtClean="0">
                <a:latin typeface="Arial" pitchFamily="34" charset="0"/>
                <a:cs typeface="Arial" pitchFamily="34" charset="0"/>
              </a:rPr>
              <a:t>J. Geophys. Res.,</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80</a:t>
            </a:r>
            <a:r>
              <a:rPr lang="en-US" sz="1400" dirty="0" smtClean="0">
                <a:latin typeface="Arial" pitchFamily="34" charset="0"/>
                <a:cs typeface="Arial" pitchFamily="34" charset="0"/>
              </a:rPr>
              <a:t>, 3322-3342.</a:t>
            </a:r>
          </a:p>
          <a:p>
            <a:pPr algn="just" fontAlgn="base">
              <a:spcBef>
                <a:spcPct val="0"/>
              </a:spcBef>
              <a:spcAft>
                <a:spcPct val="0"/>
              </a:spcAft>
            </a:pPr>
            <a:endParaRPr lang="en-US" sz="1400" dirty="0" smtClean="0">
              <a:latin typeface="Arial" pitchFamily="34" charset="0"/>
              <a:cs typeface="Arial" pitchFamily="34" charset="0"/>
            </a:endParaRPr>
          </a:p>
          <a:p>
            <a:pPr algn="just" fontAlgn="base">
              <a:spcBef>
                <a:spcPct val="0"/>
              </a:spcBef>
              <a:spcAft>
                <a:spcPct val="0"/>
              </a:spcAft>
            </a:pPr>
            <a:r>
              <a:rPr lang="en-US" sz="1400" dirty="0" smtClean="0">
                <a:latin typeface="Arial" pitchFamily="34" charset="0"/>
                <a:cs typeface="Arial" pitchFamily="34" charset="0"/>
              </a:rPr>
              <a:t>Basham</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P.W.,Weichert</a:t>
            </a:r>
            <a:r>
              <a:rPr lang="en-US" sz="1400" dirty="0" smtClean="0">
                <a:latin typeface="Arial" pitchFamily="34" charset="0"/>
                <a:cs typeface="Arial" pitchFamily="34" charset="0"/>
              </a:rPr>
              <a:t>, D.H., </a:t>
            </a:r>
            <a:r>
              <a:rPr lang="en-US" sz="1400" dirty="0" err="1" smtClean="0">
                <a:latin typeface="Arial" pitchFamily="34" charset="0"/>
                <a:cs typeface="Arial" pitchFamily="34" charset="0"/>
              </a:rPr>
              <a:t>Anglin</a:t>
            </a:r>
            <a:r>
              <a:rPr lang="en-US" sz="1400" dirty="0" smtClean="0">
                <a:latin typeface="Arial" pitchFamily="34" charset="0"/>
                <a:cs typeface="Arial" pitchFamily="34" charset="0"/>
              </a:rPr>
              <a:t>, F.M. &amp; </a:t>
            </a:r>
            <a:r>
              <a:rPr lang="en-US" sz="1400" dirty="0" err="1" smtClean="0">
                <a:latin typeface="Arial" pitchFamily="34" charset="0"/>
                <a:cs typeface="Arial" pitchFamily="34" charset="0"/>
              </a:rPr>
              <a:t>Berry,M.J</a:t>
            </a:r>
            <a:r>
              <a:rPr lang="en-US" sz="1400" dirty="0" smtClean="0">
                <a:latin typeface="Arial" pitchFamily="34" charset="0"/>
                <a:cs typeface="Arial" pitchFamily="34" charset="0"/>
              </a:rPr>
              <a:t>. (1982). New probabilistic strong seismic ground motions maps of Canada: A compilation of earthquake source zones, methods and results, </a:t>
            </a:r>
            <a:r>
              <a:rPr lang="en-US" sz="1400" i="1" dirty="0" smtClean="0">
                <a:latin typeface="Arial" pitchFamily="34" charset="0"/>
                <a:cs typeface="Arial" pitchFamily="34" charset="0"/>
              </a:rPr>
              <a:t>Earth Physics Branch Open File </a:t>
            </a:r>
            <a:r>
              <a:rPr lang="en-US" sz="1400" dirty="0" smtClean="0">
                <a:latin typeface="Arial" pitchFamily="34" charset="0"/>
                <a:cs typeface="Arial" pitchFamily="34" charset="0"/>
              </a:rPr>
              <a:t>82–33, p. 205.</a:t>
            </a: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r>
              <a:rPr lang="en-US" sz="1400" dirty="0" smtClean="0">
                <a:latin typeface="Arial" pitchFamily="34" charset="0"/>
                <a:cs typeface="Arial" pitchFamily="34" charset="0"/>
              </a:rPr>
              <a:t>Farahbod, A.M. &amp; Cassidy, J.F. (2022a). An overview of seismic attenuation in the northern Appalachians seismic zone, New Brunswick and Nova Scotia, </a:t>
            </a:r>
            <a:r>
              <a:rPr lang="en-US" sz="1400" i="1" dirty="0" smtClean="0">
                <a:latin typeface="Arial" pitchFamily="34" charset="0"/>
                <a:cs typeface="Arial" pitchFamily="34" charset="0"/>
              </a:rPr>
              <a:t>Geological Survey of Canada</a:t>
            </a:r>
            <a:r>
              <a:rPr lang="en-US" sz="1400" dirty="0" smtClean="0">
                <a:latin typeface="Arial" pitchFamily="34" charset="0"/>
                <a:cs typeface="Arial" pitchFamily="34" charset="0"/>
              </a:rPr>
              <a:t>, </a:t>
            </a:r>
            <a:r>
              <a:rPr lang="en-US" sz="1400" i="1" dirty="0" smtClean="0">
                <a:latin typeface="Arial" pitchFamily="34" charset="0"/>
                <a:cs typeface="Arial" pitchFamily="34" charset="0"/>
              </a:rPr>
              <a:t>Open File </a:t>
            </a:r>
            <a:r>
              <a:rPr lang="en-US" sz="1400" dirty="0" smtClean="0">
                <a:latin typeface="Arial" pitchFamily="34" charset="0"/>
                <a:cs typeface="Arial" pitchFamily="34" charset="0"/>
              </a:rPr>
              <a:t>8875, 41 p., </a:t>
            </a:r>
            <a:r>
              <a:rPr lang="en-US" sz="1400" u="sng" dirty="0" smtClean="0">
                <a:latin typeface="Arial" pitchFamily="34" charset="0"/>
                <a:cs typeface="Arial" pitchFamily="34" charset="0"/>
                <a:hlinkClick r:id="rId4"/>
              </a:rPr>
              <a:t>https://doi.org/10.4095/329702</a:t>
            </a:r>
            <a:r>
              <a:rPr lang="en-US" sz="1400" dirty="0" smtClean="0">
                <a:latin typeface="Arial" pitchFamily="34" charset="0"/>
                <a:cs typeface="Arial" pitchFamily="34" charset="0"/>
              </a:rPr>
              <a:t>.</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Farahbod, A.M. &amp; Cassidy, J.F.  (2022b). An overview of seismic attenuation in the Eastern Canadian Arctic and the Hudson Bay complex, Manitoba, Newfoundland and Labrador, Nunavut, Ontario and Quebec; Geological Survey of Canada, Open File 8908, 47 p.,  </a:t>
            </a:r>
            <a:r>
              <a:rPr lang="en-US" sz="1400" u="sng" dirty="0" smtClean="0">
                <a:latin typeface="Arial" pitchFamily="34" charset="0"/>
                <a:cs typeface="Arial" pitchFamily="34" charset="0"/>
                <a:hlinkClick r:id="rId5"/>
              </a:rPr>
              <a:t>https://doi.org/10.4095/330396</a:t>
            </a:r>
            <a:r>
              <a:rPr lang="en-US" sz="1400" dirty="0" smtClean="0">
                <a:latin typeface="Arial"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algn="just" fontAlgn="base">
              <a:spcBef>
                <a:spcPct val="0"/>
              </a:spcBef>
              <a:spcAft>
                <a:spcPct val="0"/>
              </a:spcAft>
            </a:pPr>
            <a:r>
              <a:rPr lang="en-US" sz="1400" dirty="0" smtClean="0">
                <a:latin typeface="Arial" pitchFamily="34" charset="0"/>
                <a:cs typeface="Arial" pitchFamily="34" charset="0"/>
              </a:rPr>
              <a:t>Havskov, J. and Ottemöller, L. (2012). SEISAN: THE EARTHQUAKE ANALYSIS SOFTWARE, version 8.2.1, </a:t>
            </a:r>
            <a:r>
              <a:rPr lang="en-US" sz="1400" i="1" dirty="0" smtClean="0">
                <a:latin typeface="Arial" pitchFamily="34" charset="0"/>
                <a:cs typeface="Arial" pitchFamily="34" charset="0"/>
              </a:rPr>
              <a:t>Dept. of Earth Sci., Univ. of Bergen</a:t>
            </a:r>
            <a:r>
              <a:rPr lang="en-US" sz="1400" dirty="0" smtClean="0">
                <a:latin typeface="Arial"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Jin, A. and Aki, K. (1988). Spatial and temporal correlation between coda Q and seismicity in China. </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Bul. Seismol. Soc. Am.</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78</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741-769.</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Lamontagne, M., Keating, P. and  Perreault, S. (2003). Seismotectonic characteristics of the Lower St. Lawrence Seismic Zone, Quebec: insights from geology,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magnetics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gravity, and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seismics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Can. J. Earth. Sci.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40, 317-336,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6"/>
              </a:rPr>
              <a:t>https://doi.org/10.1139/E02-104</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1400" dirty="0" smtClean="0">
              <a:latin typeface="Arial" pitchFamily="34" charset="0"/>
              <a:ea typeface="Times New Roman" pitchFamily="18" charset="0"/>
              <a:cs typeface="Arial" pitchFamily="34" charset="0"/>
            </a:endParaRPr>
          </a:p>
          <a:p>
            <a:pPr algn="just" eaLnBrk="0" fontAlgn="base" hangingPunct="0">
              <a:spcBef>
                <a:spcPct val="0"/>
              </a:spcBef>
              <a:spcAft>
                <a:spcPct val="0"/>
              </a:spcAft>
            </a:pPr>
            <a:r>
              <a:rPr lang="en-US" sz="1400" dirty="0" smtClean="0">
                <a:latin typeface="Arial" pitchFamily="34" charset="0"/>
                <a:cs typeface="Arial" pitchFamily="34" charset="0"/>
              </a:rPr>
              <a:t>Lees, J. M., Lindley, G. T. (1994). Three-dimensional Attenuation Tomography at Loma </a:t>
            </a:r>
            <a:r>
              <a:rPr lang="en-US" sz="1400" dirty="0" err="1" smtClean="0">
                <a:latin typeface="Arial" pitchFamily="34" charset="0"/>
                <a:cs typeface="Arial" pitchFamily="34" charset="0"/>
              </a:rPr>
              <a:t>Prieta</a:t>
            </a:r>
            <a:r>
              <a:rPr lang="en-US" sz="1400" dirty="0" smtClean="0">
                <a:latin typeface="Arial" pitchFamily="34" charset="0"/>
                <a:cs typeface="Arial" pitchFamily="34" charset="0"/>
              </a:rPr>
              <a:t>: Inversion of t* for Q, </a:t>
            </a:r>
            <a:r>
              <a:rPr lang="en-US" sz="1400" i="1" dirty="0" smtClean="0">
                <a:latin typeface="Arial" pitchFamily="34" charset="0"/>
                <a:cs typeface="Arial" pitchFamily="34" charset="0"/>
              </a:rPr>
              <a:t>J. Geophys. Res.</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99</a:t>
            </a:r>
            <a:r>
              <a:rPr lang="en-US" sz="1400" dirty="0" smtClean="0">
                <a:latin typeface="Arial" pitchFamily="34" charset="0"/>
                <a:cs typeface="Arial" pitchFamily="34" charset="0"/>
              </a:rPr>
              <a:t>, 6843-6863.</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algn="just" eaLnBrk="0" fontAlgn="base" hangingPunct="0">
              <a:spcBef>
                <a:spcPct val="0"/>
              </a:spcBef>
              <a:spcAft>
                <a:spcPct val="0"/>
              </a:spcAft>
            </a:pPr>
            <a:endParaRPr lang="en-US" sz="1400"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48056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3085</TotalTime>
  <Words>1347</Words>
  <Application>Microsoft Office PowerPoint</Application>
  <PresentationFormat>Custom</PresentationFormat>
  <Paragraphs>53</Paragraphs>
  <Slides>7</Slides>
  <Notes>1</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Custom Design</vt:lpstr>
      <vt:lpstr>Office Theme</vt:lpstr>
      <vt:lpstr>Slide 1</vt:lpstr>
      <vt:lpstr>Slide 2</vt:lpstr>
      <vt:lpstr>Slide 3</vt:lpstr>
      <vt:lpstr>Slide 4</vt:lpstr>
      <vt:lpstr>Slide 5</vt:lpstr>
      <vt:lpstr>Slide 6</vt:lpstr>
      <vt:lpstr>Slide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Amir</cp:lastModifiedBy>
  <cp:revision>64</cp:revision>
  <dcterms:created xsi:type="dcterms:W3CDTF">2023-04-18T13:25:54Z</dcterms:created>
  <dcterms:modified xsi:type="dcterms:W3CDTF">2023-06-09T06:47:39Z</dcterms:modified>
</cp:coreProperties>
</file>