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7" r:id="rId8"/>
    <p:sldId id="265" r:id="rId9"/>
    <p:sldId id="266" r:id="rId1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7"/>
            <p14:sldId id="265"/>
            <p14:sldId id="26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ea" initials="A" lastIdx="2" clrIdx="0">
    <p:extLst>
      <p:ext uri="{19B8F6BF-5375-455C-9EA6-DF929625EA0E}">
        <p15:presenceInfo xmlns:p15="http://schemas.microsoft.com/office/powerpoint/2012/main" userId="Andre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94"/>
  </p:normalViewPr>
  <p:slideViewPr>
    <p:cSldViewPr snapToGrid="0">
      <p:cViewPr varScale="1">
        <p:scale>
          <a:sx n="89" d="100"/>
          <a:sy n="89" d="100"/>
        </p:scale>
        <p:origin x="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10/06/2023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10/06/2023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10/06/2023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10/06/2023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10/06/2023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10/06/2023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10/06/2023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10/06/2023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10/06/2023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10/06/2023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10/06/2023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7.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7.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ata.mendeley.com/datasets/tdfb4fggh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338753" y="139476"/>
            <a:ext cx="7939454" cy="1785104"/>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The contribution of the auxiliary seismic station MLR in IDC products and comparison of the IDC REBs with the NDC Romania bulletins</a:t>
            </a:r>
            <a:endParaRPr lang="en-AT"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A. Chircea</a:t>
            </a:r>
            <a:r>
              <a:rPr lang="en-GB" baseline="30000" dirty="0">
                <a:solidFill>
                  <a:schemeClr val="bg1"/>
                </a:solidFill>
                <a:latin typeface="Arial" panose="020B0604020202020204" pitchFamily="34" charset="0"/>
                <a:cs typeface="Arial" panose="020B0604020202020204" pitchFamily="34" charset="0"/>
              </a:rPr>
              <a:t>1,2</a:t>
            </a:r>
            <a:r>
              <a:rPr lang="en-GB" dirty="0">
                <a:solidFill>
                  <a:schemeClr val="bg1"/>
                </a:solidFill>
                <a:latin typeface="Arial" panose="020B0604020202020204" pitchFamily="34" charset="0"/>
                <a:cs typeface="Arial" panose="020B0604020202020204" pitchFamily="34" charset="0"/>
              </a:rPr>
              <a:t>, D. Ghica</a:t>
            </a:r>
            <a:r>
              <a:rPr lang="en-GB" baseline="30000" dirty="0">
                <a:solidFill>
                  <a:schemeClr val="bg1"/>
                </a:solidFill>
                <a:latin typeface="Arial" panose="020B0604020202020204" pitchFamily="34" charset="0"/>
                <a:cs typeface="Arial" panose="020B0604020202020204" pitchFamily="34" charset="0"/>
              </a:rPr>
              <a:t>1</a:t>
            </a:r>
            <a:r>
              <a:rPr lang="en-GB" dirty="0">
                <a:solidFill>
                  <a:schemeClr val="bg1"/>
                </a:solidFill>
                <a:latin typeface="Arial" panose="020B0604020202020204" pitchFamily="34" charset="0"/>
                <a:cs typeface="Arial" panose="020B0604020202020204" pitchFamily="34" charset="0"/>
              </a:rPr>
              <a:t>, M. Popa</a:t>
            </a:r>
            <a:r>
              <a:rPr lang="en-GB" baseline="30000" dirty="0">
                <a:solidFill>
                  <a:schemeClr val="bg1"/>
                </a:solidFill>
                <a:latin typeface="Arial" panose="020B0604020202020204" pitchFamily="34" charset="0"/>
                <a:cs typeface="Arial" panose="020B0604020202020204" pitchFamily="34" charset="0"/>
              </a:rPr>
              <a:t>1,4</a:t>
            </a:r>
            <a:r>
              <a:rPr lang="en-GB" dirty="0">
                <a:solidFill>
                  <a:schemeClr val="bg1"/>
                </a:solidFill>
                <a:latin typeface="Arial" panose="020B0604020202020204" pitchFamily="34" charset="0"/>
                <a:cs typeface="Arial" panose="020B0604020202020204" pitchFamily="34" charset="0"/>
              </a:rPr>
              <a:t>, R. Dinescu</a:t>
            </a:r>
            <a:r>
              <a:rPr lang="en-GB" baseline="30000" dirty="0">
                <a:solidFill>
                  <a:schemeClr val="bg1"/>
                </a:solidFill>
                <a:latin typeface="Arial" panose="020B0604020202020204" pitchFamily="34" charset="0"/>
                <a:cs typeface="Arial" panose="020B0604020202020204" pitchFamily="34" charset="0"/>
              </a:rPr>
              <a:t>1,3</a:t>
            </a:r>
          </a:p>
          <a:p>
            <a:pPr algn="ctr"/>
            <a:r>
              <a:rPr lang="en-GB" sz="1400" dirty="0">
                <a:solidFill>
                  <a:schemeClr val="bg1"/>
                </a:solidFill>
                <a:latin typeface="Arial" panose="020B0604020202020204" pitchFamily="34" charset="0"/>
                <a:cs typeface="Arial" panose="020B0604020202020204" pitchFamily="34" charset="0"/>
              </a:rPr>
              <a:t>1.  National Institute for Earth Physics, </a:t>
            </a:r>
            <a:r>
              <a:rPr lang="en-GB" sz="1400" dirty="0" err="1">
                <a:solidFill>
                  <a:schemeClr val="bg1"/>
                </a:solidFill>
                <a:latin typeface="Arial" panose="020B0604020202020204" pitchFamily="34" charset="0"/>
                <a:cs typeface="Arial" panose="020B0604020202020204" pitchFamily="34" charset="0"/>
              </a:rPr>
              <a:t>Magurele</a:t>
            </a:r>
            <a:r>
              <a:rPr lang="en-GB" sz="1400" dirty="0">
                <a:solidFill>
                  <a:schemeClr val="bg1"/>
                </a:solidFill>
                <a:latin typeface="Arial" panose="020B0604020202020204" pitchFamily="34" charset="0"/>
                <a:cs typeface="Arial" panose="020B0604020202020204" pitchFamily="34" charset="0"/>
              </a:rPr>
              <a:t>, Romania</a:t>
            </a:r>
          </a:p>
          <a:p>
            <a:pPr algn="ctr"/>
            <a:r>
              <a:rPr lang="en-GB" sz="1400" dirty="0">
                <a:solidFill>
                  <a:schemeClr val="bg1"/>
                </a:solidFill>
                <a:latin typeface="Arial" panose="020B0604020202020204" pitchFamily="34" charset="0"/>
                <a:cs typeface="Arial" panose="020B0604020202020204" pitchFamily="34" charset="0"/>
              </a:rPr>
              <a:t>2.  University of Bucharest, Faculty of Physics, </a:t>
            </a:r>
            <a:r>
              <a:rPr lang="en-GB" sz="1400" dirty="0" err="1">
                <a:solidFill>
                  <a:schemeClr val="bg1"/>
                </a:solidFill>
                <a:latin typeface="Arial" panose="020B0604020202020204" pitchFamily="34" charset="0"/>
                <a:cs typeface="Arial" panose="020B0604020202020204" pitchFamily="34" charset="0"/>
              </a:rPr>
              <a:t>Magurele</a:t>
            </a:r>
            <a:r>
              <a:rPr lang="en-GB" sz="1400" dirty="0">
                <a:solidFill>
                  <a:schemeClr val="bg1"/>
                </a:solidFill>
                <a:latin typeface="Arial" panose="020B0604020202020204" pitchFamily="34" charset="0"/>
                <a:cs typeface="Arial" panose="020B0604020202020204" pitchFamily="34" charset="0"/>
              </a:rPr>
              <a:t>, Romania</a:t>
            </a:r>
          </a:p>
          <a:p>
            <a:pPr algn="ctr"/>
            <a:r>
              <a:rPr lang="en-GB" sz="1400" dirty="0">
                <a:solidFill>
                  <a:schemeClr val="bg1"/>
                </a:solidFill>
                <a:latin typeface="Arial" panose="020B0604020202020204" pitchFamily="34" charset="0"/>
                <a:cs typeface="Arial" panose="020B0604020202020204" pitchFamily="34" charset="0"/>
              </a:rPr>
              <a:t>3.  University of Bucharest, Faculty of Geology and Geophysics, Bucharest, Romania</a:t>
            </a:r>
          </a:p>
          <a:p>
            <a:pPr algn="ctr"/>
            <a:r>
              <a:rPr lang="en-GB" sz="1400" dirty="0">
                <a:solidFill>
                  <a:schemeClr val="bg1"/>
                </a:solidFill>
                <a:latin typeface="Arial" panose="020B0604020202020204" pitchFamily="34" charset="0"/>
                <a:cs typeface="Arial" panose="020B0604020202020204" pitchFamily="34" charset="0"/>
              </a:rPr>
              <a:t>4.  Academy of Romanian Scientists, Romania</a:t>
            </a: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8"/>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The study presents the results of the monitoring evaluation of the local and regional seismic activity during 2021 using the Romanian Seismic Network (RSN) and International Monitoring System of CTBTO and the global use of the MLR seismic station</a:t>
            </a:r>
            <a:endParaRPr lang="en-US" sz="1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P1.2-447</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Analysing the contribution of the MLR station for events occurred on a local and global scale for 2021 and conducting a comparative analysis of the reviewed seismic bulletins (REBs) produced at IDC and NDC-RO.</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MLR station contributed to the location of 2960 local, regional and </a:t>
            </a:r>
            <a:r>
              <a:rPr lang="en-GB" sz="1200" dirty="0" err="1">
                <a:latin typeface="Arial" panose="020B0604020202020204" pitchFamily="34" charset="0"/>
                <a:cs typeface="Arial" panose="020B0604020202020204" pitchFamily="34" charset="0"/>
              </a:rPr>
              <a:t>teleseismic</a:t>
            </a:r>
            <a:r>
              <a:rPr lang="en-GB" sz="1200" dirty="0">
                <a:latin typeface="Arial" panose="020B0604020202020204" pitchFamily="34" charset="0"/>
                <a:cs typeface="Arial" panose="020B0604020202020204" pitchFamily="34" charset="0"/>
              </a:rPr>
              <a:t> events. </a:t>
            </a:r>
          </a:p>
          <a:p>
            <a:r>
              <a:rPr lang="en-GB" sz="1200" dirty="0">
                <a:latin typeface="Arial" panose="020B0604020202020204" pitchFamily="34" charset="0"/>
                <a:cs typeface="Arial" panose="020B0604020202020204" pitchFamily="34" charset="0"/>
              </a:rPr>
              <a:t>Comparing the events with magnitude ML over 3.5, occurred on the territory of Romania and adjacent areas, an important percentage of such events are missed in IDC REBs (over 50%). </a:t>
            </a:r>
          </a:p>
          <a:p>
            <a:endParaRPr lang="en-US" sz="1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Due to the good azimuthal distribution of RSN stations relative to the sources of the analysed events, the location errors are much smaller in the NDC-RO bulletins</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9663DCF-5E40-4925-B80B-251D3C979A6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895746" y="965566"/>
            <a:ext cx="602671" cy="839134"/>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 ROMANIA IN SUPPORT OF THE CTBT VERIFICATION REGIME</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P1.2-447</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AC3011A-0CEC-4560-9FF6-C246005165FB}"/>
              </a:ext>
            </a:extLst>
          </p:cNvPr>
          <p:cNvSpPr txBox="1"/>
          <p:nvPr/>
        </p:nvSpPr>
        <p:spPr>
          <a:xfrm>
            <a:off x="248728" y="1559246"/>
            <a:ext cx="4323272" cy="5078313"/>
          </a:xfrm>
          <a:prstGeom prst="rect">
            <a:avLst/>
          </a:prstGeom>
          <a:noFill/>
        </p:spPr>
        <p:txBody>
          <a:bodyPr wrap="square">
            <a:spAutoFit/>
          </a:bodyPr>
          <a:lstStyle/>
          <a:p>
            <a:r>
              <a:rPr lang="en-US" dirty="0"/>
              <a:t>In support of the verification regime of the CTBT, National Institute for Earth Physics (NIEP):</a:t>
            </a:r>
          </a:p>
          <a:p>
            <a:pPr marL="285750" indent="-285750">
              <a:buFont typeface="Arial" panose="020B0604020202020204" pitchFamily="34" charset="0"/>
              <a:buChar char="•"/>
            </a:pPr>
            <a:r>
              <a:rPr lang="en-US" dirty="0"/>
              <a:t>hosts the National Data Centre of Romania (NDC-RO), </a:t>
            </a:r>
          </a:p>
          <a:p>
            <a:pPr marL="285750" indent="-285750">
              <a:buFont typeface="Arial" panose="020B0604020202020204" pitchFamily="34" charset="0"/>
              <a:buChar char="•"/>
            </a:pPr>
            <a:r>
              <a:rPr lang="en-US" dirty="0"/>
              <a:t>operates and maintain the auxiliary seismological station </a:t>
            </a:r>
            <a:r>
              <a:rPr lang="en-US" dirty="0" err="1"/>
              <a:t>Cheia-Muntele</a:t>
            </a:r>
            <a:r>
              <a:rPr lang="en-US" dirty="0"/>
              <a:t> </a:t>
            </a:r>
            <a:r>
              <a:rPr lang="en-US" dirty="0" err="1"/>
              <a:t>Rosu</a:t>
            </a:r>
            <a:r>
              <a:rPr lang="en-US" dirty="0"/>
              <a:t> (MLR) as part of International Monitoring System (IMS)</a:t>
            </a:r>
          </a:p>
          <a:p>
            <a:endParaRPr lang="en-US" dirty="0"/>
          </a:p>
          <a:p>
            <a:r>
              <a:rPr lang="en-US" dirty="0"/>
              <a:t>At NDC-RO, data recorded with dense Romanian Seismic Network (RSN) are continuously processed and analyzed for real-time event detection, phase</a:t>
            </a:r>
          </a:p>
          <a:p>
            <a:r>
              <a:rPr lang="en-US" dirty="0"/>
              <a:t>identification and source location estimation; daily reviewed seismic bulletins and list of phases (associated and unassociated) are generated</a:t>
            </a:r>
          </a:p>
        </p:txBody>
      </p:sp>
      <p:pic>
        <p:nvPicPr>
          <p:cNvPr id="8" name="Picture 7">
            <a:extLst>
              <a:ext uri="{FF2B5EF4-FFF2-40B4-BE49-F238E27FC236}">
                <a16:creationId xmlns:a16="http://schemas.microsoft.com/office/drawing/2014/main" id="{16B6C1B6-92A3-4344-8DAB-9ED2FF71F09C}"/>
              </a:ext>
            </a:extLst>
          </p:cNvPr>
          <p:cNvPicPr>
            <a:picLocks noChangeAspect="1"/>
          </p:cNvPicPr>
          <p:nvPr/>
        </p:nvPicPr>
        <p:blipFill rotWithShape="1">
          <a:blip r:embed="rId2"/>
          <a:srcRect l="1732" r="6"/>
          <a:stretch/>
        </p:blipFill>
        <p:spPr>
          <a:xfrm>
            <a:off x="4462439" y="1780814"/>
            <a:ext cx="6315125" cy="4635175"/>
          </a:xfrm>
          <a:prstGeom prst="rect">
            <a:avLst/>
          </a:prstGeom>
        </p:spPr>
      </p:pic>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P1.2-447</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443A211-EF11-4CB3-9933-D9D6DC31CAE0}"/>
              </a:ext>
            </a:extLst>
          </p:cNvPr>
          <p:cNvSpPr txBox="1"/>
          <p:nvPr/>
        </p:nvSpPr>
        <p:spPr>
          <a:xfrm>
            <a:off x="248728" y="1559246"/>
            <a:ext cx="4323272" cy="2862322"/>
          </a:xfrm>
          <a:prstGeom prst="rect">
            <a:avLst/>
          </a:prstGeom>
          <a:noFill/>
        </p:spPr>
        <p:txBody>
          <a:bodyPr wrap="square">
            <a:spAutoFit/>
          </a:bodyPr>
          <a:lstStyle/>
          <a:p>
            <a:r>
              <a:rPr lang="en-US" dirty="0"/>
              <a:t>This study main purposes:</a:t>
            </a:r>
          </a:p>
          <a:p>
            <a:endParaRPr lang="en-US" dirty="0"/>
          </a:p>
          <a:p>
            <a:pPr marL="285750" indent="-285750">
              <a:buFont typeface="Arial" panose="020B0604020202020204" pitchFamily="34" charset="0"/>
              <a:buChar char="•"/>
            </a:pPr>
            <a:r>
              <a:rPr lang="en-US" dirty="0"/>
              <a:t>highlight the use of the MLR station in the IDC products for local and regional earthquakes as well as in the ISC bulletins on a global scale</a:t>
            </a:r>
          </a:p>
          <a:p>
            <a:pPr marL="285750" indent="-285750">
              <a:buFontTx/>
              <a:buChar char="-"/>
            </a:pPr>
            <a:endParaRPr lang="en-US" dirty="0"/>
          </a:p>
          <a:p>
            <a:pPr marL="285750" indent="-285750">
              <a:buFont typeface="Arial" panose="020B0604020202020204" pitchFamily="34" charset="0"/>
              <a:buChar char="•"/>
            </a:pPr>
            <a:r>
              <a:rPr lang="en-US" dirty="0"/>
              <a:t>compare the reviewed seismic bulletins produced by NDC-RO with the reviewed seismic bulletins (REBs) produced by IDC</a:t>
            </a:r>
          </a:p>
        </p:txBody>
      </p:sp>
      <p:pic>
        <p:nvPicPr>
          <p:cNvPr id="9" name="Picture 8">
            <a:extLst>
              <a:ext uri="{FF2B5EF4-FFF2-40B4-BE49-F238E27FC236}">
                <a16:creationId xmlns:a16="http://schemas.microsoft.com/office/drawing/2014/main" id="{D21CBCA4-5F17-4D3B-9335-D5E2C8C2F77B}"/>
              </a:ext>
            </a:extLst>
          </p:cNvPr>
          <p:cNvPicPr>
            <a:picLocks noChangeAspect="1"/>
          </p:cNvPicPr>
          <p:nvPr/>
        </p:nvPicPr>
        <p:blipFill rotWithShape="1">
          <a:blip r:embed="rId2"/>
          <a:srcRect l="3277" t="13166" r="18842" b="6833"/>
          <a:stretch/>
        </p:blipFill>
        <p:spPr>
          <a:xfrm>
            <a:off x="5203875" y="1380978"/>
            <a:ext cx="4832254" cy="3507282"/>
          </a:xfrm>
          <a:prstGeom prst="rect">
            <a:avLst/>
          </a:prstGeom>
        </p:spPr>
      </p:pic>
      <p:pic>
        <p:nvPicPr>
          <p:cNvPr id="10" name="Picture 9">
            <a:extLst>
              <a:ext uri="{FF2B5EF4-FFF2-40B4-BE49-F238E27FC236}">
                <a16:creationId xmlns:a16="http://schemas.microsoft.com/office/drawing/2014/main" id="{86C7EA50-9E89-4EAE-983C-9A83BD9EB707}"/>
              </a:ext>
            </a:extLst>
          </p:cNvPr>
          <p:cNvPicPr>
            <a:picLocks noChangeAspect="1"/>
          </p:cNvPicPr>
          <p:nvPr/>
        </p:nvPicPr>
        <p:blipFill>
          <a:blip r:embed="rId3"/>
          <a:stretch>
            <a:fillRect/>
          </a:stretch>
        </p:blipFill>
        <p:spPr>
          <a:xfrm>
            <a:off x="814270" y="4959550"/>
            <a:ext cx="9400247" cy="1728385"/>
          </a:xfrm>
          <a:prstGeom prst="rect">
            <a:avLst/>
          </a:prstGeom>
        </p:spPr>
      </p:pic>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 and Data </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P1.2-447</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6E15786-D1BD-4AB1-A4EE-30A7F49CF64A}"/>
              </a:ext>
            </a:extLst>
          </p:cNvPr>
          <p:cNvSpPr txBox="1"/>
          <p:nvPr/>
        </p:nvSpPr>
        <p:spPr>
          <a:xfrm>
            <a:off x="432806" y="5790698"/>
            <a:ext cx="8869237" cy="646331"/>
          </a:xfrm>
          <a:prstGeom prst="rect">
            <a:avLst/>
          </a:prstGeom>
          <a:noFill/>
        </p:spPr>
        <p:txBody>
          <a:bodyPr wrap="square">
            <a:spAutoFit/>
          </a:bodyPr>
          <a:lstStyle/>
          <a:p>
            <a:pPr marL="285750" indent="-285750">
              <a:buFont typeface="Arial" panose="020B0604020202020204" pitchFamily="34" charset="0"/>
              <a:buChar char="•"/>
            </a:pPr>
            <a:r>
              <a:rPr lang="en-US" dirty="0"/>
              <a:t>Statistical methods were applied in order to emphasis the use of auxiliary station </a:t>
            </a:r>
            <a:r>
              <a:rPr lang="en-US" dirty="0" err="1"/>
              <a:t>Muntele</a:t>
            </a:r>
            <a:r>
              <a:rPr lang="en-US" dirty="0"/>
              <a:t> </a:t>
            </a:r>
            <a:r>
              <a:rPr lang="en-US" dirty="0" err="1"/>
              <a:t>Rosu</a:t>
            </a:r>
            <a:r>
              <a:rPr lang="en-US" dirty="0"/>
              <a:t>- MLR in processing local events and also for both regional and </a:t>
            </a:r>
            <a:r>
              <a:rPr lang="en-US" dirty="0" err="1"/>
              <a:t>teleseismic</a:t>
            </a:r>
            <a:r>
              <a:rPr lang="en-US" dirty="0"/>
              <a:t> events.</a:t>
            </a:r>
          </a:p>
        </p:txBody>
      </p:sp>
      <p:sp>
        <p:nvSpPr>
          <p:cNvPr id="10" name="TextBox 9">
            <a:extLst>
              <a:ext uri="{FF2B5EF4-FFF2-40B4-BE49-F238E27FC236}">
                <a16:creationId xmlns:a16="http://schemas.microsoft.com/office/drawing/2014/main" id="{10C62D84-1D13-4401-A4E7-EE0968C25F71}"/>
              </a:ext>
            </a:extLst>
          </p:cNvPr>
          <p:cNvSpPr txBox="1"/>
          <p:nvPr/>
        </p:nvSpPr>
        <p:spPr>
          <a:xfrm>
            <a:off x="5748960" y="2430997"/>
            <a:ext cx="4578445" cy="1754326"/>
          </a:xfrm>
          <a:prstGeom prst="rect">
            <a:avLst/>
          </a:prstGeom>
          <a:noFill/>
        </p:spPr>
        <p:txBody>
          <a:bodyPr wrap="square">
            <a:spAutoFit/>
          </a:bodyPr>
          <a:lstStyle/>
          <a:p>
            <a:pPr marL="285750" indent="-285750">
              <a:buFont typeface="Arial" panose="020B0604020202020204" pitchFamily="34" charset="0"/>
              <a:buChar char="•"/>
            </a:pPr>
            <a:r>
              <a:rPr lang="en-US" dirty="0"/>
              <a:t>For the comparative study regarding `Romanian events`, we analyzed 19 IDC Reviewed Event Bulletins (REBs), 76 IDC Standard Event List (SEL3) and 111 events with ML ≥ 3 NDC REBs</a:t>
            </a:r>
          </a:p>
          <a:p>
            <a:pPr marL="285750" indent="-28575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3665C688-0C54-4768-9D21-5B3DD15EABDF}"/>
              </a:ext>
            </a:extLst>
          </p:cNvPr>
          <p:cNvPicPr>
            <a:picLocks noChangeAspect="1"/>
          </p:cNvPicPr>
          <p:nvPr/>
        </p:nvPicPr>
        <p:blipFill>
          <a:blip r:embed="rId2"/>
          <a:stretch>
            <a:fillRect/>
          </a:stretch>
        </p:blipFill>
        <p:spPr>
          <a:xfrm>
            <a:off x="244" y="1199945"/>
            <a:ext cx="5836356" cy="4216431"/>
          </a:xfrm>
          <a:prstGeom prst="rect">
            <a:avLst/>
          </a:prstGeom>
        </p:spPr>
      </p:pic>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P1.2-447</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9B49DE9C-002B-4BD8-80B3-D11ABD00C04D}"/>
              </a:ext>
            </a:extLst>
          </p:cNvPr>
          <p:cNvSpPr txBox="1"/>
          <p:nvPr/>
        </p:nvSpPr>
        <p:spPr>
          <a:xfrm>
            <a:off x="843932" y="6037672"/>
            <a:ext cx="4732780" cy="1107996"/>
          </a:xfrm>
          <a:prstGeom prst="rect">
            <a:avLst/>
          </a:prstGeom>
          <a:noFill/>
        </p:spPr>
        <p:txBody>
          <a:bodyPr wrap="square">
            <a:spAutoFit/>
          </a:bodyPr>
          <a:lstStyle/>
          <a:p>
            <a:pPr marL="285750" indent="-285750">
              <a:buFont typeface="Arial" panose="020B0604020202020204" pitchFamily="34" charset="0"/>
              <a:buChar char="•"/>
            </a:pPr>
            <a:r>
              <a:rPr lang="en-US" sz="1600" dirty="0"/>
              <a:t>MLR phases were defined in 2960 events locations reported to ISC by International </a:t>
            </a:r>
            <a:r>
              <a:rPr lang="en-US" sz="1600" dirty="0" err="1"/>
              <a:t>Centres</a:t>
            </a:r>
            <a:r>
              <a:rPr lang="en-US" sz="1600" dirty="0"/>
              <a:t>,  almost 56% of them being reported by IDC</a:t>
            </a:r>
          </a:p>
          <a:p>
            <a:pPr marL="285750" indent="-285750">
              <a:buFont typeface="Arial" panose="020B0604020202020204" pitchFamily="34" charset="0"/>
              <a:buChar char="•"/>
            </a:pPr>
            <a:endParaRPr lang="en-US" dirty="0"/>
          </a:p>
        </p:txBody>
      </p:sp>
      <p:sp>
        <p:nvSpPr>
          <p:cNvPr id="49" name="TextBox 48">
            <a:extLst>
              <a:ext uri="{FF2B5EF4-FFF2-40B4-BE49-F238E27FC236}">
                <a16:creationId xmlns:a16="http://schemas.microsoft.com/office/drawing/2014/main" id="{1FDE80C3-AE1F-4E51-B9C1-843D75DBF63D}"/>
              </a:ext>
            </a:extLst>
          </p:cNvPr>
          <p:cNvSpPr txBox="1"/>
          <p:nvPr/>
        </p:nvSpPr>
        <p:spPr>
          <a:xfrm>
            <a:off x="0" y="2438032"/>
            <a:ext cx="5164854" cy="1107996"/>
          </a:xfrm>
          <a:prstGeom prst="rect">
            <a:avLst/>
          </a:prstGeom>
          <a:noFill/>
        </p:spPr>
        <p:txBody>
          <a:bodyPr wrap="square">
            <a:spAutoFit/>
          </a:bodyPr>
          <a:lstStyle/>
          <a:p>
            <a:pPr marL="285750" indent="-285750">
              <a:buFont typeface="Arial" panose="020B0604020202020204" pitchFamily="34" charset="0"/>
              <a:buChar char="•"/>
            </a:pPr>
            <a:r>
              <a:rPr lang="en-US" sz="1600" dirty="0"/>
              <a:t>IDC used MLR phases in 1672 events bulletins sent to ISC in 2021. 5 of them were local events, 412 regional events and 1255 teleseisms.</a:t>
            </a:r>
          </a:p>
          <a:p>
            <a:pPr marL="285750" indent="-285750">
              <a:buFont typeface="Arial" panose="020B0604020202020204" pitchFamily="34" charset="0"/>
              <a:buChar char="•"/>
            </a:pPr>
            <a:endParaRPr lang="en-US" dirty="0"/>
          </a:p>
        </p:txBody>
      </p:sp>
      <p:pic>
        <p:nvPicPr>
          <p:cNvPr id="51" name="Picture 50">
            <a:extLst>
              <a:ext uri="{FF2B5EF4-FFF2-40B4-BE49-F238E27FC236}">
                <a16:creationId xmlns:a16="http://schemas.microsoft.com/office/drawing/2014/main" id="{56065746-8C22-415F-B2BD-2A1CFF872308}"/>
              </a:ext>
            </a:extLst>
          </p:cNvPr>
          <p:cNvPicPr>
            <a:picLocks noChangeAspect="1"/>
          </p:cNvPicPr>
          <p:nvPr/>
        </p:nvPicPr>
        <p:blipFill>
          <a:blip r:embed="rId2"/>
          <a:srcRect/>
          <a:stretch/>
        </p:blipFill>
        <p:spPr>
          <a:xfrm>
            <a:off x="87739" y="3266963"/>
            <a:ext cx="4986967" cy="2382743"/>
          </a:xfrm>
          <a:prstGeom prst="rect">
            <a:avLst/>
          </a:prstGeom>
        </p:spPr>
      </p:pic>
      <p:pic>
        <p:nvPicPr>
          <p:cNvPr id="53" name="Picture 52">
            <a:extLst>
              <a:ext uri="{FF2B5EF4-FFF2-40B4-BE49-F238E27FC236}">
                <a16:creationId xmlns:a16="http://schemas.microsoft.com/office/drawing/2014/main" id="{5934F5F4-F238-407C-B073-583A123D0CEC}"/>
              </a:ext>
            </a:extLst>
          </p:cNvPr>
          <p:cNvPicPr>
            <a:picLocks noChangeAspect="1"/>
          </p:cNvPicPr>
          <p:nvPr/>
        </p:nvPicPr>
        <p:blipFill>
          <a:blip r:embed="rId3"/>
          <a:srcRect/>
          <a:stretch/>
        </p:blipFill>
        <p:spPr>
          <a:xfrm>
            <a:off x="5403227" y="3945684"/>
            <a:ext cx="5211066" cy="2782494"/>
          </a:xfrm>
          <a:prstGeom prst="rect">
            <a:avLst/>
          </a:prstGeom>
        </p:spPr>
      </p:pic>
      <p:pic>
        <p:nvPicPr>
          <p:cNvPr id="54" name="Picture 53">
            <a:extLst>
              <a:ext uri="{FF2B5EF4-FFF2-40B4-BE49-F238E27FC236}">
                <a16:creationId xmlns:a16="http://schemas.microsoft.com/office/drawing/2014/main" id="{AB9C115E-08C4-46A0-9D94-09A80DF4C9F2}"/>
              </a:ext>
            </a:extLst>
          </p:cNvPr>
          <p:cNvPicPr>
            <a:picLocks noChangeAspect="1"/>
          </p:cNvPicPr>
          <p:nvPr/>
        </p:nvPicPr>
        <p:blipFill>
          <a:blip r:embed="rId4"/>
          <a:stretch>
            <a:fillRect/>
          </a:stretch>
        </p:blipFill>
        <p:spPr>
          <a:xfrm>
            <a:off x="5821896" y="1174847"/>
            <a:ext cx="4287567" cy="2526371"/>
          </a:xfrm>
          <a:prstGeom prst="rect">
            <a:avLst/>
          </a:prstGeom>
        </p:spPr>
      </p:pic>
      <p:sp>
        <p:nvSpPr>
          <p:cNvPr id="55" name="TextBox 54">
            <a:extLst>
              <a:ext uri="{FF2B5EF4-FFF2-40B4-BE49-F238E27FC236}">
                <a16:creationId xmlns:a16="http://schemas.microsoft.com/office/drawing/2014/main" id="{910DE7E8-74D5-4F7A-B4D8-E09481C2E74C}"/>
              </a:ext>
            </a:extLst>
          </p:cNvPr>
          <p:cNvSpPr txBox="1"/>
          <p:nvPr/>
        </p:nvSpPr>
        <p:spPr>
          <a:xfrm>
            <a:off x="1243350" y="1208294"/>
            <a:ext cx="4732780" cy="830997"/>
          </a:xfrm>
          <a:prstGeom prst="rect">
            <a:avLst/>
          </a:prstGeom>
          <a:noFill/>
        </p:spPr>
        <p:txBody>
          <a:bodyPr wrap="square">
            <a:spAutoFit/>
          </a:bodyPr>
          <a:lstStyle/>
          <a:p>
            <a:pPr marL="285750" indent="-285750">
              <a:buFont typeface="Arial" panose="020B0604020202020204" pitchFamily="34" charset="0"/>
              <a:buChar char="•"/>
            </a:pPr>
            <a:r>
              <a:rPr lang="en-US" sz="1600" dirty="0"/>
              <a:t>1995 different phases measured on MLR recorded waveforms were associated to REB events in 2021 on a global scale </a:t>
            </a:r>
          </a:p>
        </p:txBody>
      </p:sp>
    </p:spTree>
    <p:extLst>
      <p:ext uri="{BB962C8B-B14F-4D97-AF65-F5344CB8AC3E}">
        <p14:creationId xmlns:p14="http://schemas.microsoft.com/office/powerpoint/2010/main" val="229555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P1.2-447</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2F41C49-E46B-4A17-943B-FE61247C54E3}"/>
              </a:ext>
            </a:extLst>
          </p:cNvPr>
          <p:cNvPicPr>
            <a:picLocks noChangeAspect="1"/>
          </p:cNvPicPr>
          <p:nvPr/>
        </p:nvPicPr>
        <p:blipFill>
          <a:blip r:embed="rId2"/>
          <a:stretch>
            <a:fillRect/>
          </a:stretch>
        </p:blipFill>
        <p:spPr>
          <a:xfrm>
            <a:off x="270934" y="1278799"/>
            <a:ext cx="3026060" cy="2154921"/>
          </a:xfrm>
          <a:prstGeom prst="rect">
            <a:avLst/>
          </a:prstGeom>
        </p:spPr>
      </p:pic>
      <p:pic>
        <p:nvPicPr>
          <p:cNvPr id="30" name="Picture 29">
            <a:extLst>
              <a:ext uri="{FF2B5EF4-FFF2-40B4-BE49-F238E27FC236}">
                <a16:creationId xmlns:a16="http://schemas.microsoft.com/office/drawing/2014/main" id="{F9C818B9-8CB9-4C34-97A2-00C2325B4D9C}"/>
              </a:ext>
            </a:extLst>
          </p:cNvPr>
          <p:cNvPicPr>
            <a:picLocks noChangeAspect="1"/>
          </p:cNvPicPr>
          <p:nvPr/>
        </p:nvPicPr>
        <p:blipFill>
          <a:blip r:embed="rId3"/>
          <a:stretch>
            <a:fillRect/>
          </a:stretch>
        </p:blipFill>
        <p:spPr>
          <a:xfrm>
            <a:off x="4034661" y="1272162"/>
            <a:ext cx="3026061" cy="2168193"/>
          </a:xfrm>
          <a:prstGeom prst="rect">
            <a:avLst/>
          </a:prstGeom>
        </p:spPr>
      </p:pic>
      <p:sp>
        <p:nvSpPr>
          <p:cNvPr id="31" name="TextBox 30">
            <a:extLst>
              <a:ext uri="{FF2B5EF4-FFF2-40B4-BE49-F238E27FC236}">
                <a16:creationId xmlns:a16="http://schemas.microsoft.com/office/drawing/2014/main" id="{81AAF714-4229-4D01-8BD2-23D48F1B7896}"/>
              </a:ext>
            </a:extLst>
          </p:cNvPr>
          <p:cNvSpPr txBox="1"/>
          <p:nvPr/>
        </p:nvSpPr>
        <p:spPr>
          <a:xfrm>
            <a:off x="364545" y="3428872"/>
            <a:ext cx="2932449" cy="923330"/>
          </a:xfrm>
          <a:prstGeom prst="rect">
            <a:avLst/>
          </a:prstGeom>
          <a:noFill/>
        </p:spPr>
        <p:txBody>
          <a:bodyPr wrap="square">
            <a:spAutoFit/>
          </a:bodyPr>
          <a:lstStyle/>
          <a:p>
            <a:pPr marL="285750" indent="-285750">
              <a:buFont typeface="Arial" panose="020B0604020202020204" pitchFamily="34" charset="0"/>
              <a:buChar char="•"/>
            </a:pPr>
            <a:r>
              <a:rPr lang="en-US" sz="1200" dirty="0"/>
              <a:t>18 common solutions were identified in IDC REBs and NDC-RO REBs for the `Romanian events`</a:t>
            </a:r>
          </a:p>
          <a:p>
            <a:pPr marL="285750" indent="-285750">
              <a:buFont typeface="Arial" panose="020B0604020202020204" pitchFamily="34" charset="0"/>
              <a:buChar char="•"/>
            </a:pPr>
            <a:endParaRPr lang="en-US" dirty="0"/>
          </a:p>
        </p:txBody>
      </p:sp>
      <p:sp>
        <p:nvSpPr>
          <p:cNvPr id="32" name="TextBox 31">
            <a:extLst>
              <a:ext uri="{FF2B5EF4-FFF2-40B4-BE49-F238E27FC236}">
                <a16:creationId xmlns:a16="http://schemas.microsoft.com/office/drawing/2014/main" id="{43A9B1F7-0710-446B-9D7F-A176F8BD1F01}"/>
              </a:ext>
            </a:extLst>
          </p:cNvPr>
          <p:cNvSpPr txBox="1"/>
          <p:nvPr/>
        </p:nvSpPr>
        <p:spPr>
          <a:xfrm>
            <a:off x="4148116" y="3428872"/>
            <a:ext cx="2974115" cy="923330"/>
          </a:xfrm>
          <a:prstGeom prst="rect">
            <a:avLst/>
          </a:prstGeom>
          <a:noFill/>
        </p:spPr>
        <p:txBody>
          <a:bodyPr wrap="square">
            <a:spAutoFit/>
          </a:bodyPr>
          <a:lstStyle/>
          <a:p>
            <a:pPr marL="285750" indent="-285750">
              <a:buFont typeface="Arial" panose="020B0604020202020204" pitchFamily="34" charset="0"/>
              <a:buChar char="•"/>
            </a:pPr>
            <a:r>
              <a:rPr lang="en-US" sz="1200" dirty="0"/>
              <a:t>13 common solutions were identified in IDC REBs, SEL3s and NDC-RO REBs for the `Romanian events`</a:t>
            </a:r>
          </a:p>
          <a:p>
            <a:pPr marL="285750" indent="-285750">
              <a:buFont typeface="Arial" panose="020B0604020202020204" pitchFamily="34" charset="0"/>
              <a:buChar char="•"/>
            </a:pPr>
            <a:endParaRPr lang="en-US" dirty="0"/>
          </a:p>
        </p:txBody>
      </p:sp>
      <p:pic>
        <p:nvPicPr>
          <p:cNvPr id="39" name="Picture 38">
            <a:extLst>
              <a:ext uri="{FF2B5EF4-FFF2-40B4-BE49-F238E27FC236}">
                <a16:creationId xmlns:a16="http://schemas.microsoft.com/office/drawing/2014/main" id="{BD1EA8E4-5810-47B9-BBC6-73AC07DD9F8F}"/>
              </a:ext>
            </a:extLst>
          </p:cNvPr>
          <p:cNvPicPr>
            <a:picLocks noChangeAspect="1"/>
          </p:cNvPicPr>
          <p:nvPr/>
        </p:nvPicPr>
        <p:blipFill rotWithShape="1">
          <a:blip r:embed="rId4"/>
          <a:srcRect t="1540" b="1"/>
          <a:stretch/>
        </p:blipFill>
        <p:spPr>
          <a:xfrm>
            <a:off x="7442903" y="1278799"/>
            <a:ext cx="3026061" cy="2168193"/>
          </a:xfrm>
          <a:prstGeom prst="rect">
            <a:avLst/>
          </a:prstGeom>
        </p:spPr>
      </p:pic>
      <p:sp>
        <p:nvSpPr>
          <p:cNvPr id="40" name="TextBox 39">
            <a:extLst>
              <a:ext uri="{FF2B5EF4-FFF2-40B4-BE49-F238E27FC236}">
                <a16:creationId xmlns:a16="http://schemas.microsoft.com/office/drawing/2014/main" id="{05B3C805-3C28-4981-957C-59001A79E35B}"/>
              </a:ext>
            </a:extLst>
          </p:cNvPr>
          <p:cNvSpPr txBox="1"/>
          <p:nvPr/>
        </p:nvSpPr>
        <p:spPr>
          <a:xfrm>
            <a:off x="7504411" y="3440355"/>
            <a:ext cx="3085767" cy="830997"/>
          </a:xfrm>
          <a:prstGeom prst="rect">
            <a:avLst/>
          </a:prstGeom>
          <a:noFill/>
        </p:spPr>
        <p:txBody>
          <a:bodyPr wrap="square">
            <a:spAutoFit/>
          </a:bodyPr>
          <a:lstStyle/>
          <a:p>
            <a:pPr marL="285750" indent="-285750">
              <a:buFont typeface="Arial" panose="020B0604020202020204" pitchFamily="34" charset="0"/>
              <a:buChar char="•"/>
            </a:pPr>
            <a:r>
              <a:rPr lang="en-US" sz="1200" dirty="0"/>
              <a:t>93 Romanian events with ML ≥ 3 are located only in NDC-RO REBs</a:t>
            </a:r>
          </a:p>
          <a:p>
            <a:pPr marL="285750" indent="-285750">
              <a:buFont typeface="Arial" panose="020B0604020202020204" pitchFamily="34" charset="0"/>
              <a:buChar char="•"/>
            </a:pPr>
            <a:r>
              <a:rPr lang="en-US" sz="1200" dirty="0"/>
              <a:t>21 events with ML ≥ 3.5 may have been missed by IDC REBs</a:t>
            </a:r>
          </a:p>
        </p:txBody>
      </p:sp>
      <p:pic>
        <p:nvPicPr>
          <p:cNvPr id="42" name="Picture 41">
            <a:extLst>
              <a:ext uri="{FF2B5EF4-FFF2-40B4-BE49-F238E27FC236}">
                <a16:creationId xmlns:a16="http://schemas.microsoft.com/office/drawing/2014/main" id="{56829747-3D18-4B53-ADB6-34C4ADCD662F}"/>
              </a:ext>
            </a:extLst>
          </p:cNvPr>
          <p:cNvPicPr>
            <a:picLocks noChangeAspect="1"/>
          </p:cNvPicPr>
          <p:nvPr/>
        </p:nvPicPr>
        <p:blipFill>
          <a:blip r:embed="rId5"/>
          <a:srcRect/>
          <a:stretch/>
        </p:blipFill>
        <p:spPr>
          <a:xfrm>
            <a:off x="454344" y="4313878"/>
            <a:ext cx="3197665" cy="1874427"/>
          </a:xfrm>
          <a:prstGeom prst="rect">
            <a:avLst/>
          </a:prstGeom>
        </p:spPr>
      </p:pic>
      <p:pic>
        <p:nvPicPr>
          <p:cNvPr id="44" name="Picture 43">
            <a:extLst>
              <a:ext uri="{FF2B5EF4-FFF2-40B4-BE49-F238E27FC236}">
                <a16:creationId xmlns:a16="http://schemas.microsoft.com/office/drawing/2014/main" id="{409D4ECE-CFED-4A92-9A87-7190E63FF42B}"/>
              </a:ext>
            </a:extLst>
          </p:cNvPr>
          <p:cNvPicPr>
            <a:picLocks noChangeAspect="1"/>
          </p:cNvPicPr>
          <p:nvPr/>
        </p:nvPicPr>
        <p:blipFill>
          <a:blip r:embed="rId6"/>
          <a:srcRect/>
          <a:stretch/>
        </p:blipFill>
        <p:spPr>
          <a:xfrm>
            <a:off x="4034662" y="4198164"/>
            <a:ext cx="3026060" cy="1693069"/>
          </a:xfrm>
          <a:prstGeom prst="rect">
            <a:avLst/>
          </a:prstGeom>
        </p:spPr>
      </p:pic>
      <p:sp>
        <p:nvSpPr>
          <p:cNvPr id="45" name="TextBox 44">
            <a:extLst>
              <a:ext uri="{FF2B5EF4-FFF2-40B4-BE49-F238E27FC236}">
                <a16:creationId xmlns:a16="http://schemas.microsoft.com/office/drawing/2014/main" id="{9B49DE9C-002B-4BD8-80B3-D11ABD00C04D}"/>
              </a:ext>
            </a:extLst>
          </p:cNvPr>
          <p:cNvSpPr txBox="1"/>
          <p:nvPr/>
        </p:nvSpPr>
        <p:spPr>
          <a:xfrm>
            <a:off x="454344" y="6149933"/>
            <a:ext cx="3026060" cy="923330"/>
          </a:xfrm>
          <a:prstGeom prst="rect">
            <a:avLst/>
          </a:prstGeom>
          <a:noFill/>
        </p:spPr>
        <p:txBody>
          <a:bodyPr wrap="square">
            <a:spAutoFit/>
          </a:bodyPr>
          <a:lstStyle/>
          <a:p>
            <a:pPr marL="285750" indent="-285750">
              <a:buFont typeface="Arial" panose="020B0604020202020204" pitchFamily="34" charset="0"/>
              <a:buChar char="•"/>
            </a:pPr>
            <a:r>
              <a:rPr lang="en-US" sz="1200" dirty="0"/>
              <a:t>The distance between </a:t>
            </a:r>
            <a:r>
              <a:rPr lang="en-US" sz="1200" dirty="0" err="1"/>
              <a:t>epicentres</a:t>
            </a:r>
            <a:r>
              <a:rPr lang="en-US" sz="1200" dirty="0"/>
              <a:t> of the ISC and NDC-RO REBs common solutions ranges between 0 and 15 km</a:t>
            </a:r>
          </a:p>
          <a:p>
            <a:pPr marL="285750" indent="-285750">
              <a:buFont typeface="Arial" panose="020B0604020202020204" pitchFamily="34" charset="0"/>
              <a:buChar char="•"/>
            </a:pPr>
            <a:endParaRPr lang="en-US" dirty="0"/>
          </a:p>
        </p:txBody>
      </p:sp>
      <p:sp>
        <p:nvSpPr>
          <p:cNvPr id="46" name="TextBox 45">
            <a:extLst>
              <a:ext uri="{FF2B5EF4-FFF2-40B4-BE49-F238E27FC236}">
                <a16:creationId xmlns:a16="http://schemas.microsoft.com/office/drawing/2014/main" id="{B1B8C8EC-1B48-4CA6-9233-F5FF6DFA14E4}"/>
              </a:ext>
            </a:extLst>
          </p:cNvPr>
          <p:cNvSpPr txBox="1"/>
          <p:nvPr/>
        </p:nvSpPr>
        <p:spPr>
          <a:xfrm>
            <a:off x="3963357" y="5921760"/>
            <a:ext cx="3168668" cy="1107996"/>
          </a:xfrm>
          <a:prstGeom prst="rect">
            <a:avLst/>
          </a:prstGeom>
          <a:noFill/>
        </p:spPr>
        <p:txBody>
          <a:bodyPr wrap="square">
            <a:spAutoFit/>
          </a:bodyPr>
          <a:lstStyle/>
          <a:p>
            <a:pPr marL="285750" indent="-285750">
              <a:buFont typeface="Arial" panose="020B0604020202020204" pitchFamily="34" charset="0"/>
              <a:buChar char="•"/>
            </a:pPr>
            <a:r>
              <a:rPr lang="en-US" sz="1200" dirty="0"/>
              <a:t>For all ISC REBs, was calculate a magnitude MB between 3.3 and 4.3</a:t>
            </a:r>
          </a:p>
          <a:p>
            <a:pPr marL="285750" indent="-285750">
              <a:buFont typeface="Arial" panose="020B0604020202020204" pitchFamily="34" charset="0"/>
              <a:buChar char="•"/>
            </a:pPr>
            <a:r>
              <a:rPr lang="en-US" sz="1200" dirty="0"/>
              <a:t>For 83% of NDC-RO REBs, magnitude ML is above 4.0</a:t>
            </a:r>
          </a:p>
          <a:p>
            <a:pPr marL="285750" indent="-285750">
              <a:buFont typeface="Arial" panose="020B0604020202020204" pitchFamily="34" charset="0"/>
              <a:buChar char="•"/>
            </a:pPr>
            <a:endParaRPr lang="en-US" dirty="0"/>
          </a:p>
        </p:txBody>
      </p:sp>
      <p:pic>
        <p:nvPicPr>
          <p:cNvPr id="48" name="Picture 47">
            <a:extLst>
              <a:ext uri="{FF2B5EF4-FFF2-40B4-BE49-F238E27FC236}">
                <a16:creationId xmlns:a16="http://schemas.microsoft.com/office/drawing/2014/main" id="{73081B27-E179-49E7-8A1D-1CB47691315F}"/>
              </a:ext>
            </a:extLst>
          </p:cNvPr>
          <p:cNvPicPr>
            <a:picLocks noChangeAspect="1"/>
          </p:cNvPicPr>
          <p:nvPr/>
        </p:nvPicPr>
        <p:blipFill>
          <a:blip r:embed="rId7"/>
          <a:srcRect/>
          <a:stretch/>
        </p:blipFill>
        <p:spPr>
          <a:xfrm>
            <a:off x="7557766" y="4352202"/>
            <a:ext cx="3120271" cy="1874428"/>
          </a:xfrm>
          <a:prstGeom prst="rect">
            <a:avLst/>
          </a:prstGeom>
        </p:spPr>
      </p:pic>
      <p:sp>
        <p:nvSpPr>
          <p:cNvPr id="49" name="TextBox 48">
            <a:extLst>
              <a:ext uri="{FF2B5EF4-FFF2-40B4-BE49-F238E27FC236}">
                <a16:creationId xmlns:a16="http://schemas.microsoft.com/office/drawing/2014/main" id="{1FDE80C3-AE1F-4E51-B9C1-843D75DBF63D}"/>
              </a:ext>
            </a:extLst>
          </p:cNvPr>
          <p:cNvSpPr txBox="1"/>
          <p:nvPr/>
        </p:nvSpPr>
        <p:spPr>
          <a:xfrm>
            <a:off x="7534264" y="6188306"/>
            <a:ext cx="3026060" cy="923330"/>
          </a:xfrm>
          <a:prstGeom prst="rect">
            <a:avLst/>
          </a:prstGeom>
          <a:noFill/>
        </p:spPr>
        <p:txBody>
          <a:bodyPr wrap="square">
            <a:spAutoFit/>
          </a:bodyPr>
          <a:lstStyle/>
          <a:p>
            <a:pPr marL="285750" indent="-285750">
              <a:buFont typeface="Arial" panose="020B0604020202020204" pitchFamily="34" charset="0"/>
              <a:buChar char="•"/>
            </a:pPr>
            <a:r>
              <a:rPr lang="en-US" sz="1200" dirty="0"/>
              <a:t>94% of NDC-RO REBs used more than 100 phases, while 94% of IDC REBs used less than 40 phases for events location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5295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P1.2-447</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F1C722-3933-43F2-A700-9BCDF5F8E837}"/>
              </a:ext>
            </a:extLst>
          </p:cNvPr>
          <p:cNvSpPr txBox="1"/>
          <p:nvPr/>
        </p:nvSpPr>
        <p:spPr>
          <a:xfrm>
            <a:off x="456726" y="1576426"/>
            <a:ext cx="9757791" cy="4524315"/>
          </a:xfrm>
          <a:prstGeom prst="rect">
            <a:avLst/>
          </a:prstGeom>
          <a:noFill/>
        </p:spPr>
        <p:txBody>
          <a:bodyPr wrap="square">
            <a:spAutoFit/>
          </a:bodyPr>
          <a:lstStyle/>
          <a:p>
            <a:r>
              <a:rPr lang="en-US" dirty="0"/>
              <a:t>A comparison between the locations of events occurred on the Romanian territory produced by the NDC-RO and IDC, and also a statistical analysis according to MLR seismic station use, was conducted. </a:t>
            </a:r>
          </a:p>
          <a:p>
            <a:endParaRPr lang="en-US" dirty="0"/>
          </a:p>
          <a:p>
            <a:pPr marL="285750" indent="-285750">
              <a:buFont typeface="Arial" panose="020B0604020202020204" pitchFamily="34" charset="0"/>
              <a:buChar char="•"/>
            </a:pPr>
            <a:r>
              <a:rPr lang="en-US" dirty="0"/>
              <a:t>During the year 2021, data recorded by the MLR seismic station were used to locate local events, as well as over 2000 regional and </a:t>
            </a:r>
            <a:r>
              <a:rPr lang="en-US" dirty="0" err="1"/>
              <a:t>teleseismic</a:t>
            </a:r>
            <a:r>
              <a:rPr lang="en-US" dirty="0"/>
              <a:t> event, with high accuracy and satisfying parameters;</a:t>
            </a:r>
          </a:p>
          <a:p>
            <a:pPr marL="285750" indent="-285750">
              <a:buFont typeface="Arial" panose="020B0604020202020204" pitchFamily="34" charset="0"/>
              <a:buChar char="•"/>
            </a:pPr>
            <a:r>
              <a:rPr lang="en-US" dirty="0"/>
              <a:t>Due to the high coverage of RSN stations, locations calculated at NDC-RO are very well constrained, 94% of the NDC-RO REBs having more than 100 defining phases, providing ground truth solutions for many events located in Romania's region, considering the position of the stations around the epicentral areas;</a:t>
            </a:r>
          </a:p>
          <a:p>
            <a:pPr marL="285750" indent="-285750">
              <a:buFont typeface="Arial" panose="020B0604020202020204" pitchFamily="34" charset="0"/>
              <a:buChar char="•"/>
            </a:pPr>
            <a:r>
              <a:rPr lang="en-US" dirty="0"/>
              <a:t>18 common events were identified in NDC-RO and IDC REBs, in good agreement between the two types of solutions (origin time, epicentral location and depth estimation);</a:t>
            </a:r>
          </a:p>
          <a:p>
            <a:pPr marL="285750" indent="-285750">
              <a:buFont typeface="Arial" panose="020B0604020202020204" pitchFamily="34" charset="0"/>
              <a:buChar char="•"/>
            </a:pPr>
            <a:r>
              <a:rPr lang="en-US" dirty="0"/>
              <a:t>For the common events (18), 61% from the common events have the depth difference between </a:t>
            </a:r>
            <a:r>
              <a:rPr lang="en-US" dirty="0" err="1"/>
              <a:t>epicentres</a:t>
            </a:r>
            <a:r>
              <a:rPr lang="en-US" dirty="0"/>
              <a:t> below 5 km;</a:t>
            </a:r>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2852003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AT" sz="1800" dirty="0">
                <a:solidFill>
                  <a:schemeClr val="bg1"/>
                </a:solidFill>
                <a:latin typeface="Arial" panose="020B0604020202020204" pitchFamily="34" charset="0"/>
                <a:cs typeface="Arial" panose="020B0604020202020204" pitchFamily="34" charset="0"/>
              </a:rPr>
            </a:b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F0D235-E73A-31A0-926C-3F17564FB8D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P1.2-447</a:t>
            </a:r>
            <a:endParaRPr lang="en-AT" sz="1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0EFA19B-418A-4E26-A234-ADE802C7F7A3}"/>
              </a:ext>
            </a:extLst>
          </p:cNvPr>
          <p:cNvSpPr txBox="1"/>
          <p:nvPr/>
        </p:nvSpPr>
        <p:spPr>
          <a:xfrm>
            <a:off x="5438393" y="545976"/>
            <a:ext cx="6096000" cy="369332"/>
          </a:xfrm>
          <a:prstGeom prst="rect">
            <a:avLst/>
          </a:prstGeom>
          <a:noFill/>
        </p:spPr>
        <p:txBody>
          <a:bodyPr wrap="square">
            <a:spAutoFit/>
          </a:bodyPr>
          <a:lstStyle/>
          <a:p>
            <a:r>
              <a:rPr lang="en-US" sz="1800" dirty="0">
                <a:solidFill>
                  <a:schemeClr val="bg1"/>
                </a:solidFill>
                <a:latin typeface="Arial" panose="020B0604020202020204" pitchFamily="34" charset="0"/>
                <a:cs typeface="Arial" panose="020B0604020202020204" pitchFamily="34" charset="0"/>
              </a:rPr>
              <a:t>References</a:t>
            </a:r>
            <a:endParaRPr lang="en-US" dirty="0"/>
          </a:p>
        </p:txBody>
      </p:sp>
      <p:sp>
        <p:nvSpPr>
          <p:cNvPr id="8" name="TextBox 7">
            <a:extLst>
              <a:ext uri="{FF2B5EF4-FFF2-40B4-BE49-F238E27FC236}">
                <a16:creationId xmlns:a16="http://schemas.microsoft.com/office/drawing/2014/main" id="{2FB76097-4A3E-40C7-96C9-5FE8849A349B}"/>
              </a:ext>
            </a:extLst>
          </p:cNvPr>
          <p:cNvSpPr txBox="1"/>
          <p:nvPr/>
        </p:nvSpPr>
        <p:spPr>
          <a:xfrm>
            <a:off x="377704" y="2222756"/>
            <a:ext cx="9757791" cy="2862322"/>
          </a:xfrm>
          <a:prstGeom prst="rect">
            <a:avLst/>
          </a:prstGeom>
          <a:noFill/>
        </p:spPr>
        <p:txBody>
          <a:bodyPr wrap="square">
            <a:spAutoFit/>
          </a:bodyPr>
          <a:lstStyle/>
          <a:p>
            <a:pPr marL="285750" indent="-285750">
              <a:buFont typeface="Arial" panose="020B0604020202020204" pitchFamily="34" charset="0"/>
              <a:buChar char="•"/>
            </a:pPr>
            <a:r>
              <a:rPr lang="en-US" dirty="0" err="1"/>
              <a:t>Ghica</a:t>
            </a:r>
            <a:r>
              <a:rPr lang="en-US" dirty="0"/>
              <a:t> D., Popa M., </a:t>
            </a:r>
            <a:r>
              <a:rPr lang="en-US" dirty="0" err="1"/>
              <a:t>Rogozea</a:t>
            </a:r>
            <a:r>
              <a:rPr lang="en-US" dirty="0"/>
              <a:t> M., - Romanian NDC contribution to local and regional seismic monitoring in support of CTBT Verification Regime – NDC Workshop 2016</a:t>
            </a:r>
          </a:p>
          <a:p>
            <a:pPr marL="285750" indent="-285750">
              <a:buFont typeface="Arial" panose="020B0604020202020204" pitchFamily="34" charset="0"/>
              <a:buChar char="•"/>
            </a:pPr>
            <a:r>
              <a:rPr lang="en-US" dirty="0"/>
              <a:t>Popa M., </a:t>
            </a:r>
            <a:r>
              <a:rPr lang="en-US" dirty="0" err="1"/>
              <a:t>Oancea</a:t>
            </a:r>
            <a:r>
              <a:rPr lang="en-US" dirty="0"/>
              <a:t> V., </a:t>
            </a:r>
            <a:r>
              <a:rPr lang="en-US" dirty="0" err="1"/>
              <a:t>Rizescu</a:t>
            </a:r>
            <a:r>
              <a:rPr lang="en-US" dirty="0"/>
              <a:t> M., </a:t>
            </a:r>
            <a:r>
              <a:rPr lang="en-US" dirty="0" err="1"/>
              <a:t>Bazacliu</a:t>
            </a:r>
            <a:r>
              <a:rPr lang="en-US" dirty="0"/>
              <a:t> O., Popescu E., - Comparative study of locations produced by PIDC and ROM_NDC for seismic events in Romania</a:t>
            </a:r>
          </a:p>
          <a:p>
            <a:pPr marL="285750" indent="-285750">
              <a:buFont typeface="Arial" panose="020B0604020202020204" pitchFamily="34" charset="0"/>
              <a:buChar char="•"/>
            </a:pPr>
            <a:r>
              <a:rPr lang="ro-RO" sz="1800" b="0" i="0" u="none" strike="noStrike" dirty="0">
                <a:solidFill>
                  <a:srgbClr val="000000"/>
                </a:solidFill>
                <a:effectLst/>
              </a:rPr>
              <a:t>Popa M.,</a:t>
            </a:r>
            <a:r>
              <a:rPr lang="en-US" sz="1800" b="0" i="0" u="none" strike="noStrike" dirty="0">
                <a:solidFill>
                  <a:srgbClr val="000000"/>
                </a:solidFill>
                <a:effectLst/>
              </a:rPr>
              <a:t> </a:t>
            </a:r>
            <a:r>
              <a:rPr lang="ro-RO" sz="1800" b="0" i="0" u="none" strike="noStrike" dirty="0">
                <a:solidFill>
                  <a:srgbClr val="000000"/>
                </a:solidFill>
                <a:effectLst/>
              </a:rPr>
              <a:t>Chircea</a:t>
            </a:r>
            <a:r>
              <a:rPr lang="en-US" sz="1800" b="0" i="0" u="none" strike="noStrike" dirty="0">
                <a:solidFill>
                  <a:srgbClr val="000000"/>
                </a:solidFill>
                <a:effectLst/>
              </a:rPr>
              <a:t> </a:t>
            </a:r>
            <a:r>
              <a:rPr lang="ro-RO" sz="1800" b="0" i="0" u="none" strike="noStrike" dirty="0">
                <a:solidFill>
                  <a:srgbClr val="000000"/>
                </a:solidFill>
                <a:effectLst/>
              </a:rPr>
              <a:t> </a:t>
            </a:r>
            <a:r>
              <a:rPr lang="ro-RO" sz="1800" b="0" u="none" strike="noStrike" dirty="0">
                <a:solidFill>
                  <a:srgbClr val="000000"/>
                </a:solidFill>
                <a:effectLst/>
              </a:rPr>
              <a:t>A.</a:t>
            </a:r>
            <a:r>
              <a:rPr lang="ro-RO" sz="1800" b="0" i="0" u="none" strike="noStrike" dirty="0">
                <a:solidFill>
                  <a:srgbClr val="000000"/>
                </a:solidFill>
                <a:effectLst/>
              </a:rPr>
              <a:t>, Dinescu R.,</a:t>
            </a:r>
            <a:r>
              <a:rPr lang="en-US" sz="1800" b="0" i="0" u="none" strike="noStrike" dirty="0">
                <a:solidFill>
                  <a:srgbClr val="000000"/>
                </a:solidFill>
                <a:effectLst/>
              </a:rPr>
              <a:t> </a:t>
            </a:r>
            <a:r>
              <a:rPr lang="ro-RO" sz="1800" b="0" i="0" u="none" strike="noStrike" dirty="0">
                <a:solidFill>
                  <a:srgbClr val="000000"/>
                </a:solidFill>
                <a:effectLst/>
              </a:rPr>
              <a:t>Neagoe </a:t>
            </a:r>
            <a:r>
              <a:rPr lang="ro-RO" sz="1800" b="0" i="0" u="none" strike="noStrike" dirty="0" err="1">
                <a:solidFill>
                  <a:srgbClr val="000000"/>
                </a:solidFill>
                <a:effectLst/>
              </a:rPr>
              <a:t>C.,Grecu</a:t>
            </a:r>
            <a:r>
              <a:rPr lang="ro-RO" sz="1800" b="0" i="0" u="none" strike="noStrike" dirty="0">
                <a:solidFill>
                  <a:srgbClr val="000000"/>
                </a:solidFill>
                <a:effectLst/>
              </a:rPr>
              <a:t> B. </a:t>
            </a:r>
            <a:r>
              <a:rPr lang="ro-RO" sz="1800" b="0" i="0" u="none" strike="noStrike" dirty="0" err="1">
                <a:solidFill>
                  <a:srgbClr val="000000"/>
                </a:solidFill>
                <a:effectLst/>
              </a:rPr>
              <a:t>and</a:t>
            </a:r>
            <a:r>
              <a:rPr lang="ro-RO" sz="1800" b="0" i="0" u="none" strike="noStrike" dirty="0">
                <a:solidFill>
                  <a:srgbClr val="000000"/>
                </a:solidFill>
                <a:effectLst/>
              </a:rPr>
              <a:t> Borleanu F. Romanian </a:t>
            </a:r>
            <a:r>
              <a:rPr lang="ro-RO" sz="1800" b="0" i="0" u="none" strike="noStrike" dirty="0" err="1">
                <a:solidFill>
                  <a:srgbClr val="000000"/>
                </a:solidFill>
                <a:effectLst/>
              </a:rPr>
              <a:t>Earthquake</a:t>
            </a:r>
            <a:r>
              <a:rPr lang="ro-RO" sz="1800" b="0" i="0" u="none" strike="noStrike" dirty="0">
                <a:solidFill>
                  <a:srgbClr val="000000"/>
                </a:solidFill>
                <a:effectLst/>
              </a:rPr>
              <a:t> </a:t>
            </a:r>
            <a:r>
              <a:rPr lang="ro-RO" sz="1800" b="0" i="0" u="none" strike="noStrike" dirty="0" err="1">
                <a:solidFill>
                  <a:srgbClr val="000000"/>
                </a:solidFill>
                <a:effectLst/>
              </a:rPr>
              <a:t>Catalogue</a:t>
            </a:r>
            <a:r>
              <a:rPr lang="ro-RO" sz="1800" b="0" i="0" u="none" strike="noStrike" dirty="0">
                <a:solidFill>
                  <a:srgbClr val="000000"/>
                </a:solidFill>
                <a:effectLst/>
              </a:rPr>
              <a:t> (ROMPLUS). </a:t>
            </a:r>
            <a:r>
              <a:rPr lang="ro-RO" sz="1800" b="0" i="0" u="none" strike="noStrike" dirty="0" err="1">
                <a:solidFill>
                  <a:srgbClr val="000000"/>
                </a:solidFill>
                <a:effectLst/>
              </a:rPr>
              <a:t>Mendeley</a:t>
            </a:r>
            <a:r>
              <a:rPr lang="ro-RO" sz="1800" b="0" i="0" u="none" strike="noStrike" dirty="0">
                <a:solidFill>
                  <a:srgbClr val="000000"/>
                </a:solidFill>
                <a:effectLst/>
              </a:rPr>
              <a:t> Data, V2, Doi: 10.17632/tdfb4fgghy.2 (2022)</a:t>
            </a:r>
            <a:endParaRPr lang="en-US" sz="1800" b="0" i="0" u="none" strike="noStrike" dirty="0">
              <a:solidFill>
                <a:srgbClr val="000000"/>
              </a:solidFill>
              <a:effectLst/>
            </a:endParaRPr>
          </a:p>
          <a:p>
            <a:pPr marL="285750" indent="-285750">
              <a:buFont typeface="Arial" panose="020B0604020202020204" pitchFamily="34" charset="0"/>
              <a:buChar char="•"/>
            </a:pPr>
            <a:r>
              <a:rPr lang="en-GB" sz="1800" dirty="0"/>
              <a:t>International Seismological Centre (20XX), On-line Bulletin, https://doi.org/10.31905/D808B830</a:t>
            </a:r>
            <a:br>
              <a:rPr lang="en-GB" dirty="0"/>
            </a:br>
            <a:endParaRPr lang="ro-RO"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2A680870-2E11-4658-8E58-9BE1EA38AEEE}"/>
              </a:ext>
            </a:extLst>
          </p:cNvPr>
          <p:cNvSpPr txBox="1"/>
          <p:nvPr/>
        </p:nvSpPr>
        <p:spPr>
          <a:xfrm>
            <a:off x="484172" y="5278829"/>
            <a:ext cx="9544853" cy="1261884"/>
          </a:xfrm>
          <a:prstGeom prst="rect">
            <a:avLst/>
          </a:prstGeom>
          <a:noFill/>
        </p:spPr>
        <p:txBody>
          <a:bodyPr wrap="square">
            <a:spAutoFit/>
          </a:bodyPr>
          <a:lstStyle/>
          <a:p>
            <a:pPr rtl="0">
              <a:spcBef>
                <a:spcPts val="0"/>
              </a:spcBef>
              <a:spcAft>
                <a:spcPts val="0"/>
              </a:spcAft>
            </a:pPr>
            <a:r>
              <a:rPr lang="en-US" sz="1600" b="0" i="0" u="none" strike="noStrike" dirty="0">
                <a:solidFill>
                  <a:srgbClr val="000000"/>
                </a:solidFill>
                <a:effectLst/>
              </a:rPr>
              <a:t>Acknowledgment </a:t>
            </a:r>
            <a:endParaRPr lang="en-GB" sz="1600" b="0" i="0" u="none" strike="noStrike" dirty="0">
              <a:solidFill>
                <a:srgbClr val="000000"/>
              </a:solidFill>
              <a:effectLst/>
            </a:endParaRPr>
          </a:p>
          <a:p>
            <a:pPr rtl="0">
              <a:spcBef>
                <a:spcPts val="0"/>
              </a:spcBef>
              <a:spcAft>
                <a:spcPts val="0"/>
              </a:spcAft>
            </a:pPr>
            <a:r>
              <a:rPr lang="en-GB" sz="1200" dirty="0">
                <a:solidFill>
                  <a:srgbClr val="000000"/>
                </a:solidFill>
              </a:rPr>
              <a:t>We would like to express our gratitude to CTBTO for their generous funding support that made our participation at the </a:t>
            </a:r>
            <a:r>
              <a:rPr lang="en-GB" sz="1200" dirty="0" err="1">
                <a:solidFill>
                  <a:srgbClr val="000000"/>
                </a:solidFill>
              </a:rPr>
              <a:t>SnT</a:t>
            </a:r>
            <a:r>
              <a:rPr lang="en-GB" sz="1200" dirty="0">
                <a:solidFill>
                  <a:srgbClr val="000000"/>
                </a:solidFill>
              </a:rPr>
              <a:t> conference possible.</a:t>
            </a:r>
            <a:endParaRPr lang="en-GB" sz="1200" b="0" i="0" u="none" strike="noStrike" dirty="0">
              <a:solidFill>
                <a:srgbClr val="000000"/>
              </a:solidFill>
              <a:effectLst/>
            </a:endParaRPr>
          </a:p>
          <a:p>
            <a:pPr rtl="0">
              <a:spcBef>
                <a:spcPts val="0"/>
              </a:spcBef>
              <a:spcAft>
                <a:spcPts val="0"/>
              </a:spcAft>
            </a:pPr>
            <a:r>
              <a:rPr lang="en-GB" sz="1200" b="0" i="0" u="none" strike="noStrike" dirty="0">
                <a:solidFill>
                  <a:srgbClr val="000000"/>
                </a:solidFill>
                <a:effectLst/>
              </a:rPr>
              <a:t>The present study was partially funded by the NUCLEU Project PN 19080101, supported by the Ministry of Research, Innovation and Digitalization.</a:t>
            </a:r>
          </a:p>
          <a:p>
            <a:pPr rtl="0">
              <a:spcBef>
                <a:spcPts val="0"/>
              </a:spcBef>
              <a:spcAft>
                <a:spcPts val="0"/>
              </a:spcAft>
            </a:pPr>
            <a:r>
              <a:rPr lang="en-GB" sz="1200" b="0" i="0" u="none" strike="noStrike" dirty="0">
                <a:solidFill>
                  <a:srgbClr val="000000"/>
                </a:solidFill>
                <a:effectLst/>
              </a:rPr>
              <a:t>The NDC-RO data processed in this paper are recorded by Romanian Seismic Network (https://doi.org/10.7914/SN/RO) and earthquake locations were taken from the ROMPLUS catalogue (</a:t>
            </a:r>
            <a:r>
              <a:rPr lang="en-GB" sz="1200" b="0" i="0" u="none" strike="noStrike" dirty="0">
                <a:solidFill>
                  <a:srgbClr val="000000"/>
                </a:solidFill>
                <a:effectLst/>
                <a:hlinkClick r:id="rId2"/>
              </a:rPr>
              <a:t>https://data.mendeley.com/datasets/tdfb4fgghy</a:t>
            </a:r>
            <a:r>
              <a:rPr lang="en-GB" sz="1200" b="0" i="0" u="none" strike="noStrike" dirty="0">
                <a:solidFill>
                  <a:srgbClr val="000000"/>
                </a:solidFill>
                <a:effectLst/>
              </a:rPr>
              <a:t>).</a:t>
            </a:r>
          </a:p>
          <a:p>
            <a:pPr rtl="0">
              <a:spcBef>
                <a:spcPts val="0"/>
              </a:spcBef>
              <a:spcAft>
                <a:spcPts val="0"/>
              </a:spcAft>
            </a:pPr>
            <a:r>
              <a:rPr lang="en-GB" sz="1200" b="0" dirty="0">
                <a:effectLst/>
              </a:rPr>
              <a:t>Maps were created using GMT software (NDC-in-a-Box package), kindly provided by PTS of CTBTO.</a:t>
            </a:r>
          </a:p>
        </p:txBody>
      </p:sp>
    </p:spTree>
    <p:extLst>
      <p:ext uri="{BB962C8B-B14F-4D97-AF65-F5344CB8AC3E}">
        <p14:creationId xmlns:p14="http://schemas.microsoft.com/office/powerpoint/2010/main" val="11436510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8513</TotalTime>
  <Words>1201</Words>
  <Application>Microsoft Office PowerPoint</Application>
  <PresentationFormat>Widescreen</PresentationFormat>
  <Paragraphs>75</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Andreea Chircea</cp:lastModifiedBy>
  <cp:revision>69</cp:revision>
  <dcterms:created xsi:type="dcterms:W3CDTF">2023-04-18T13:25:54Z</dcterms:created>
  <dcterms:modified xsi:type="dcterms:W3CDTF">2023-06-11T16:25:55Z</dcterms:modified>
</cp:coreProperties>
</file>