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2"/>
    <p:restoredTop sz="94638"/>
  </p:normalViewPr>
  <p:slideViewPr>
    <p:cSldViewPr snapToGrid="0">
      <p:cViewPr varScale="1">
        <p:scale>
          <a:sx n="169" d="100"/>
          <a:sy n="169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BF443-18DD-DD49-857C-700EEE9B558A}" type="datetimeFigureOut">
              <a:rPr lang="en-US" smtClean="0"/>
              <a:t>6/9/23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327B3-F044-5948-A264-E65195D8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8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327B3-F044-5948-A264-E65195D869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7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ED5240B-54B9-35F3-BCFC-8E1438658E4D}"/>
              </a:ext>
            </a:extLst>
          </p:cNvPr>
          <p:cNvGrpSpPr/>
          <p:nvPr/>
        </p:nvGrpSpPr>
        <p:grpSpPr>
          <a:xfrm>
            <a:off x="5003753" y="3777237"/>
            <a:ext cx="4114800" cy="3086100"/>
            <a:chOff x="6096000" y="3429000"/>
            <a:chExt cx="4114800" cy="30861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86B3464-2F38-856B-2B37-0DC467AEF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3429000"/>
              <a:ext cx="4114800" cy="30861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11EFF9-8750-5549-9070-AB96B8C81E74}"/>
                </a:ext>
              </a:extLst>
            </p:cNvPr>
            <p:cNvSpPr txBox="1"/>
            <p:nvPr/>
          </p:nvSpPr>
          <p:spPr>
            <a:xfrm rot="776993">
              <a:off x="6574381" y="4004100"/>
              <a:ext cx="2325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B050"/>
                  </a:solidFill>
                </a:rPr>
                <a:t>mttime</a:t>
              </a:r>
              <a:r>
                <a:rPr lang="en-US" dirty="0">
                  <a:solidFill>
                    <a:srgbClr val="00B050"/>
                  </a:solidFill>
                </a:rPr>
                <a:t> WUS309 (47%)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0CF547-0AF7-B633-88F1-3412F48ADFAD}"/>
                </a:ext>
              </a:extLst>
            </p:cNvPr>
            <p:cNvSpPr txBox="1"/>
            <p:nvPr/>
          </p:nvSpPr>
          <p:spPr>
            <a:xfrm rot="551746">
              <a:off x="6922136" y="5358744"/>
              <a:ext cx="2009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FF"/>
                  </a:solidFill>
                </a:rPr>
                <a:t>mttime</a:t>
              </a:r>
              <a:r>
                <a:rPr lang="en-US" dirty="0">
                  <a:solidFill>
                    <a:srgbClr val="FF00FF"/>
                  </a:solidFill>
                </a:rPr>
                <a:t> SPiRaL (7%)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9EFA2C-B1E5-E775-1B09-DA11FBA4E9E8}"/>
                </a:ext>
              </a:extLst>
            </p:cNvPr>
            <p:cNvSpPr txBox="1"/>
            <p:nvPr/>
          </p:nvSpPr>
          <p:spPr>
            <a:xfrm>
              <a:off x="6547416" y="5700700"/>
              <a:ext cx="1426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GCMT </a:t>
              </a:r>
              <a:r>
                <a:rPr lang="en-US" dirty="0" err="1">
                  <a:solidFill>
                    <a:srgbClr val="FF0000"/>
                  </a:solidFill>
                </a:rPr>
                <a:t>SPiRaL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66FACF-FF74-98BA-895A-C4526E924A4D}"/>
                </a:ext>
              </a:extLst>
            </p:cNvPr>
            <p:cNvSpPr txBox="1"/>
            <p:nvPr/>
          </p:nvSpPr>
          <p:spPr>
            <a:xfrm rot="454812">
              <a:off x="7327804" y="4667196"/>
              <a:ext cx="2218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28FF"/>
                  </a:solidFill>
                </a:rPr>
                <a:t>GCMT WUS309 (32%)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P1.2-363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8694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Adjoint Waveform Tomography Models for Improved Moment Tensor Inversions with Three-Dimensional Greens Functions and Sparse Regional Networks</a:t>
            </a:r>
            <a:endParaRPr lang="en-A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Arthur Rodgers, Andrea Chiang, Nathan Simmons</a:t>
            </a:r>
            <a:endParaRPr lang="en-A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 Livermore National Laboratory, Livermore, CA USA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C2524-9380-F45C-509F-255E11679441}"/>
              </a:ext>
            </a:extLst>
          </p:cNvPr>
          <p:cNvSpPr txBox="1"/>
          <p:nvPr/>
        </p:nvSpPr>
        <p:spPr>
          <a:xfrm>
            <a:off x="0" y="6476331"/>
            <a:ext cx="4963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</a:rPr>
              <a:t>This work was performed under the auspices of the U.S. Department of Energy by Lawrence Livermore National Laboratory under Contract DE-AC52-07NA27344. LLNL-PRES-849195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A0AD7-3948-CBAA-ABF5-E831F9446E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4993253" y="1346842"/>
            <a:ext cx="206103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DDB0D-3558-7BB5-D32E-84639FB187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37"/>
          <a:stretch/>
        </p:blipFill>
        <p:spPr>
          <a:xfrm>
            <a:off x="9458620" y="1445621"/>
            <a:ext cx="2692911" cy="1760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F96123-63AA-F078-2597-C367F0897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8620" y="4133241"/>
            <a:ext cx="2263560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C0967C-9DF4-AEE0-1E93-6FCA35EDB769}"/>
              </a:ext>
            </a:extLst>
          </p:cNvPr>
          <p:cNvSpPr txBox="1"/>
          <p:nvPr/>
        </p:nvSpPr>
        <p:spPr>
          <a:xfrm>
            <a:off x="204152" y="1251585"/>
            <a:ext cx="44446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 models were created using Adjoint Waveform Tomography for two regions: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Western United States (WUS, 16-120 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Middle East and Southwest Asia (30-100 s)</a:t>
            </a:r>
          </a:p>
          <a:p>
            <a:endParaRPr lang="en-US" dirty="0"/>
          </a:p>
          <a:p>
            <a:r>
              <a:rPr lang="en-US" dirty="0"/>
              <a:t>Models improve waveform fits and can be used for moment tensor inversion.</a:t>
            </a:r>
          </a:p>
          <a:p>
            <a:endParaRPr lang="en-US" dirty="0"/>
          </a:p>
          <a:p>
            <a:r>
              <a:rPr lang="en-US" dirty="0"/>
              <a:t>Results for the WUS show greater reduction of waveform misfit for seismic Earth model improvements than for source MT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Importantly, models achieve improved fits for distant stations and shorter periods</a:t>
            </a:r>
          </a:p>
          <a:p>
            <a:endParaRPr lang="en-US" dirty="0"/>
          </a:p>
          <a:p>
            <a:r>
              <a:rPr lang="en-US" dirty="0"/>
              <a:t>This demonstrates the value of 3D models obtained with Adjoint Waveform Tomography for improving fits with a sparse regional network.</a:t>
            </a:r>
          </a:p>
        </p:txBody>
      </p:sp>
      <p:pic>
        <p:nvPicPr>
          <p:cNvPr id="11" name="Picture 10" descr="A picture containing map&#10;&#10;Description automatically generated">
            <a:extLst>
              <a:ext uri="{FF2B5EF4-FFF2-40B4-BE49-F238E27FC236}">
                <a16:creationId xmlns:a16="http://schemas.microsoft.com/office/drawing/2014/main" id="{A0AAA0F1-2A22-0749-DB20-AC7CCDBF71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230"/>
          <a:stretch/>
        </p:blipFill>
        <p:spPr>
          <a:xfrm>
            <a:off x="7337064" y="1353159"/>
            <a:ext cx="2225051" cy="228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720011-D3F0-CC48-4A55-06C40A36A8E6}"/>
              </a:ext>
            </a:extLst>
          </p:cNvPr>
          <p:cNvSpPr txBox="1"/>
          <p:nvPr/>
        </p:nvSpPr>
        <p:spPr>
          <a:xfrm>
            <a:off x="5015126" y="1110568"/>
            <a:ext cx="2017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Western United States (WUS)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10236-5949-1937-826E-DE4B9874E9C8}"/>
              </a:ext>
            </a:extLst>
          </p:cNvPr>
          <p:cNvSpPr txBox="1"/>
          <p:nvPr/>
        </p:nvSpPr>
        <p:spPr>
          <a:xfrm>
            <a:off x="7224839" y="1110567"/>
            <a:ext cx="279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Middle East and Southwest Asia (MESWA)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1899EC-C215-4057-491A-F56888708E9B}"/>
              </a:ext>
            </a:extLst>
          </p:cNvPr>
          <p:cNvSpPr txBox="1"/>
          <p:nvPr/>
        </p:nvSpPr>
        <p:spPr>
          <a:xfrm>
            <a:off x="9849800" y="1307121"/>
            <a:ext cx="2213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Improved regional waveform fits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4FD1D-BA0E-F9F1-1174-843BC8C4683E}"/>
              </a:ext>
            </a:extLst>
          </p:cNvPr>
          <p:cNvSpPr txBox="1"/>
          <p:nvPr/>
        </p:nvSpPr>
        <p:spPr>
          <a:xfrm>
            <a:off x="9248425" y="3895418"/>
            <a:ext cx="269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Moment tensors inversion with regional waveform and 3D AWT models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237936-CD96-0CEF-C7FF-5800089F6C91}"/>
              </a:ext>
            </a:extLst>
          </p:cNvPr>
          <p:cNvSpPr txBox="1"/>
          <p:nvPr/>
        </p:nvSpPr>
        <p:spPr>
          <a:xfrm>
            <a:off x="10111464" y="3067911"/>
            <a:ext cx="1638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Data = observed waveforms</a:t>
            </a:r>
          </a:p>
          <a:p>
            <a:r>
              <a:rPr lang="en-US" sz="1000" dirty="0">
                <a:solidFill>
                  <a:srgbClr val="7030A0"/>
                </a:solidFill>
              </a:rPr>
              <a:t>WUS</a:t>
            </a:r>
            <a:r>
              <a:rPr lang="en-US" sz="1000" dirty="0"/>
              <a:t> = final AWT model</a:t>
            </a:r>
          </a:p>
          <a:p>
            <a:r>
              <a:rPr lang="en-US" sz="1000" dirty="0">
                <a:solidFill>
                  <a:srgbClr val="FF0000"/>
                </a:solidFill>
              </a:rPr>
              <a:t>SPiRaL</a:t>
            </a:r>
            <a:r>
              <a:rPr lang="en-US" sz="1000" dirty="0"/>
              <a:t> = starting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408D0-554B-7B36-2B28-0E1B245F441E}"/>
              </a:ext>
            </a:extLst>
          </p:cNvPr>
          <p:cNvSpPr txBox="1"/>
          <p:nvPr/>
        </p:nvSpPr>
        <p:spPr>
          <a:xfrm>
            <a:off x="5571941" y="3681878"/>
            <a:ext cx="311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Event-averaged complete waveform misfit relative to GCMT and SPiRaL starting model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227</Words>
  <Application>Microsoft Macintosh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Rodgers, Artie</cp:lastModifiedBy>
  <cp:revision>26</cp:revision>
  <dcterms:created xsi:type="dcterms:W3CDTF">2023-04-18T13:25:54Z</dcterms:created>
  <dcterms:modified xsi:type="dcterms:W3CDTF">2023-06-09T15:27:20Z</dcterms:modified>
</cp:coreProperties>
</file>