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097"/>
    <p:restoredTop sz="94694"/>
  </p:normalViewPr>
  <p:slideViewPr>
    <p:cSldViewPr snapToGrid="0">
      <p:cViewPr>
        <p:scale>
          <a:sx n="134" d="100"/>
          <a:sy n="134" d="100"/>
        </p:scale>
        <p:origin x="-272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8230F-EBFB-C349-80AF-D3D8DC6A90F0}" type="datetimeFigureOut">
              <a:rPr lang="en-US" smtClean="0"/>
              <a:t>19/06/23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714E8-52EB-044C-AB26-38BC0205E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0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714E8-52EB-044C-AB26-38BC0205E0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19/06/23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19/06/23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19/06/23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19/06/23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19/06/23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19/06/23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19/06/23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19/06/23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19/06/23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19/06/23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19/06/23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=""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P1.2-2</a:t>
            </a:r>
            <a:endParaRPr lang="x-non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Data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cs typeface="Arial"/>
              </a:rPr>
              <a:t>Assesment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and Regional Seismic Travel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Time (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RSTT)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modelling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in Venezuela and the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Caribbean Sea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Keyla Ramirez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FUNVISIS, Venezuelan Foundation for Seismological Research </a:t>
            </a:r>
            <a:endParaRPr lang="x-non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852" y="1201600"/>
            <a:ext cx="4164818" cy="25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1" dirty="0" smtClean="0">
                <a:latin typeface="Arial"/>
                <a:cs typeface="Arial"/>
              </a:rPr>
              <a:t>ABSTRACT:</a:t>
            </a:r>
          </a:p>
          <a:p>
            <a:pPr algn="just"/>
            <a:endParaRPr lang="en-US" sz="900" b="1" dirty="0" smtClean="0">
              <a:latin typeface="Arial"/>
              <a:cs typeface="Arial"/>
            </a:endParaRPr>
          </a:p>
          <a:p>
            <a:pPr algn="just"/>
            <a:r>
              <a:rPr lang="en-US" sz="900" dirty="0" smtClean="0">
                <a:latin typeface="Arial"/>
                <a:cs typeface="Arial"/>
              </a:rPr>
              <a:t>To </a:t>
            </a:r>
            <a:r>
              <a:rPr lang="en-US" sz="900" dirty="0">
                <a:latin typeface="Arial"/>
                <a:cs typeface="Arial"/>
              </a:rPr>
              <a:t>achieve reliable earthquake </a:t>
            </a:r>
            <a:r>
              <a:rPr lang="en-US" sz="900" dirty="0" err="1">
                <a:latin typeface="Arial"/>
                <a:cs typeface="Arial"/>
              </a:rPr>
              <a:t>relocalization</a:t>
            </a:r>
            <a:r>
              <a:rPr lang="en-US" sz="900" dirty="0">
                <a:latin typeface="Arial"/>
                <a:cs typeface="Arial"/>
              </a:rPr>
              <a:t>, it has been gathered geophysical data to assess these data </a:t>
            </a:r>
            <a:r>
              <a:rPr lang="en-US" sz="900" dirty="0" smtClean="0">
                <a:latin typeface="Arial"/>
                <a:cs typeface="Arial"/>
              </a:rPr>
              <a:t>sets. Therefore</a:t>
            </a:r>
            <a:r>
              <a:rPr lang="en-US" sz="900" dirty="0">
                <a:latin typeface="Arial"/>
                <a:cs typeface="Arial"/>
              </a:rPr>
              <a:t>, the data would serve as input for RSTT (Regional Seismic Travel Time) global model’s workflow </a:t>
            </a:r>
            <a:r>
              <a:rPr lang="en-US" sz="900" dirty="0" smtClean="0">
                <a:latin typeface="Arial"/>
                <a:cs typeface="Arial"/>
              </a:rPr>
              <a:t>to the </a:t>
            </a:r>
            <a:r>
              <a:rPr lang="en-US" sz="900" dirty="0">
                <a:latin typeface="Arial"/>
                <a:cs typeface="Arial"/>
              </a:rPr>
              <a:t>end of achieving accurate Regional Seismic Travel Times in Venezuela and its Caribbean Sea </a:t>
            </a:r>
            <a:r>
              <a:rPr lang="en-US" sz="900" dirty="0" smtClean="0">
                <a:latin typeface="Arial"/>
                <a:cs typeface="Arial"/>
              </a:rPr>
              <a:t>geographical limits</a:t>
            </a:r>
            <a:r>
              <a:rPr lang="en-US" sz="900" dirty="0">
                <a:latin typeface="Arial"/>
                <a:cs typeface="Arial"/>
              </a:rPr>
              <a:t>. The datasets are extensive therefore, this data compilation which included earthquakes, mine blasts </a:t>
            </a:r>
            <a:r>
              <a:rPr lang="en-US" sz="900" dirty="0" smtClean="0">
                <a:latin typeface="Arial"/>
                <a:cs typeface="Arial"/>
              </a:rPr>
              <a:t>and seismic </a:t>
            </a:r>
            <a:r>
              <a:rPr lang="en-US" sz="900" dirty="0">
                <a:latin typeface="Arial"/>
                <a:cs typeface="Arial"/>
              </a:rPr>
              <a:t>data shots from various projects that have taken place in the last decades, would serve as a </a:t>
            </a:r>
            <a:r>
              <a:rPr lang="en-US" sz="900" dirty="0" smtClean="0">
                <a:latin typeface="Arial"/>
                <a:cs typeface="Arial"/>
              </a:rPr>
              <a:t>significant improvement </a:t>
            </a:r>
            <a:r>
              <a:rPr lang="en-US" sz="900" dirty="0">
                <a:latin typeface="Arial"/>
                <a:cs typeface="Arial"/>
              </a:rPr>
              <a:t>in the RSTT model and the IMS data for </a:t>
            </a:r>
            <a:r>
              <a:rPr lang="en-US" sz="900" dirty="0" err="1">
                <a:latin typeface="Arial"/>
                <a:cs typeface="Arial"/>
              </a:rPr>
              <a:t>relocalization</a:t>
            </a:r>
            <a:r>
              <a:rPr lang="en-US" sz="900" dirty="0">
                <a:latin typeface="Arial"/>
                <a:cs typeface="Arial"/>
              </a:rPr>
              <a:t> propose in this </a:t>
            </a:r>
            <a:r>
              <a:rPr lang="en-US" sz="900" dirty="0" smtClean="0">
                <a:latin typeface="Arial"/>
                <a:cs typeface="Arial"/>
              </a:rPr>
              <a:t>area. Most </a:t>
            </a:r>
            <a:r>
              <a:rPr lang="en-US" sz="900" dirty="0">
                <a:latin typeface="Arial"/>
                <a:cs typeface="Arial"/>
              </a:rPr>
              <a:t>of these datasets have served in the past for geological characterization and basin analysis within </a:t>
            </a:r>
            <a:r>
              <a:rPr lang="en-US" sz="900" dirty="0" smtClean="0">
                <a:latin typeface="Arial"/>
                <a:cs typeface="Arial"/>
              </a:rPr>
              <a:t>the oil </a:t>
            </a:r>
            <a:r>
              <a:rPr lang="en-US" sz="900" dirty="0">
                <a:latin typeface="Arial"/>
                <a:cs typeface="Arial"/>
              </a:rPr>
              <a:t>exploration industry, </a:t>
            </a:r>
            <a:r>
              <a:rPr lang="en-US" sz="900" dirty="0" err="1">
                <a:latin typeface="Arial"/>
                <a:cs typeface="Arial"/>
              </a:rPr>
              <a:t>geohazard</a:t>
            </a:r>
            <a:r>
              <a:rPr lang="en-US" sz="900" dirty="0">
                <a:latin typeface="Arial"/>
                <a:cs typeface="Arial"/>
              </a:rPr>
              <a:t> assessment, and local velocity model building for a better </a:t>
            </a:r>
            <a:r>
              <a:rPr lang="en-US" sz="900" dirty="0" smtClean="0">
                <a:latin typeface="Arial"/>
                <a:cs typeface="Arial"/>
              </a:rPr>
              <a:t>understanding of </a:t>
            </a:r>
            <a:r>
              <a:rPr lang="en-US" sz="900" dirty="0">
                <a:latin typeface="Arial"/>
                <a:cs typeface="Arial"/>
              </a:rPr>
              <a:t>Seismic risk. However</a:t>
            </a:r>
            <a:r>
              <a:rPr lang="en-US" sz="900" dirty="0" smtClean="0">
                <a:latin typeface="Arial"/>
                <a:cs typeface="Arial"/>
              </a:rPr>
              <a:t>, proper </a:t>
            </a:r>
            <a:r>
              <a:rPr lang="en-US" sz="900" dirty="0">
                <a:latin typeface="Arial"/>
                <a:cs typeface="Arial"/>
              </a:rPr>
              <a:t>data integration would be a significant improvement, given the previous</a:t>
            </a:r>
          </a:p>
          <a:p>
            <a:pPr algn="just"/>
            <a:r>
              <a:rPr lang="en-US" sz="900" dirty="0">
                <a:latin typeface="Arial"/>
                <a:cs typeface="Arial"/>
              </a:rPr>
              <a:t>efforts made in data integration to achieve consistent </a:t>
            </a:r>
            <a:r>
              <a:rPr lang="en-US" sz="900" dirty="0" err="1">
                <a:latin typeface="Arial"/>
                <a:cs typeface="Arial"/>
              </a:rPr>
              <a:t>Moho</a:t>
            </a:r>
            <a:r>
              <a:rPr lang="en-US" sz="900" dirty="0">
                <a:latin typeface="Arial"/>
                <a:cs typeface="Arial"/>
              </a:rPr>
              <a:t> depths that best describe the lateral </a:t>
            </a:r>
            <a:r>
              <a:rPr lang="en-US" sz="900" dirty="0" smtClean="0">
                <a:latin typeface="Arial"/>
                <a:cs typeface="Arial"/>
              </a:rPr>
              <a:t>variations and </a:t>
            </a:r>
            <a:r>
              <a:rPr lang="en-US" sz="900" dirty="0">
                <a:latin typeface="Arial"/>
                <a:cs typeface="Arial"/>
              </a:rPr>
              <a:t>heterogeneities within the Venezuelan Crust, which would benefit seismic phases picking for the </a:t>
            </a:r>
            <a:r>
              <a:rPr lang="en-US" sz="900" dirty="0" smtClean="0">
                <a:latin typeface="Arial"/>
                <a:cs typeface="Arial"/>
              </a:rPr>
              <a:t>NDC and </a:t>
            </a:r>
            <a:r>
              <a:rPr lang="en-US" sz="900" dirty="0">
                <a:latin typeface="Arial"/>
                <a:cs typeface="Arial"/>
              </a:rPr>
              <a:t>IMS data.</a:t>
            </a: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719" y="3656979"/>
            <a:ext cx="4109281" cy="2665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32961" y="4490123"/>
            <a:ext cx="33426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1" dirty="0" smtClean="0">
                <a:latin typeface="Arial"/>
                <a:cs typeface="Arial"/>
              </a:rPr>
              <a:t>METHODOLOGY:</a:t>
            </a:r>
          </a:p>
          <a:p>
            <a:pPr algn="just"/>
            <a:endParaRPr lang="en-US" sz="900" dirty="0">
              <a:latin typeface="Arial"/>
              <a:cs typeface="Arial"/>
            </a:endParaRPr>
          </a:p>
          <a:p>
            <a:pPr marL="228600" indent="-228600" algn="just">
              <a:buAutoNum type="arabicPeriod"/>
            </a:pPr>
            <a:r>
              <a:rPr lang="en-US" sz="900" dirty="0" smtClean="0">
                <a:latin typeface="Arial"/>
                <a:cs typeface="Arial"/>
              </a:rPr>
              <a:t>Gathering of relevant  geophysical </a:t>
            </a:r>
            <a:r>
              <a:rPr lang="mr-IN" sz="900" dirty="0" smtClean="0">
                <a:latin typeface="Arial"/>
                <a:cs typeface="Arial"/>
              </a:rPr>
              <a:t>–</a:t>
            </a:r>
            <a:r>
              <a:rPr lang="en-US" sz="900" dirty="0" smtClean="0">
                <a:latin typeface="Arial"/>
                <a:cs typeface="Arial"/>
              </a:rPr>
              <a:t> seismological data </a:t>
            </a:r>
          </a:p>
          <a:p>
            <a:pPr marL="228600" indent="-228600" algn="just">
              <a:buAutoNum type="arabicPeriod"/>
            </a:pPr>
            <a:r>
              <a:rPr lang="en-US" sz="900" dirty="0" smtClean="0">
                <a:latin typeface="Arial"/>
                <a:cs typeface="Arial"/>
              </a:rPr>
              <a:t>Gathering on mine blasts </a:t>
            </a:r>
          </a:p>
          <a:p>
            <a:pPr marL="228600" indent="-228600" algn="just">
              <a:buAutoNum type="arabicPeriod"/>
            </a:pPr>
            <a:r>
              <a:rPr lang="en-US" sz="900" dirty="0" smtClean="0">
                <a:latin typeface="Arial"/>
                <a:cs typeface="Arial"/>
              </a:rPr>
              <a:t>Assessment of data Azimuth </a:t>
            </a:r>
          </a:p>
          <a:p>
            <a:pPr marL="228600" indent="-228600" algn="just">
              <a:buAutoNum type="arabicPeriod"/>
            </a:pPr>
            <a:r>
              <a:rPr lang="en-US" sz="900" dirty="0" smtClean="0">
                <a:latin typeface="Arial"/>
                <a:cs typeface="Arial"/>
              </a:rPr>
              <a:t>Assessment of local data with in RSTT model</a:t>
            </a:r>
          </a:p>
          <a:p>
            <a:pPr marL="228600" indent="-228600" algn="just">
              <a:buAutoNum type="arabicPeriod"/>
            </a:pPr>
            <a:r>
              <a:rPr lang="en-US" sz="900" dirty="0" smtClean="0">
                <a:latin typeface="Arial"/>
                <a:cs typeface="Arial"/>
              </a:rPr>
              <a:t>Velocity modeling contrast </a:t>
            </a:r>
          </a:p>
          <a:p>
            <a:pPr marL="228600" indent="-228600" algn="just">
              <a:buAutoNum type="arabicPeriod"/>
            </a:pPr>
            <a:r>
              <a:rPr lang="en-US" sz="900" dirty="0" smtClean="0">
                <a:latin typeface="Arial"/>
                <a:cs typeface="Arial"/>
              </a:rPr>
              <a:t>Data integration and Assessment </a:t>
            </a:r>
          </a:p>
          <a:p>
            <a:pPr algn="just"/>
            <a:endParaRPr lang="en-US" sz="9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2690" y="41294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690" y="1249657"/>
            <a:ext cx="3765592" cy="26293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81355" y="3900843"/>
            <a:ext cx="37263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1" dirty="0" smtClean="0">
                <a:latin typeface="Arial"/>
                <a:cs typeface="Arial"/>
              </a:rPr>
              <a:t>Figure 2: SCHMITZ &amp; RAMIREZ ET AL. (2021). Blast and wide angle data distribution</a:t>
            </a:r>
            <a:endParaRPr lang="en-US" sz="900" b="1" dirty="0">
              <a:latin typeface="Arial"/>
              <a:cs typeface="Arial"/>
            </a:endParaRPr>
          </a:p>
          <a:p>
            <a:pPr algn="just"/>
            <a:endParaRPr lang="en-US" sz="900" dirty="0" smtClean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01515" y="6422867"/>
            <a:ext cx="372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1" dirty="0" smtClean="0">
                <a:latin typeface="Arial"/>
                <a:cs typeface="Arial"/>
              </a:rPr>
              <a:t>Figure 3: SCHMITZ &amp; RAMIREZ ET AL. (2021). Wide-angle data integration,  OBS receiver Functions data sets  </a:t>
            </a:r>
            <a:endParaRPr lang="en-US" sz="900" dirty="0" smtClean="0">
              <a:latin typeface="Arial"/>
              <a:cs typeface="Arial"/>
            </a:endParaRPr>
          </a:p>
        </p:txBody>
      </p:sp>
      <p:pic>
        <p:nvPicPr>
          <p:cNvPr id="21" name="Picture 20" descr="CRUST1_UppCrust_vp_CC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" y="3850639"/>
            <a:ext cx="2282826" cy="2640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10" descr="CRUST1_UppCrust_thickness_CC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616" y="3856728"/>
            <a:ext cx="2217868" cy="2583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337675" y="6488668"/>
            <a:ext cx="372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1" dirty="0" smtClean="0">
                <a:latin typeface="Arial"/>
                <a:cs typeface="Arial"/>
              </a:rPr>
              <a:t>Figure 1 : Crust 1 Data resolution for Venezuela and the Caribbean Region  </a:t>
            </a:r>
          </a:p>
        </p:txBody>
      </p:sp>
      <p:sp>
        <p:nvSpPr>
          <p:cNvPr id="29" name="Rectángulo 5"/>
          <p:cNvSpPr/>
          <p:nvPr/>
        </p:nvSpPr>
        <p:spPr>
          <a:xfrm>
            <a:off x="8191386" y="1068992"/>
            <a:ext cx="4000614" cy="239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="1" dirty="0" smtClean="0">
                <a:latin typeface="Arial"/>
                <a:ea typeface="Calibri" panose="020F0502020204030204" pitchFamily="34" charset="0"/>
                <a:cs typeface="Arial"/>
              </a:rPr>
              <a:t>RESULTS: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 smtClean="0">
                <a:latin typeface="Arial"/>
                <a:ea typeface="Calibri" panose="020F0502020204030204" pitchFamily="34" charset="0"/>
                <a:cs typeface="Arial"/>
              </a:rPr>
              <a:t>Wide Angel Seismic Profiles data compilation since 1984 until 2015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 smtClean="0">
                <a:latin typeface="Arial"/>
                <a:ea typeface="Calibri" panose="020F0502020204030204" pitchFamily="34" charset="0"/>
                <a:cs typeface="Arial"/>
              </a:rPr>
              <a:t>Projects: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en-US" sz="1000" dirty="0" smtClean="0">
                <a:latin typeface="Arial"/>
                <a:ea typeface="Calibri" panose="020F0502020204030204" pitchFamily="34" charset="0"/>
                <a:cs typeface="Arial"/>
              </a:rPr>
              <a:t>COLM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en-US" sz="1000" dirty="0" smtClean="0">
                <a:latin typeface="Arial"/>
                <a:ea typeface="Calibri" panose="020F0502020204030204" pitchFamily="34" charset="0"/>
                <a:cs typeface="Arial"/>
              </a:rPr>
              <a:t>ECOGUAY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en-US" sz="1000" dirty="0" smtClean="0">
                <a:effectLst/>
                <a:latin typeface="Arial"/>
                <a:ea typeface="Calibri" panose="020F0502020204030204" pitchFamily="34" charset="0"/>
                <a:cs typeface="Arial"/>
              </a:rPr>
              <a:t>MAR Y TIERRA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en-US" sz="1000" dirty="0" smtClean="0">
                <a:latin typeface="Arial"/>
                <a:ea typeface="Calibri" panose="020F0502020204030204" pitchFamily="34" charset="0"/>
                <a:cs typeface="Arial"/>
              </a:rPr>
              <a:t>GEODINOS</a:t>
            </a:r>
            <a:endParaRPr lang="en-US" sz="1000" dirty="0" smtClean="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en-US" sz="1000" dirty="0" smtClean="0">
                <a:latin typeface="Arial"/>
                <a:ea typeface="Calibri" panose="020F0502020204030204" pitchFamily="34" charset="0"/>
                <a:cs typeface="Arial"/>
              </a:rPr>
              <a:t>BOLIVAR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en-US" sz="1000" dirty="0" smtClean="0">
                <a:effectLst/>
                <a:latin typeface="Arial"/>
                <a:ea typeface="Calibri" panose="020F0502020204030204" pitchFamily="34" charset="0"/>
                <a:cs typeface="Arial"/>
              </a:rPr>
              <a:t>GIAME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</TotalTime>
  <Words>337</Words>
  <Application>Microsoft Macintosh PowerPoint</Application>
  <PresentationFormat>Custom</PresentationFormat>
  <Paragraphs>29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Keyla Ramirez Loaiza</cp:lastModifiedBy>
  <cp:revision>35</cp:revision>
  <cp:lastPrinted>2023-06-19T14:56:48Z</cp:lastPrinted>
  <dcterms:created xsi:type="dcterms:W3CDTF">2023-04-18T13:25:54Z</dcterms:created>
  <dcterms:modified xsi:type="dcterms:W3CDTF">2023-06-19T15:24:32Z</dcterms:modified>
</cp:coreProperties>
</file>