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varScale="1">
        <p:scale>
          <a:sx n="111" d="100"/>
          <a:sy n="111" d="100"/>
        </p:scale>
        <p:origin x="11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Estimation of the Mantle Transition Zone Seismic Discontinuities Beneath Northwestern South America from P Wave Receiver Function Analysis</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s-CO" dirty="0">
                <a:solidFill>
                  <a:schemeClr val="bg1"/>
                </a:solidFill>
                <a:latin typeface="Arial" panose="020B0604020202020204" pitchFamily="34" charset="0"/>
                <a:cs typeface="Arial" panose="020B0604020202020204" pitchFamily="34" charset="0"/>
              </a:rPr>
              <a:t>Carlos Alberto Vargas – Jorge Enrique Cubillos</a:t>
            </a:r>
            <a:endParaRPr lang="en-AT" dirty="0">
              <a:solidFill>
                <a:schemeClr val="bg1"/>
              </a:solidFill>
              <a:latin typeface="Arial" panose="020B0604020202020204" pitchFamily="34" charset="0"/>
              <a:cs typeface="Arial" panose="020B0604020202020204" pitchFamily="34" charset="0"/>
            </a:endParaRPr>
          </a:p>
          <a:p>
            <a:pPr algn="ctr"/>
            <a:r>
              <a:rPr lang="es-CO" sz="1400" dirty="0" err="1">
                <a:solidFill>
                  <a:schemeClr val="bg1"/>
                </a:solidFill>
                <a:latin typeface="Arial" panose="020B0604020202020204" pitchFamily="34" charset="0"/>
                <a:cs typeface="Arial" panose="020B0604020202020204" pitchFamily="34" charset="0"/>
              </a:rPr>
              <a:t>Department</a:t>
            </a:r>
            <a:r>
              <a:rPr lang="es-CO" sz="1400" dirty="0">
                <a:solidFill>
                  <a:schemeClr val="bg1"/>
                </a:solidFill>
                <a:latin typeface="Arial" panose="020B0604020202020204" pitchFamily="34" charset="0"/>
                <a:cs typeface="Arial" panose="020B0604020202020204" pitchFamily="34" charset="0"/>
              </a:rPr>
              <a:t> </a:t>
            </a:r>
            <a:r>
              <a:rPr lang="es-CO" sz="1400" dirty="0" err="1">
                <a:solidFill>
                  <a:schemeClr val="bg1"/>
                </a:solidFill>
                <a:latin typeface="Arial" panose="020B0604020202020204" pitchFamily="34" charset="0"/>
                <a:cs typeface="Arial" panose="020B0604020202020204" pitchFamily="34" charset="0"/>
              </a:rPr>
              <a:t>of</a:t>
            </a:r>
            <a:r>
              <a:rPr lang="es-CO" sz="1400" dirty="0">
                <a:solidFill>
                  <a:schemeClr val="bg1"/>
                </a:solidFill>
                <a:latin typeface="Arial" panose="020B0604020202020204" pitchFamily="34" charset="0"/>
                <a:cs typeface="Arial" panose="020B0604020202020204" pitchFamily="34" charset="0"/>
              </a:rPr>
              <a:t> </a:t>
            </a:r>
            <a:r>
              <a:rPr lang="es-CO" sz="1400" dirty="0" err="1">
                <a:solidFill>
                  <a:schemeClr val="bg1"/>
                </a:solidFill>
                <a:latin typeface="Arial" panose="020B0604020202020204" pitchFamily="34" charset="0"/>
                <a:cs typeface="Arial" panose="020B0604020202020204" pitchFamily="34" charset="0"/>
              </a:rPr>
              <a:t>Geosciences</a:t>
            </a:r>
            <a:r>
              <a:rPr lang="es-CO" sz="1400" dirty="0">
                <a:solidFill>
                  <a:schemeClr val="bg1"/>
                </a:solidFill>
                <a:latin typeface="Arial" panose="020B0604020202020204" pitchFamily="34" charset="0"/>
                <a:cs typeface="Arial" panose="020B0604020202020204" pitchFamily="34" charset="0"/>
              </a:rPr>
              <a:t>, Universidad Nacional de Colombia at Bogota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The studies on the geometry of the seismic discontinuities in the mantle at 410 km and 660 km depth offer fundamental insights to understand the geodynamics, infer the presence of mantle plumes, and predict a region's volcanic and tectonic behavior.</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P1.2-016</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used information from 1854 </a:t>
            </a:r>
            <a:r>
              <a:rPr lang="en-US" sz="1200" dirty="0" err="1">
                <a:latin typeface="Arial" panose="020B0604020202020204" pitchFamily="34" charset="0"/>
                <a:cs typeface="Arial" panose="020B0604020202020204" pitchFamily="34" charset="0"/>
              </a:rPr>
              <a:t>teleseismic</a:t>
            </a:r>
            <a:r>
              <a:rPr lang="en-US" sz="1200" dirty="0">
                <a:latin typeface="Arial" panose="020B0604020202020204" pitchFamily="34" charset="0"/>
                <a:cs typeface="Arial" panose="020B0604020202020204" pitchFamily="34" charset="0"/>
              </a:rPr>
              <a:t> events with 4.7≤Mw≤8.1, epicenter solutions located between 30° and 130°, and recorded in 98 seismological stations deployed in Colombia. We estimated 66.277 RF and finally chose to be analyzed 15.049 HQ RF.</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region that recorded the lowest thickness of the mantle's transition zone was under the Nazca plate, below the </a:t>
            </a:r>
            <a:r>
              <a:rPr lang="en-US" sz="1200" dirty="0" err="1">
                <a:latin typeface="Arial" panose="020B0604020202020204" pitchFamily="34" charset="0"/>
                <a:cs typeface="Arial" panose="020B0604020202020204" pitchFamily="34" charset="0"/>
              </a:rPr>
              <a:t>Malpelo</a:t>
            </a:r>
            <a:r>
              <a:rPr lang="en-US" sz="1200" dirty="0">
                <a:latin typeface="Arial" panose="020B0604020202020204" pitchFamily="34" charset="0"/>
                <a:cs typeface="Arial" panose="020B0604020202020204" pitchFamily="34" charset="0"/>
              </a:rPr>
              <a:t> Ridge. This tectonic feature could have its origin at the base of the upper mantle, causing an increase in temperature in the region and explaining its divergent behavior and cortical thinning.</a:t>
            </a:r>
          </a:p>
          <a:p>
            <a:r>
              <a:rPr lang="en-US" sz="1200" dirty="0">
                <a:latin typeface="Arial" panose="020B06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There is a considerable variation in the geometry of both discontinuities, possibly due to significant anomalies in temperature, water content, or seismic velocities.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C9089B91-7394-BC0E-0105-0DEF64F8EADD}"/>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1101640" y="53218"/>
            <a:ext cx="1048603" cy="1048603"/>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Mantle discontinuities and MTZ Thickness</a:t>
            </a: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P1.2-016</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Marcador de contenido 2">
            <a:extLst>
              <a:ext uri="{FF2B5EF4-FFF2-40B4-BE49-F238E27FC236}">
                <a16:creationId xmlns:a16="http://schemas.microsoft.com/office/drawing/2014/main" id="{DC49B5D5-AE93-AFC6-0491-5D8A053CF5A9}"/>
              </a:ext>
            </a:extLst>
          </p:cNvPr>
          <p:cNvSpPr txBox="1">
            <a:spLocks/>
          </p:cNvSpPr>
          <p:nvPr/>
        </p:nvSpPr>
        <p:spPr>
          <a:xfrm>
            <a:off x="330380" y="5544520"/>
            <a:ext cx="7639049" cy="64990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Is MZT linked with first-order tectonic features?</a:t>
            </a:r>
            <a:endParaRPr lang="es-CO" dirty="0"/>
          </a:p>
        </p:txBody>
      </p:sp>
      <p:sp>
        <p:nvSpPr>
          <p:cNvPr id="8" name="Rectángulo 7">
            <a:extLst>
              <a:ext uri="{FF2B5EF4-FFF2-40B4-BE49-F238E27FC236}">
                <a16:creationId xmlns:a16="http://schemas.microsoft.com/office/drawing/2014/main" id="{B7959235-AF1F-7FF3-E6F6-2D38B38CCE3C}"/>
              </a:ext>
            </a:extLst>
          </p:cNvPr>
          <p:cNvSpPr/>
          <p:nvPr/>
        </p:nvSpPr>
        <p:spPr>
          <a:xfrm>
            <a:off x="7956251" y="1107389"/>
            <a:ext cx="228600" cy="228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 name="Grupo 8">
            <a:extLst>
              <a:ext uri="{FF2B5EF4-FFF2-40B4-BE49-F238E27FC236}">
                <a16:creationId xmlns:a16="http://schemas.microsoft.com/office/drawing/2014/main" id="{AC88BC9B-3124-2D78-BD4F-34F5A0E60A54}"/>
              </a:ext>
            </a:extLst>
          </p:cNvPr>
          <p:cNvGrpSpPr/>
          <p:nvPr/>
        </p:nvGrpSpPr>
        <p:grpSpPr>
          <a:xfrm>
            <a:off x="0" y="1528542"/>
            <a:ext cx="7522097" cy="3421825"/>
            <a:chOff x="226189" y="1462177"/>
            <a:chExt cx="7522097" cy="3421825"/>
          </a:xfrm>
        </p:grpSpPr>
        <p:pic>
          <p:nvPicPr>
            <p:cNvPr id="10" name="Imagen 9">
              <a:extLst>
                <a:ext uri="{FF2B5EF4-FFF2-40B4-BE49-F238E27FC236}">
                  <a16:creationId xmlns:a16="http://schemas.microsoft.com/office/drawing/2014/main" id="{CC86C307-D3E8-8148-FDFA-4EA71911B01C}"/>
                </a:ext>
              </a:extLst>
            </p:cNvPr>
            <p:cNvPicPr>
              <a:picLocks noChangeAspect="1"/>
            </p:cNvPicPr>
            <p:nvPr/>
          </p:nvPicPr>
          <p:blipFill>
            <a:blip r:embed="rId2"/>
            <a:stretch>
              <a:fillRect/>
            </a:stretch>
          </p:blipFill>
          <p:spPr>
            <a:xfrm>
              <a:off x="3581400" y="1462177"/>
              <a:ext cx="4166886" cy="3186023"/>
            </a:xfrm>
            <a:prstGeom prst="rect">
              <a:avLst/>
            </a:prstGeom>
          </p:spPr>
        </p:pic>
        <p:pic>
          <p:nvPicPr>
            <p:cNvPr id="11" name="Imagen 10">
              <a:extLst>
                <a:ext uri="{FF2B5EF4-FFF2-40B4-BE49-F238E27FC236}">
                  <a16:creationId xmlns:a16="http://schemas.microsoft.com/office/drawing/2014/main" id="{9BF846C3-6E85-2054-DC64-A2C4310BDC56}"/>
                </a:ext>
              </a:extLst>
            </p:cNvPr>
            <p:cNvPicPr>
              <a:picLocks noChangeAspect="1"/>
            </p:cNvPicPr>
            <p:nvPr/>
          </p:nvPicPr>
          <p:blipFill>
            <a:blip r:embed="rId3"/>
            <a:stretch>
              <a:fillRect/>
            </a:stretch>
          </p:blipFill>
          <p:spPr>
            <a:xfrm>
              <a:off x="226189" y="1861163"/>
              <a:ext cx="3240911" cy="2162355"/>
            </a:xfrm>
            <a:prstGeom prst="rect">
              <a:avLst/>
            </a:prstGeom>
          </p:spPr>
        </p:pic>
        <p:sp>
          <p:nvSpPr>
            <p:cNvPr id="12" name="Rectángulo 11">
              <a:extLst>
                <a:ext uri="{FF2B5EF4-FFF2-40B4-BE49-F238E27FC236}">
                  <a16:creationId xmlns:a16="http://schemas.microsoft.com/office/drawing/2014/main" id="{245E3B5D-011B-B29A-EE69-C71FF7D32618}"/>
                </a:ext>
              </a:extLst>
            </p:cNvPr>
            <p:cNvSpPr/>
            <p:nvPr/>
          </p:nvSpPr>
          <p:spPr>
            <a:xfrm>
              <a:off x="3581400" y="1462177"/>
              <a:ext cx="228600" cy="228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67BE1CF4-E621-1752-672E-8163D7328E10}"/>
                </a:ext>
              </a:extLst>
            </p:cNvPr>
            <p:cNvSpPr/>
            <p:nvPr/>
          </p:nvSpPr>
          <p:spPr>
            <a:xfrm>
              <a:off x="371475" y="1970837"/>
              <a:ext cx="228600" cy="228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CuadroTexto 13">
              <a:extLst>
                <a:ext uri="{FF2B5EF4-FFF2-40B4-BE49-F238E27FC236}">
                  <a16:creationId xmlns:a16="http://schemas.microsoft.com/office/drawing/2014/main" id="{03ACB5B3-D327-6906-553A-A8B95952BE5C}"/>
                </a:ext>
              </a:extLst>
            </p:cNvPr>
            <p:cNvSpPr txBox="1"/>
            <p:nvPr/>
          </p:nvSpPr>
          <p:spPr>
            <a:xfrm>
              <a:off x="4416818" y="4607003"/>
              <a:ext cx="2019300" cy="276999"/>
            </a:xfrm>
            <a:prstGeom prst="rect">
              <a:avLst/>
            </a:prstGeom>
            <a:noFill/>
          </p:spPr>
          <p:txBody>
            <a:bodyPr wrap="square">
              <a:spAutoFit/>
            </a:bodyPr>
            <a:lstStyle/>
            <a:p>
              <a:pPr algn="ctr"/>
              <a:r>
                <a:rPr lang="en-US" sz="1200" i="1" dirty="0">
                  <a:latin typeface="Times New Roman" panose="02020603050405020304" pitchFamily="18" charset="0"/>
                  <a:cs typeface="Times New Roman" panose="02020603050405020304" pitchFamily="18" charset="0"/>
                </a:rPr>
                <a:t>Distance ( ° )</a:t>
              </a:r>
              <a:endParaRPr lang="es-CO" sz="1200" i="1" dirty="0">
                <a:latin typeface="Times New Roman" panose="02020603050405020304" pitchFamily="18" charset="0"/>
                <a:cs typeface="Times New Roman" panose="02020603050405020304" pitchFamily="18" charset="0"/>
              </a:endParaRPr>
            </a:p>
          </p:txBody>
        </p:sp>
      </p:grpSp>
      <p:sp>
        <p:nvSpPr>
          <p:cNvPr id="15" name="CuadroTexto 14">
            <a:extLst>
              <a:ext uri="{FF2B5EF4-FFF2-40B4-BE49-F238E27FC236}">
                <a16:creationId xmlns:a16="http://schemas.microsoft.com/office/drawing/2014/main" id="{8676DC65-B1EE-60B8-1407-D51B2C95F5DB}"/>
              </a:ext>
            </a:extLst>
          </p:cNvPr>
          <p:cNvSpPr txBox="1"/>
          <p:nvPr/>
        </p:nvSpPr>
        <p:spPr>
          <a:xfrm>
            <a:off x="4694646" y="5004289"/>
            <a:ext cx="3030566" cy="338554"/>
          </a:xfrm>
          <a:prstGeom prst="rect">
            <a:avLst/>
          </a:prstGeom>
          <a:noFill/>
        </p:spPr>
        <p:txBody>
          <a:bodyPr wrap="square">
            <a:spAutoFit/>
          </a:bodyPr>
          <a:lstStyle/>
          <a:p>
            <a:pPr algn="ctr"/>
            <a:r>
              <a:rPr lang="en-US" sz="1600" b="1" u="none" strike="noStrike" baseline="0" dirty="0">
                <a:latin typeface="Times New Roman" panose="02020603050405020304" pitchFamily="18" charset="0"/>
                <a:cs typeface="Times New Roman" panose="02020603050405020304" pitchFamily="18" charset="0"/>
              </a:rPr>
              <a:t>Lawrence</a:t>
            </a:r>
            <a:r>
              <a:rPr lang="en-US" sz="700" b="1" u="none" strike="noStrike" baseline="0" dirty="0">
                <a:latin typeface="Times New Roman" panose="02020603050405020304" pitchFamily="18" charset="0"/>
                <a:cs typeface="Times New Roman" panose="02020603050405020304" pitchFamily="18" charset="0"/>
              </a:rPr>
              <a:t> </a:t>
            </a:r>
            <a:r>
              <a:rPr lang="en-US" sz="1600" b="1" u="none" strike="noStrike" baseline="0" dirty="0">
                <a:latin typeface="Times New Roman" panose="02020603050405020304" pitchFamily="18" charset="0"/>
                <a:cs typeface="Times New Roman" panose="02020603050405020304" pitchFamily="18" charset="0"/>
              </a:rPr>
              <a:t>and Shearer (2006)</a:t>
            </a:r>
            <a:endParaRPr lang="es-CO" sz="1600" b="1" dirty="0">
              <a:latin typeface="Times New Roman" panose="02020603050405020304" pitchFamily="18" charset="0"/>
              <a:cs typeface="Times New Roman" panose="02020603050405020304" pitchFamily="18" charset="0"/>
            </a:endParaRPr>
          </a:p>
        </p:txBody>
      </p:sp>
      <p:grpSp>
        <p:nvGrpSpPr>
          <p:cNvPr id="17" name="Grupo 16">
            <a:extLst>
              <a:ext uri="{FF2B5EF4-FFF2-40B4-BE49-F238E27FC236}">
                <a16:creationId xmlns:a16="http://schemas.microsoft.com/office/drawing/2014/main" id="{E23BCA9E-5329-EDC6-3A0D-5D2694F0CA32}"/>
              </a:ext>
            </a:extLst>
          </p:cNvPr>
          <p:cNvGrpSpPr/>
          <p:nvPr/>
        </p:nvGrpSpPr>
        <p:grpSpPr>
          <a:xfrm>
            <a:off x="7861295" y="1107389"/>
            <a:ext cx="2549919" cy="5532773"/>
            <a:chOff x="7420272" y="306237"/>
            <a:chExt cx="3186768" cy="6416165"/>
          </a:xfrm>
        </p:grpSpPr>
        <p:pic>
          <p:nvPicPr>
            <p:cNvPr id="18" name="Imagen 17">
              <a:extLst>
                <a:ext uri="{FF2B5EF4-FFF2-40B4-BE49-F238E27FC236}">
                  <a16:creationId xmlns:a16="http://schemas.microsoft.com/office/drawing/2014/main" id="{D3B68BE6-03E0-5448-EA44-C4872AE0AB42}"/>
                </a:ext>
              </a:extLst>
            </p:cNvPr>
            <p:cNvPicPr>
              <a:picLocks noChangeAspect="1"/>
            </p:cNvPicPr>
            <p:nvPr/>
          </p:nvPicPr>
          <p:blipFill>
            <a:blip r:embed="rId4"/>
            <a:stretch>
              <a:fillRect/>
            </a:stretch>
          </p:blipFill>
          <p:spPr>
            <a:xfrm>
              <a:off x="7420272" y="306237"/>
              <a:ext cx="3186768" cy="6416165"/>
            </a:xfrm>
            <a:prstGeom prst="rect">
              <a:avLst/>
            </a:prstGeom>
          </p:spPr>
        </p:pic>
        <p:sp>
          <p:nvSpPr>
            <p:cNvPr id="19" name="Rectángulo 18">
              <a:extLst>
                <a:ext uri="{FF2B5EF4-FFF2-40B4-BE49-F238E27FC236}">
                  <a16:creationId xmlns:a16="http://schemas.microsoft.com/office/drawing/2014/main" id="{6733A88C-922C-F49B-471C-33320219BC5C}"/>
                </a:ext>
              </a:extLst>
            </p:cNvPr>
            <p:cNvSpPr/>
            <p:nvPr/>
          </p:nvSpPr>
          <p:spPr>
            <a:xfrm>
              <a:off x="8058150" y="2200275"/>
              <a:ext cx="19050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58877530-2E78-BBD9-1232-C0D3B5DF01D4}"/>
                </a:ext>
              </a:extLst>
            </p:cNvPr>
            <p:cNvSpPr txBox="1"/>
            <p:nvPr/>
          </p:nvSpPr>
          <p:spPr>
            <a:xfrm>
              <a:off x="8113920" y="1950333"/>
              <a:ext cx="2019300" cy="276999"/>
            </a:xfrm>
            <a:prstGeom prst="rect">
              <a:avLst/>
            </a:prstGeom>
            <a:noFill/>
          </p:spPr>
          <p:txBody>
            <a:bodyPr wrap="square">
              <a:spAutoFit/>
            </a:bodyPr>
            <a:lstStyle/>
            <a:p>
              <a:pPr algn="ctr"/>
              <a:r>
                <a:rPr lang="en-US" sz="1200" b="0" i="1" u="none" strike="noStrike" baseline="0" dirty="0">
                  <a:latin typeface="Times New Roman" panose="02020603050405020304" pitchFamily="18" charset="0"/>
                  <a:cs typeface="Times New Roman" panose="02020603050405020304" pitchFamily="18" charset="0"/>
                </a:rPr>
                <a:t>Lawrence</a:t>
              </a:r>
              <a:r>
                <a:rPr lang="en-US" sz="500" b="0" i="1" u="none" strike="noStrike" baseline="0" dirty="0">
                  <a:latin typeface="Times New Roman" panose="02020603050405020304" pitchFamily="18" charset="0"/>
                  <a:cs typeface="Times New Roman" panose="02020603050405020304" pitchFamily="18" charset="0"/>
                </a:rPr>
                <a:t> </a:t>
              </a:r>
              <a:r>
                <a:rPr lang="en-US" sz="1200" b="0" i="1" u="none" strike="noStrike" baseline="0" dirty="0">
                  <a:latin typeface="Times New Roman" panose="02020603050405020304" pitchFamily="18" charset="0"/>
                  <a:cs typeface="Times New Roman" panose="02020603050405020304" pitchFamily="18" charset="0"/>
                </a:rPr>
                <a:t>and Shearer (2006)</a:t>
              </a:r>
              <a:endParaRPr lang="es-CO" sz="1200" i="1" dirty="0">
                <a:latin typeface="Times New Roman" panose="02020603050405020304" pitchFamily="18" charset="0"/>
                <a:cs typeface="Times New Roman" panose="02020603050405020304" pitchFamily="18" charset="0"/>
              </a:endParaRPr>
            </a:p>
          </p:txBody>
        </p:sp>
      </p:grpSp>
      <p:pic>
        <p:nvPicPr>
          <p:cNvPr id="21" name="Imagen 20">
            <a:extLst>
              <a:ext uri="{FF2B5EF4-FFF2-40B4-BE49-F238E27FC236}">
                <a16:creationId xmlns:a16="http://schemas.microsoft.com/office/drawing/2014/main" id="{5B4A0C53-62BB-9378-5FE2-73D8156F6B92}"/>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11101640" y="53218"/>
            <a:ext cx="1048603" cy="1048603"/>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50B6B26-0580-B734-E2A3-63728CDFFBAA}"/>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P1.2-016</a:t>
            </a:r>
            <a:endParaRPr lang="en-AT" sz="1000" b="1"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1992317C-1011-3EC8-991B-2969D673D5FB}"/>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1101640" y="53218"/>
            <a:ext cx="1048603" cy="1048603"/>
          </a:xfrm>
          <a:prstGeom prst="rect">
            <a:avLst/>
          </a:prstGeom>
        </p:spPr>
      </p:pic>
      <p:sp>
        <p:nvSpPr>
          <p:cNvPr id="8" name="CuadroTexto 7">
            <a:extLst>
              <a:ext uri="{FF2B5EF4-FFF2-40B4-BE49-F238E27FC236}">
                <a16:creationId xmlns:a16="http://schemas.microsoft.com/office/drawing/2014/main" id="{203670E3-9B84-7268-C3AD-460ED17F044A}"/>
              </a:ext>
            </a:extLst>
          </p:cNvPr>
          <p:cNvSpPr txBox="1"/>
          <p:nvPr/>
        </p:nvSpPr>
        <p:spPr>
          <a:xfrm>
            <a:off x="992038" y="1889185"/>
            <a:ext cx="9385539" cy="2308324"/>
          </a:xfrm>
          <a:prstGeom prst="rect">
            <a:avLst/>
          </a:prstGeom>
          <a:noFill/>
        </p:spPr>
        <p:txBody>
          <a:bodyPr wrap="square" rtlCol="0">
            <a:spAutoFit/>
          </a:bodyPr>
          <a:lstStyle/>
          <a:p>
            <a:r>
              <a:rPr lang="en-US" sz="2400" dirty="0"/>
              <a:t>Evaluate the lateral variability in the geometry of the mantle discontinuities at 410 km and 660 km depth in the NW South America by using </a:t>
            </a:r>
            <a:r>
              <a:rPr lang="en-US" sz="2400" dirty="0" err="1"/>
              <a:t>teleseismic</a:t>
            </a:r>
            <a:r>
              <a:rPr lang="en-US" sz="2400" dirty="0"/>
              <a:t> information and Receiver Function analysis.</a:t>
            </a:r>
          </a:p>
          <a:p>
            <a:endParaRPr lang="en-US" sz="2400" dirty="0"/>
          </a:p>
          <a:p>
            <a:r>
              <a:rPr lang="en-US" sz="2400" dirty="0"/>
              <a:t>Evaluate the tectonic implications of the geometry setting of these mantle discontinuities. </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 Stations and Events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8D87DF24-63ED-4BCD-060B-5C0ABC33F8B7}"/>
              </a:ext>
            </a:extLst>
          </p:cNvPr>
          <p:cNvSpPr/>
          <p:nvPr/>
        </p:nvSpPr>
        <p:spPr>
          <a:xfrm>
            <a:off x="6886575" y="1364874"/>
            <a:ext cx="228600" cy="228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Mapa&#10;&#10;Descripción generada automáticamente">
            <a:extLst>
              <a:ext uri="{FF2B5EF4-FFF2-40B4-BE49-F238E27FC236}">
                <a16:creationId xmlns:a16="http://schemas.microsoft.com/office/drawing/2014/main" id="{F204F441-98D3-EAAA-81E0-565C1709A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 y="1091927"/>
            <a:ext cx="4553813" cy="5740195"/>
          </a:xfrm>
          <a:prstGeom prst="rect">
            <a:avLst/>
          </a:prstGeom>
        </p:spPr>
      </p:pic>
      <p:pic>
        <p:nvPicPr>
          <p:cNvPr id="10" name="Imagen 9" descr="Diagrama&#10;&#10;Descripción generada automáticamente">
            <a:extLst>
              <a:ext uri="{FF2B5EF4-FFF2-40B4-BE49-F238E27FC236}">
                <a16:creationId xmlns:a16="http://schemas.microsoft.com/office/drawing/2014/main" id="{7BD72E26-DA5E-CAB7-FE3F-ED72BE14D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266" y="3741458"/>
            <a:ext cx="2568909" cy="3090664"/>
          </a:xfrm>
          <a:prstGeom prst="rect">
            <a:avLst/>
          </a:prstGeom>
        </p:spPr>
      </p:pic>
      <p:sp>
        <p:nvSpPr>
          <p:cNvPr id="11" name="CuadroTexto 10">
            <a:extLst>
              <a:ext uri="{FF2B5EF4-FFF2-40B4-BE49-F238E27FC236}">
                <a16:creationId xmlns:a16="http://schemas.microsoft.com/office/drawing/2014/main" id="{047E1636-E6EF-C291-0E55-CD7382B8D623}"/>
              </a:ext>
            </a:extLst>
          </p:cNvPr>
          <p:cNvSpPr txBox="1"/>
          <p:nvPr/>
        </p:nvSpPr>
        <p:spPr>
          <a:xfrm>
            <a:off x="7936023" y="4440095"/>
            <a:ext cx="2422115" cy="1754326"/>
          </a:xfrm>
          <a:prstGeom prst="rect">
            <a:avLst/>
          </a:prstGeom>
          <a:noFill/>
        </p:spPr>
        <p:txBody>
          <a:bodyPr wrap="square">
            <a:spAutoFit/>
          </a:bodyPr>
          <a:lstStyle/>
          <a:p>
            <a:r>
              <a:rPr lang="es-CO" dirty="0"/>
              <a:t>98 </a:t>
            </a:r>
            <a:r>
              <a:rPr lang="es-CO" dirty="0" err="1"/>
              <a:t>Stations</a:t>
            </a:r>
            <a:endParaRPr lang="es-CO" dirty="0"/>
          </a:p>
          <a:p>
            <a:r>
              <a:rPr lang="es-CO" dirty="0"/>
              <a:t>1854 </a:t>
            </a:r>
            <a:r>
              <a:rPr lang="es-CO" dirty="0" err="1"/>
              <a:t>Teleseismic</a:t>
            </a:r>
            <a:r>
              <a:rPr lang="es-CO" dirty="0"/>
              <a:t> </a:t>
            </a:r>
            <a:r>
              <a:rPr lang="es-CO" dirty="0" err="1"/>
              <a:t>events</a:t>
            </a:r>
            <a:endParaRPr lang="es-CO" dirty="0"/>
          </a:p>
          <a:p>
            <a:r>
              <a:rPr lang="es-CO" dirty="0"/>
              <a:t>4.7≤Mw≤8.1</a:t>
            </a:r>
          </a:p>
          <a:p>
            <a:r>
              <a:rPr lang="es-CO" dirty="0"/>
              <a:t>30 − 130◦ </a:t>
            </a:r>
          </a:p>
          <a:p>
            <a:r>
              <a:rPr lang="es-CO" dirty="0"/>
              <a:t>RF </a:t>
            </a:r>
            <a:r>
              <a:rPr lang="es-CO" dirty="0" err="1"/>
              <a:t>estimated</a:t>
            </a:r>
            <a:r>
              <a:rPr lang="es-CO" dirty="0"/>
              <a:t> 66.277</a:t>
            </a:r>
          </a:p>
          <a:p>
            <a:r>
              <a:rPr lang="es-CO" dirty="0"/>
              <a:t>HQ RF </a:t>
            </a:r>
            <a:r>
              <a:rPr lang="es-CO" dirty="0" err="1"/>
              <a:t>choised</a:t>
            </a:r>
            <a:r>
              <a:rPr lang="es-CO" dirty="0"/>
              <a:t> 15.049</a:t>
            </a:r>
          </a:p>
        </p:txBody>
      </p:sp>
      <p:sp>
        <p:nvSpPr>
          <p:cNvPr id="12" name="Title 1">
            <a:extLst>
              <a:ext uri="{FF2B5EF4-FFF2-40B4-BE49-F238E27FC236}">
                <a16:creationId xmlns:a16="http://schemas.microsoft.com/office/drawing/2014/main" id="{BCAE2DEF-6524-872B-F13E-944426D21268}"/>
              </a:ext>
            </a:extLst>
          </p:cNvPr>
          <p:cNvSpPr txBox="1">
            <a:spLocks/>
          </p:cNvSpPr>
          <p:nvPr/>
        </p:nvSpPr>
        <p:spPr>
          <a:xfrm>
            <a:off x="11144270"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P1.2-016</a:t>
            </a:r>
            <a:endParaRPr lang="en-AT" sz="1000" b="1"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E1401B52-7639-34CB-DCE3-723D9E8AE2D7}"/>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1101640" y="53218"/>
            <a:ext cx="1048603" cy="1048603"/>
          </a:xfrm>
          <a:prstGeom prst="rect">
            <a:avLst/>
          </a:prstGeom>
        </p:spPr>
      </p:pic>
      <p:pic>
        <p:nvPicPr>
          <p:cNvPr id="14" name="Imagen 13" descr="Gráfico&#10;&#10;Descripción generada automáticamente">
            <a:extLst>
              <a:ext uri="{FF2B5EF4-FFF2-40B4-BE49-F238E27FC236}">
                <a16:creationId xmlns:a16="http://schemas.microsoft.com/office/drawing/2014/main" id="{DA5BF77E-0931-B365-7428-F8C8420053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8777" y="1202435"/>
            <a:ext cx="4399473" cy="2430940"/>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Geometry and thickness between both mantle </a:t>
            </a:r>
            <a:r>
              <a:rPr lang="en-US" sz="1800" dirty="0" err="1">
                <a:solidFill>
                  <a:schemeClr val="bg1"/>
                </a:solidFill>
                <a:latin typeface="Arial" panose="020B0604020202020204" pitchFamily="34" charset="0"/>
                <a:cs typeface="Arial" panose="020B0604020202020204" pitchFamily="34" charset="0"/>
              </a:rPr>
              <a:t>discontinuties</a:t>
            </a:r>
            <a:endParaRPr lang="en-US" sz="1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296B364B-A577-05B6-9CC8-C20A009E5771}"/>
              </a:ext>
            </a:extLst>
          </p:cNvPr>
          <p:cNvGrpSpPr/>
          <p:nvPr/>
        </p:nvGrpSpPr>
        <p:grpSpPr>
          <a:xfrm>
            <a:off x="94890" y="1802918"/>
            <a:ext cx="3564717" cy="4304198"/>
            <a:chOff x="438150" y="0"/>
            <a:chExt cx="5946479" cy="6858000"/>
          </a:xfrm>
        </p:grpSpPr>
        <p:pic>
          <p:nvPicPr>
            <p:cNvPr id="7" name="Imagen 6" descr="Mapa&#10;&#10;Descripción generada automáticamente">
              <a:extLst>
                <a:ext uri="{FF2B5EF4-FFF2-40B4-BE49-F238E27FC236}">
                  <a16:creationId xmlns:a16="http://schemas.microsoft.com/office/drawing/2014/main" id="{2AAB9273-6E45-39FF-C093-F331A46A0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0"/>
              <a:ext cx="5946479" cy="6858000"/>
            </a:xfrm>
            <a:prstGeom prst="rect">
              <a:avLst/>
            </a:prstGeom>
          </p:spPr>
        </p:pic>
        <p:sp>
          <p:nvSpPr>
            <p:cNvPr id="8" name="Rectángulo 7">
              <a:extLst>
                <a:ext uri="{FF2B5EF4-FFF2-40B4-BE49-F238E27FC236}">
                  <a16:creationId xmlns:a16="http://schemas.microsoft.com/office/drawing/2014/main" id="{44A53E8F-B51D-1842-D637-CA75AC08ABD0}"/>
                </a:ext>
              </a:extLst>
            </p:cNvPr>
            <p:cNvSpPr/>
            <p:nvPr/>
          </p:nvSpPr>
          <p:spPr>
            <a:xfrm>
              <a:off x="4772025" y="5972175"/>
              <a:ext cx="92392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9" name="Grupo 8">
            <a:extLst>
              <a:ext uri="{FF2B5EF4-FFF2-40B4-BE49-F238E27FC236}">
                <a16:creationId xmlns:a16="http://schemas.microsoft.com/office/drawing/2014/main" id="{8AA96CC0-15C5-D2D4-A296-4D3B74859EC7}"/>
              </a:ext>
            </a:extLst>
          </p:cNvPr>
          <p:cNvGrpSpPr/>
          <p:nvPr/>
        </p:nvGrpSpPr>
        <p:grpSpPr>
          <a:xfrm>
            <a:off x="3536937" y="1802918"/>
            <a:ext cx="3649924" cy="4304198"/>
            <a:chOff x="6096000" y="0"/>
            <a:chExt cx="5923687" cy="6858000"/>
          </a:xfrm>
        </p:grpSpPr>
        <p:pic>
          <p:nvPicPr>
            <p:cNvPr id="10" name="Imagen 9" descr="Diagrama&#10;&#10;Descripción generada automáticamente">
              <a:extLst>
                <a:ext uri="{FF2B5EF4-FFF2-40B4-BE49-F238E27FC236}">
                  <a16:creationId xmlns:a16="http://schemas.microsoft.com/office/drawing/2014/main" id="{27E574BD-92DC-29F2-5261-6EE9EB7DF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5923687" cy="6858000"/>
            </a:xfrm>
            <a:prstGeom prst="rect">
              <a:avLst/>
            </a:prstGeom>
          </p:spPr>
        </p:pic>
        <p:sp>
          <p:nvSpPr>
            <p:cNvPr id="11" name="Rectángulo 10">
              <a:extLst>
                <a:ext uri="{FF2B5EF4-FFF2-40B4-BE49-F238E27FC236}">
                  <a16:creationId xmlns:a16="http://schemas.microsoft.com/office/drawing/2014/main" id="{1CB2FEA0-3F7A-75CA-9466-3CE3B09EE09F}"/>
                </a:ext>
              </a:extLst>
            </p:cNvPr>
            <p:cNvSpPr/>
            <p:nvPr/>
          </p:nvSpPr>
          <p:spPr>
            <a:xfrm>
              <a:off x="10461004" y="5934075"/>
              <a:ext cx="92392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3" name="Title 1">
            <a:extLst>
              <a:ext uri="{FF2B5EF4-FFF2-40B4-BE49-F238E27FC236}">
                <a16:creationId xmlns:a16="http://schemas.microsoft.com/office/drawing/2014/main" id="{099A827A-CB46-DF20-F34F-E34E7DBBAAE2}"/>
              </a:ext>
            </a:extLst>
          </p:cNvPr>
          <p:cNvSpPr txBox="1">
            <a:spLocks/>
          </p:cNvSpPr>
          <p:nvPr/>
        </p:nvSpPr>
        <p:spPr>
          <a:xfrm>
            <a:off x="11144270"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P1.2-016</a:t>
            </a:r>
            <a:endParaRPr lang="en-AT" sz="1000" b="1"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A1F038DA-BB3A-06F4-3AC2-D5EACF35184E}"/>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1101640" y="53218"/>
            <a:ext cx="1048603" cy="1048603"/>
          </a:xfrm>
          <a:prstGeom prst="rect">
            <a:avLst/>
          </a:prstGeom>
        </p:spPr>
      </p:pic>
      <p:grpSp>
        <p:nvGrpSpPr>
          <p:cNvPr id="16" name="Grupo 15">
            <a:extLst>
              <a:ext uri="{FF2B5EF4-FFF2-40B4-BE49-F238E27FC236}">
                <a16:creationId xmlns:a16="http://schemas.microsoft.com/office/drawing/2014/main" id="{1C080455-F234-0CA6-F411-74653F3DE29D}"/>
              </a:ext>
            </a:extLst>
          </p:cNvPr>
          <p:cNvGrpSpPr/>
          <p:nvPr/>
        </p:nvGrpSpPr>
        <p:grpSpPr>
          <a:xfrm>
            <a:off x="7030529" y="1802919"/>
            <a:ext cx="3690863" cy="4240250"/>
            <a:chOff x="7030529" y="1802919"/>
            <a:chExt cx="3690863" cy="4240250"/>
          </a:xfrm>
        </p:grpSpPr>
        <p:pic>
          <p:nvPicPr>
            <p:cNvPr id="12" name="Imagen 11" descr="Mapa&#10;&#10;Descripción generada automáticamente">
              <a:extLst>
                <a:ext uri="{FF2B5EF4-FFF2-40B4-BE49-F238E27FC236}">
                  <a16:creationId xmlns:a16="http://schemas.microsoft.com/office/drawing/2014/main" id="{2DF6FD26-2946-210B-EF42-947C49C96E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0529" y="1802919"/>
              <a:ext cx="3690863" cy="4240250"/>
            </a:xfrm>
            <a:prstGeom prst="rect">
              <a:avLst/>
            </a:prstGeom>
          </p:spPr>
        </p:pic>
        <p:sp>
          <p:nvSpPr>
            <p:cNvPr id="15" name="Rectángulo 14">
              <a:extLst>
                <a:ext uri="{FF2B5EF4-FFF2-40B4-BE49-F238E27FC236}">
                  <a16:creationId xmlns:a16="http://schemas.microsoft.com/office/drawing/2014/main" id="{4FA2B1C8-D368-D331-D64D-F4040F2F7097}"/>
                </a:ext>
              </a:extLst>
            </p:cNvPr>
            <p:cNvSpPr/>
            <p:nvPr/>
          </p:nvSpPr>
          <p:spPr>
            <a:xfrm>
              <a:off x="9677875" y="5527243"/>
              <a:ext cx="569283" cy="137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7" name="CuadroTexto 16">
            <a:extLst>
              <a:ext uri="{FF2B5EF4-FFF2-40B4-BE49-F238E27FC236}">
                <a16:creationId xmlns:a16="http://schemas.microsoft.com/office/drawing/2014/main" id="{51ADB609-7E5A-3A70-092A-92F9961C71CE}"/>
              </a:ext>
            </a:extLst>
          </p:cNvPr>
          <p:cNvSpPr txBox="1"/>
          <p:nvPr/>
        </p:nvSpPr>
        <p:spPr>
          <a:xfrm>
            <a:off x="3174520" y="1309438"/>
            <a:ext cx="4131516" cy="369332"/>
          </a:xfrm>
          <a:prstGeom prst="rect">
            <a:avLst/>
          </a:prstGeom>
          <a:noFill/>
        </p:spPr>
        <p:txBody>
          <a:bodyPr wrap="none" rtlCol="0">
            <a:spAutoFit/>
          </a:bodyPr>
          <a:lstStyle/>
          <a:p>
            <a:r>
              <a:rPr lang="es-CO" dirty="0" err="1"/>
              <a:t>Morphology</a:t>
            </a:r>
            <a:r>
              <a:rPr lang="es-CO" dirty="0"/>
              <a:t> </a:t>
            </a:r>
            <a:r>
              <a:rPr lang="es-CO" dirty="0" err="1"/>
              <a:t>of</a:t>
            </a:r>
            <a:r>
              <a:rPr lang="es-CO" dirty="0"/>
              <a:t> </a:t>
            </a:r>
            <a:r>
              <a:rPr lang="es-CO" dirty="0" err="1"/>
              <a:t>the</a:t>
            </a:r>
            <a:r>
              <a:rPr lang="es-CO" dirty="0"/>
              <a:t> </a:t>
            </a:r>
            <a:r>
              <a:rPr lang="es-CO" dirty="0" err="1"/>
              <a:t>mantle</a:t>
            </a:r>
            <a:r>
              <a:rPr lang="es-CO" dirty="0"/>
              <a:t> </a:t>
            </a:r>
            <a:r>
              <a:rPr lang="es-CO" dirty="0" err="1"/>
              <a:t>discontinuities</a:t>
            </a:r>
            <a:r>
              <a:rPr lang="es-CO" dirty="0"/>
              <a:t> </a:t>
            </a:r>
          </a:p>
        </p:txBody>
      </p:sp>
      <p:sp>
        <p:nvSpPr>
          <p:cNvPr id="18" name="CuadroTexto 17">
            <a:extLst>
              <a:ext uri="{FF2B5EF4-FFF2-40B4-BE49-F238E27FC236}">
                <a16:creationId xmlns:a16="http://schemas.microsoft.com/office/drawing/2014/main" id="{FC6DD22B-9548-171D-A8DA-9CD4ED60D682}"/>
              </a:ext>
            </a:extLst>
          </p:cNvPr>
          <p:cNvSpPr txBox="1"/>
          <p:nvPr/>
        </p:nvSpPr>
        <p:spPr>
          <a:xfrm>
            <a:off x="1328468" y="6143412"/>
            <a:ext cx="1525354" cy="646331"/>
          </a:xfrm>
          <a:prstGeom prst="rect">
            <a:avLst/>
          </a:prstGeom>
          <a:noFill/>
        </p:spPr>
        <p:txBody>
          <a:bodyPr wrap="none" rtlCol="0">
            <a:spAutoFit/>
          </a:bodyPr>
          <a:lstStyle/>
          <a:p>
            <a:r>
              <a:rPr lang="es-CO" dirty="0"/>
              <a:t>410 km-Depth</a:t>
            </a:r>
          </a:p>
          <a:p>
            <a:pPr algn="ctr"/>
            <a:r>
              <a:rPr lang="es-CO" dirty="0"/>
              <a:t>(</a:t>
            </a:r>
            <a:r>
              <a:rPr lang="es-CO" dirty="0" err="1"/>
              <a:t>reference</a:t>
            </a:r>
            <a:r>
              <a:rPr lang="es-CO" dirty="0"/>
              <a:t>)</a:t>
            </a:r>
          </a:p>
        </p:txBody>
      </p:sp>
      <p:sp>
        <p:nvSpPr>
          <p:cNvPr id="19" name="CuadroTexto 18">
            <a:extLst>
              <a:ext uri="{FF2B5EF4-FFF2-40B4-BE49-F238E27FC236}">
                <a16:creationId xmlns:a16="http://schemas.microsoft.com/office/drawing/2014/main" id="{A286CD89-07FF-67A6-95E1-1B1679B47F3C}"/>
              </a:ext>
            </a:extLst>
          </p:cNvPr>
          <p:cNvSpPr txBox="1"/>
          <p:nvPr/>
        </p:nvSpPr>
        <p:spPr>
          <a:xfrm>
            <a:off x="4914182" y="6143412"/>
            <a:ext cx="1525354" cy="646331"/>
          </a:xfrm>
          <a:prstGeom prst="rect">
            <a:avLst/>
          </a:prstGeom>
          <a:noFill/>
        </p:spPr>
        <p:txBody>
          <a:bodyPr wrap="none" rtlCol="0">
            <a:spAutoFit/>
          </a:bodyPr>
          <a:lstStyle/>
          <a:p>
            <a:r>
              <a:rPr lang="es-CO" dirty="0"/>
              <a:t>660 km-Depth</a:t>
            </a:r>
          </a:p>
          <a:p>
            <a:pPr algn="ctr"/>
            <a:r>
              <a:rPr lang="es-CO" dirty="0"/>
              <a:t>(</a:t>
            </a:r>
            <a:r>
              <a:rPr lang="es-CO" dirty="0" err="1"/>
              <a:t>reference</a:t>
            </a:r>
            <a:r>
              <a:rPr lang="es-CO" dirty="0"/>
              <a:t>)</a:t>
            </a:r>
          </a:p>
        </p:txBody>
      </p:sp>
      <p:sp>
        <p:nvSpPr>
          <p:cNvPr id="20" name="CuadroTexto 19">
            <a:extLst>
              <a:ext uri="{FF2B5EF4-FFF2-40B4-BE49-F238E27FC236}">
                <a16:creationId xmlns:a16="http://schemas.microsoft.com/office/drawing/2014/main" id="{4D6A7050-621D-6099-71B6-996C44F521FE}"/>
              </a:ext>
            </a:extLst>
          </p:cNvPr>
          <p:cNvSpPr txBox="1"/>
          <p:nvPr/>
        </p:nvSpPr>
        <p:spPr>
          <a:xfrm>
            <a:off x="8144390" y="6143412"/>
            <a:ext cx="1818126" cy="646331"/>
          </a:xfrm>
          <a:prstGeom prst="rect">
            <a:avLst/>
          </a:prstGeom>
          <a:noFill/>
        </p:spPr>
        <p:txBody>
          <a:bodyPr wrap="none" rtlCol="0">
            <a:spAutoFit/>
          </a:bodyPr>
          <a:lstStyle/>
          <a:p>
            <a:r>
              <a:rPr lang="es-CO" dirty="0"/>
              <a:t>250 km-</a:t>
            </a:r>
            <a:r>
              <a:rPr lang="es-CO" dirty="0" err="1"/>
              <a:t>thickness</a:t>
            </a:r>
            <a:endParaRPr lang="es-CO" dirty="0"/>
          </a:p>
          <a:p>
            <a:pPr algn="ctr"/>
            <a:r>
              <a:rPr lang="es-CO" dirty="0"/>
              <a:t>(</a:t>
            </a:r>
            <a:r>
              <a:rPr lang="es-CO" dirty="0" err="1"/>
              <a:t>reference</a:t>
            </a:r>
            <a:r>
              <a:rPr lang="es-CO" dirty="0"/>
              <a:t>)</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Marcador de contenido 5">
            <a:extLst>
              <a:ext uri="{FF2B5EF4-FFF2-40B4-BE49-F238E27FC236}">
                <a16:creationId xmlns:a16="http://schemas.microsoft.com/office/drawing/2014/main" id="{A12AEFCD-78AE-3064-C4E0-14D660B78F01}"/>
              </a:ext>
            </a:extLst>
          </p:cNvPr>
          <p:cNvSpPr txBox="1">
            <a:spLocks/>
          </p:cNvSpPr>
          <p:nvPr/>
        </p:nvSpPr>
        <p:spPr>
          <a:xfrm>
            <a:off x="122808" y="1354348"/>
            <a:ext cx="5099649" cy="5237322"/>
          </a:xfrm>
          <a:prstGeom prst="rect">
            <a:avLst/>
          </a:prstGeom>
        </p:spPr>
        <p:txBody>
          <a:bodyP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A low correlation coefficient between the depths of the mantle transition zone's discontinuities indicates a considerable variation in topography, possibly due to significant anomalies in temperature, water content, or seismic velocities.</a:t>
            </a:r>
          </a:p>
          <a:p>
            <a:pPr marL="342900" indent="-342900" algn="l">
              <a:buFont typeface="Arial" panose="020B0604020202020204" pitchFamily="34" charset="0"/>
              <a:buChar char="•"/>
            </a:pPr>
            <a:r>
              <a:rPr lang="en-US" dirty="0"/>
              <a:t>The region that recorded the lowest thickness of the mantle's transition zone was under the Nazca plate, below the </a:t>
            </a:r>
            <a:r>
              <a:rPr lang="en-US" dirty="0" err="1"/>
              <a:t>Malpelo</a:t>
            </a:r>
            <a:r>
              <a:rPr lang="en-US" dirty="0"/>
              <a:t> Ridge. This tectonic feature could have its origin at the base of the upper mantle, causing an increase in temperature in the region and explaining its divergent behavior and cortical thinning.</a:t>
            </a:r>
          </a:p>
          <a:p>
            <a:pPr marL="342900" indent="-342900" algn="l">
              <a:buFont typeface="Arial" panose="020B0604020202020204" pitchFamily="34" charset="0"/>
              <a:buChar char="•"/>
            </a:pPr>
            <a:endParaRPr lang="es-CO" dirty="0"/>
          </a:p>
        </p:txBody>
      </p:sp>
      <p:sp>
        <p:nvSpPr>
          <p:cNvPr id="7" name="Title 1">
            <a:extLst>
              <a:ext uri="{FF2B5EF4-FFF2-40B4-BE49-F238E27FC236}">
                <a16:creationId xmlns:a16="http://schemas.microsoft.com/office/drawing/2014/main" id="{7DC6F03A-841D-5201-2199-C0496F5E8298}"/>
              </a:ext>
            </a:extLst>
          </p:cNvPr>
          <p:cNvSpPr txBox="1">
            <a:spLocks/>
          </p:cNvSpPr>
          <p:nvPr/>
        </p:nvSpPr>
        <p:spPr>
          <a:xfrm>
            <a:off x="11144270"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P1.2-016</a:t>
            </a:r>
            <a:endParaRPr lang="en-AT" sz="1000" b="1" dirty="0">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DC3ADA41-F987-7AF9-3B9C-9014DE42EABA}"/>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1101640" y="53218"/>
            <a:ext cx="1048603" cy="1048603"/>
          </a:xfrm>
          <a:prstGeom prst="rect">
            <a:avLst/>
          </a:prstGeom>
        </p:spPr>
      </p:pic>
      <p:grpSp>
        <p:nvGrpSpPr>
          <p:cNvPr id="9" name="Grupo 8">
            <a:extLst>
              <a:ext uri="{FF2B5EF4-FFF2-40B4-BE49-F238E27FC236}">
                <a16:creationId xmlns:a16="http://schemas.microsoft.com/office/drawing/2014/main" id="{14ACA523-4EFD-6E71-CDB4-258A17D25914}"/>
              </a:ext>
            </a:extLst>
          </p:cNvPr>
          <p:cNvGrpSpPr/>
          <p:nvPr/>
        </p:nvGrpSpPr>
        <p:grpSpPr>
          <a:xfrm>
            <a:off x="5149830" y="1301731"/>
            <a:ext cx="5535603" cy="5508184"/>
            <a:chOff x="4933950" y="346134"/>
            <a:chExt cx="6762751" cy="6443603"/>
          </a:xfrm>
        </p:grpSpPr>
        <p:pic>
          <p:nvPicPr>
            <p:cNvPr id="10" name="Imagen 9" descr="Gráfico&#10;&#10;Descripción generada automáticamente con confianza media">
              <a:extLst>
                <a:ext uri="{FF2B5EF4-FFF2-40B4-BE49-F238E27FC236}">
                  <a16:creationId xmlns:a16="http://schemas.microsoft.com/office/drawing/2014/main" id="{A61D96C1-03CA-E23A-E239-C82B0BF06F22}"/>
                </a:ext>
              </a:extLst>
            </p:cNvPr>
            <p:cNvPicPr>
              <a:picLocks noChangeAspect="1"/>
            </p:cNvPicPr>
            <p:nvPr/>
          </p:nvPicPr>
          <p:blipFill rotWithShape="1">
            <a:blip r:embed="rId4">
              <a:extLst>
                <a:ext uri="{28A0092B-C50C-407E-A947-70E740481C1C}">
                  <a14:useLocalDpi xmlns:a14="http://schemas.microsoft.com/office/drawing/2010/main" val="0"/>
                </a:ext>
              </a:extLst>
            </a:blip>
            <a:srcRect t="10197" r="9497" b="3351"/>
            <a:stretch/>
          </p:blipFill>
          <p:spPr>
            <a:xfrm>
              <a:off x="5022677" y="346134"/>
              <a:ext cx="6674024" cy="6375341"/>
            </a:xfrm>
            <a:prstGeom prst="rect">
              <a:avLst/>
            </a:prstGeom>
          </p:spPr>
        </p:pic>
        <p:sp>
          <p:nvSpPr>
            <p:cNvPr id="11" name="Rectángulo 10">
              <a:extLst>
                <a:ext uri="{FF2B5EF4-FFF2-40B4-BE49-F238E27FC236}">
                  <a16:creationId xmlns:a16="http://schemas.microsoft.com/office/drawing/2014/main" id="{6ABE878C-49BA-4E02-4EF9-810E5800D035}"/>
                </a:ext>
              </a:extLst>
            </p:cNvPr>
            <p:cNvSpPr/>
            <p:nvPr/>
          </p:nvSpPr>
          <p:spPr>
            <a:xfrm>
              <a:off x="4933950" y="3248025"/>
              <a:ext cx="442798" cy="1266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C5B0AA3D-7F8C-C1F1-3C5D-D70D505F5294}"/>
                </a:ext>
              </a:extLst>
            </p:cNvPr>
            <p:cNvSpPr/>
            <p:nvPr/>
          </p:nvSpPr>
          <p:spPr>
            <a:xfrm>
              <a:off x="7477124" y="6389748"/>
              <a:ext cx="1400175" cy="399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br>
              <a:rPr lang="en-AT" sz="1800" dirty="0">
                <a:solidFill>
                  <a:schemeClr val="bg1"/>
                </a:solidFill>
                <a:latin typeface="Arial" panose="020B0604020202020204" pitchFamily="34" charset="0"/>
                <a:cs typeface="Arial" panose="020B0604020202020204" pitchFamily="34" charset="0"/>
              </a:rPr>
            </a:br>
            <a:r>
              <a:rPr lang="en-AT" sz="1800" dirty="0">
                <a:solidFill>
                  <a:schemeClr val="bg1"/>
                </a:solidFill>
                <a:latin typeface="Arial" panose="020B0604020202020204" pitchFamily="34" charset="0"/>
                <a:cs typeface="Arial" panose="020B0604020202020204" pitchFamily="34" charset="0"/>
              </a:rPr>
              <a:t>[</a:t>
            </a:r>
            <a:r>
              <a:rPr lang="en-US" sz="1800" dirty="0">
                <a:solidFill>
                  <a:schemeClr val="bg1"/>
                </a:solidFill>
                <a:latin typeface="Arial" panose="020B0604020202020204" pitchFamily="34" charset="0"/>
                <a:cs typeface="Arial" panose="020B0604020202020204" pitchFamily="34" charset="0"/>
              </a:rPr>
              <a:t>Optional slide Font: Arial Regular Size 20</a:t>
            </a:r>
            <a:r>
              <a:rPr lang="en-AT" sz="1800" dirty="0">
                <a:solidFill>
                  <a:schemeClr val="bg1"/>
                </a:solidFill>
                <a:latin typeface="Arial" panose="020B0604020202020204" pitchFamily="34" charset="0"/>
                <a:cs typeface="Arial" panose="020B0604020202020204" pitchFamily="34" charset="0"/>
              </a:rPr>
              <a:t>]</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418529AB-E36E-C113-920F-A118F8174F00}"/>
              </a:ext>
            </a:extLst>
          </p:cNvPr>
          <p:cNvSpPr txBox="1"/>
          <p:nvPr/>
        </p:nvSpPr>
        <p:spPr>
          <a:xfrm>
            <a:off x="500332" y="1424052"/>
            <a:ext cx="9954883" cy="5262979"/>
          </a:xfrm>
          <a:prstGeom prst="rect">
            <a:avLst/>
          </a:prstGeom>
          <a:noFill/>
        </p:spPr>
        <p:txBody>
          <a:bodyPr wrap="square">
            <a:spAutoFit/>
          </a:bodyPr>
          <a:lstStyle/>
          <a:p>
            <a:pPr marL="285750" indent="-285750">
              <a:buFont typeface="Arial" panose="020B0604020202020204" pitchFamily="34" charset="0"/>
              <a:buChar char="•"/>
            </a:pPr>
            <a:r>
              <a:rPr lang="en-US" sz="2400" dirty="0" err="1"/>
              <a:t>Assumpcao</a:t>
            </a:r>
            <a:r>
              <a:rPr lang="en-US" sz="2400" dirty="0"/>
              <a:t>, M., Bianchi, M., Kock, C., y Beck, S. (2021). Effect of the Cold Nazca Slab on the Depth of the 660km Discontinuity in South America. Journal of South American Earth Sciences, 112:103607.</a:t>
            </a:r>
          </a:p>
          <a:p>
            <a:pPr marL="285750" indent="-285750">
              <a:buFont typeface="Arial" panose="020B0604020202020204" pitchFamily="34" charset="0"/>
              <a:buChar char="•"/>
            </a:pPr>
            <a:r>
              <a:rPr lang="en-US" sz="2400" dirty="0"/>
              <a:t>Blanco, J. F., Vargas, C. A., y Monsalve, G. (2017). Lithospheric thickness estimation beneath Northwestern South America from an S-wave receiver function analysis. Geochemistry, Geophysics, Geosystems, 18(4):1376–1387.</a:t>
            </a:r>
          </a:p>
          <a:p>
            <a:pPr marL="285750" indent="-285750">
              <a:buFont typeface="Arial" panose="020B0604020202020204" pitchFamily="34" charset="0"/>
              <a:buChar char="•"/>
            </a:pPr>
            <a:r>
              <a:rPr lang="en-US" sz="2400" dirty="0" err="1"/>
              <a:t>Eulenfeld</a:t>
            </a:r>
            <a:r>
              <a:rPr lang="en-US" sz="2400" dirty="0"/>
              <a:t>, T. (2020). rf: Receiver function calculation in seismology. Journal of Open Source Software, 5(48):1808.</a:t>
            </a:r>
          </a:p>
          <a:p>
            <a:pPr marL="285750" indent="-285750">
              <a:buFont typeface="Arial" panose="020B0604020202020204" pitchFamily="34" charset="0"/>
              <a:buChar char="•"/>
            </a:pPr>
            <a:r>
              <a:rPr lang="en-US" sz="2400" dirty="0"/>
              <a:t>Lawrence, J. F. y Shearer, P. M. (2006). A global study of transition zone thickness using receiver functions. Journal of Geophysical Research: Solid Earth, 111(B6).</a:t>
            </a:r>
          </a:p>
          <a:p>
            <a:pPr marL="285750" indent="-285750">
              <a:buFont typeface="Arial" panose="020B0604020202020204" pitchFamily="34" charset="0"/>
              <a:buChar char="•"/>
            </a:pPr>
            <a:r>
              <a:rPr lang="en-US" sz="2400" dirty="0"/>
              <a:t>Flanagan, M. P. y Shearer, P. M. (1998). Global mapping of topography on transition zone velocity discontinuities by stacking SS precursors. Journal of Geophysical Research: Solid Earth, 103(B2):2673–2692.</a:t>
            </a:r>
          </a:p>
        </p:txBody>
      </p:sp>
      <p:sp>
        <p:nvSpPr>
          <p:cNvPr id="8" name="Title 1">
            <a:extLst>
              <a:ext uri="{FF2B5EF4-FFF2-40B4-BE49-F238E27FC236}">
                <a16:creationId xmlns:a16="http://schemas.microsoft.com/office/drawing/2014/main" id="{04EF7942-47E2-73B2-95AB-8C0FCD44B642}"/>
              </a:ext>
            </a:extLst>
          </p:cNvPr>
          <p:cNvSpPr txBox="1">
            <a:spLocks/>
          </p:cNvSpPr>
          <p:nvPr/>
        </p:nvSpPr>
        <p:spPr>
          <a:xfrm>
            <a:off x="11144270"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P1.2-016</a:t>
            </a:r>
            <a:endParaRPr lang="en-AT" sz="1000" b="1" dirty="0">
              <a:solidFill>
                <a:schemeClr val="bg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C816B017-2A67-41F9-7641-DB900DCA0D5A}"/>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1101640" y="53218"/>
            <a:ext cx="1048603" cy="1048603"/>
          </a:xfrm>
          <a:prstGeom prst="rect">
            <a:avLst/>
          </a:prstGeom>
        </p:spPr>
      </p:pic>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6198</TotalTime>
  <Words>746</Words>
  <Application>Microsoft Office PowerPoint</Application>
  <PresentationFormat>Panorámica</PresentationFormat>
  <Paragraphs>56</Paragraphs>
  <Slides>7</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vt:i4>
      </vt:variant>
    </vt:vector>
  </HeadingPairs>
  <TitlesOfParts>
    <vt:vector size="13" baseType="lpstr">
      <vt:lpstr>Arial</vt:lpstr>
      <vt:lpstr>Calibri</vt:lpstr>
      <vt:lpstr>Calibri Light</vt:lpstr>
      <vt:lpstr>Times New Roman</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CA VJ</cp:lastModifiedBy>
  <cp:revision>38</cp:revision>
  <dcterms:created xsi:type="dcterms:W3CDTF">2023-04-18T13:25:54Z</dcterms:created>
  <dcterms:modified xsi:type="dcterms:W3CDTF">2023-06-11T21:50:09Z</dcterms:modified>
</cp:coreProperties>
</file>