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2"/>
  </p:notes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9"/>
    <p:restoredTop sz="93910" autoAdjust="0"/>
  </p:normalViewPr>
  <p:slideViewPr>
    <p:cSldViewPr snapToGrid="0">
      <p:cViewPr varScale="1">
        <p:scale>
          <a:sx n="62" d="100"/>
          <a:sy n="62" d="100"/>
        </p:scale>
        <p:origin x="11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B9299-5475-4601-BD96-0D2F7EF95CC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A1010-5173-4B6F-BFB7-7CFF97A5D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1010-5173-4B6F-BFB7-7CFF97A5D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117633"/>
            <a:ext cx="68261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Earthquake Occurrences and Looking for the Future in South Central Tibet (SCT)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Himalaya</a:t>
            </a:r>
          </a:p>
          <a:p>
            <a:pPr algn="ctr"/>
            <a:endParaRPr lang="en-AT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Shanker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Harihar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Paudyal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Technology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Roorkee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Earthquake Engineering, India</a:t>
            </a: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Tribhuvan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 Nepal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Daya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Shanker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presently an Associate Professor of Engineering Seismology  &amp;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Seismotectonics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working as faculty since 1996 in the Department of Earthquake Engineering, Indian Institute of Technology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Roorkee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India. He has produce 05 PhD and 23 M. Tech Thesis, 47 foreign visits, 180 publications.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0280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seismicity patterns: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entire preparatory phenomena of seismicity fluctuation can be classified in four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epeisode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STIXGeneral" pitchFamily="2" charset="2"/>
                <a:cs typeface="Arial" panose="020B0604020202020204" pitchFamily="34" charset="0"/>
              </a:rPr>
              <a:t>N– Normal seismicity 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STIXGeneral" pitchFamily="2" charset="2"/>
                <a:cs typeface="Arial" panose="020B0604020202020204" pitchFamily="34" charset="0"/>
              </a:rPr>
              <a:t>Episode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A—Anomalous seismicity Episode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G—Precursory Gap Episode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M—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Mainshock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Episode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Low-High –Low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Seismicity </a:t>
            </a:r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data used (1963-2006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South Central Tibet region, two anomalously high seismicity phases having analogous spatial and temporal characteristics, separated by about 1.3 years duration occurred during January 2002-February 2003 and June-August 2004 and were concentrated towards south-southwest of the preparatory areas of 1996 and 1998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mainshocks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mains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shock is 1 to 2 unit greater than the Precursory Magnitude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), but in this case 1 to 1.4. Considering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facts, the expected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mainshock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(M≥6.0) may lie within the delineated elliptical area (~1.6 x 103 km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bounded by 29.6-30.1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 and 87.8-88.1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and in the depth range 25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 km.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B04CB3-713F-836C-5EB0-3054E6F7BF97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-IIT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224" y="278271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   Background Related to Topic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2511" y="1093007"/>
            <a:ext cx="4511040" cy="5545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this region is seismically very active</a:t>
            </a: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722" y="1779687"/>
            <a:ext cx="3898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study area is part of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Himalayas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to north the Himalayas are divided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Sub-Himalaya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Lesser Himalaya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Higher Himalaya.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boundary between the Sub-Himalaya and Lesser Himalaya is marked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MBT,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whereas the Lesser Himalaya separated from the Higher Himalaya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 tectonic discontinuity, the MCT,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the predominant factor for major tectonic activity in the region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Geomorphologically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area is characterized by a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high-amplitude topography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denudational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slope 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4294657" y="5042651"/>
            <a:ext cx="19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Sub-Himalaya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4210911" y="3687069"/>
            <a:ext cx="19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Lesser </a:t>
            </a:r>
            <a:r>
              <a:rPr lang="en-US" b="1" dirty="0" smtClean="0"/>
              <a:t>Himalaya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4239482" y="2318857"/>
            <a:ext cx="19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Higher Himalaya.</a:t>
            </a:r>
            <a:endParaRPr lang="en-IN" dirty="0"/>
          </a:p>
        </p:txBody>
      </p:sp>
      <p:sp>
        <p:nvSpPr>
          <p:cNvPr id="27" name="Rectangle 26"/>
          <p:cNvSpPr/>
          <p:nvPr/>
        </p:nvSpPr>
        <p:spPr>
          <a:xfrm>
            <a:off x="5633079" y="4499181"/>
            <a:ext cx="67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MBT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8" name="Rectangle 27"/>
          <p:cNvSpPr/>
          <p:nvPr/>
        </p:nvSpPr>
        <p:spPr>
          <a:xfrm>
            <a:off x="5863243" y="3119853"/>
            <a:ext cx="62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MCT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294657" y="6064450"/>
            <a:ext cx="193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Lower-Himalaya</a:t>
            </a:r>
          </a:p>
          <a:p>
            <a:r>
              <a:rPr lang="en-US" b="1" dirty="0" smtClean="0"/>
              <a:t>     (</a:t>
            </a:r>
            <a:r>
              <a:rPr lang="en-US" b="1" dirty="0" err="1" smtClean="0"/>
              <a:t>Shivalik</a:t>
            </a:r>
            <a:r>
              <a:rPr lang="en-US" b="1" dirty="0" smtClean="0"/>
              <a:t>)</a:t>
            </a:r>
            <a:endParaRPr lang="en-IN" dirty="0"/>
          </a:p>
        </p:txBody>
      </p:sp>
      <p:sp>
        <p:nvSpPr>
          <p:cNvPr id="30" name="Freeform 29"/>
          <p:cNvSpPr/>
          <p:nvPr/>
        </p:nvSpPr>
        <p:spPr>
          <a:xfrm rot="504769">
            <a:off x="4397484" y="3177161"/>
            <a:ext cx="1562335" cy="45719"/>
          </a:xfrm>
          <a:custGeom>
            <a:avLst/>
            <a:gdLst>
              <a:gd name="connsiteX0" fmla="*/ 0 w 3698357"/>
              <a:gd name="connsiteY0" fmla="*/ 0 h 1513934"/>
              <a:gd name="connsiteX1" fmla="*/ 3698240 w 3698357"/>
              <a:gd name="connsiteY1" fmla="*/ 1513840 h 1513934"/>
              <a:gd name="connsiteX2" fmla="*/ 142240 w 3698357"/>
              <a:gd name="connsiteY2" fmla="*/ 81280 h 151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8357" h="1513934">
                <a:moveTo>
                  <a:pt x="0" y="0"/>
                </a:moveTo>
                <a:lnTo>
                  <a:pt x="3698240" y="1513840"/>
                </a:lnTo>
                <a:cubicBezTo>
                  <a:pt x="3721947" y="1527387"/>
                  <a:pt x="142240" y="81280"/>
                  <a:pt x="142240" y="812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c 30"/>
          <p:cNvSpPr/>
          <p:nvPr/>
        </p:nvSpPr>
        <p:spPr>
          <a:xfrm rot="11166029">
            <a:off x="4421016" y="4203874"/>
            <a:ext cx="2590800" cy="485671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5520395" y="5744238"/>
            <a:ext cx="723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11166029">
            <a:off x="4281216" y="5399811"/>
            <a:ext cx="2590800" cy="485671"/>
          </a:xfrm>
          <a:prstGeom prst="arc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4210912" y="1302655"/>
            <a:ext cx="34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Division of Himalayas</a:t>
            </a:r>
            <a:endParaRPr lang="en-IN" sz="2800" dirty="0"/>
          </a:p>
        </p:txBody>
      </p:sp>
      <p:sp>
        <p:nvSpPr>
          <p:cNvPr id="35" name="Down Arrow 34"/>
          <p:cNvSpPr/>
          <p:nvPr/>
        </p:nvSpPr>
        <p:spPr>
          <a:xfrm flipH="1">
            <a:off x="4871943" y="1768942"/>
            <a:ext cx="670560" cy="56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7475894" y="2400774"/>
            <a:ext cx="1385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MCT I, 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MCT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II and 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MCT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III</a:t>
            </a:r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37" name="Straight Arrow Connector 36"/>
          <p:cNvCxnSpPr>
            <a:stCxn id="28" idx="3"/>
          </p:cNvCxnSpPr>
          <p:nvPr/>
        </p:nvCxnSpPr>
        <p:spPr>
          <a:xfrm flipV="1">
            <a:off x="6486683" y="2601846"/>
            <a:ext cx="1017619" cy="702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</p:cNvCxnSpPr>
          <p:nvPr/>
        </p:nvCxnSpPr>
        <p:spPr>
          <a:xfrm flipV="1">
            <a:off x="6486683" y="2904985"/>
            <a:ext cx="942577" cy="399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3"/>
          </p:cNvCxnSpPr>
          <p:nvPr/>
        </p:nvCxnSpPr>
        <p:spPr>
          <a:xfrm flipV="1">
            <a:off x="6486683" y="3119854"/>
            <a:ext cx="989211" cy="18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lum bright="-3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13" y="3489185"/>
            <a:ext cx="4538579" cy="3352800"/>
          </a:xfrm>
          <a:prstGeom prst="rect">
            <a:avLst/>
          </a:prstGeom>
          <a:blipFill dpi="0" rotWithShape="1">
            <a:blip r:embed="rId3">
              <a:alphaModFix amt="94000"/>
              <a:lum bright="-3000" contrast="40000"/>
            </a:blip>
            <a:srcRect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8287088" y="1093007"/>
            <a:ext cx="3197776" cy="143277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smtClean="0"/>
              <a:t> The three subregions:</a:t>
            </a:r>
          </a:p>
          <a:p>
            <a:r>
              <a:rPr lang="en-US" sz="4800" smtClean="0"/>
              <a:t>1. </a:t>
            </a:r>
            <a:r>
              <a:rPr lang="en-US" sz="4800" b="1" smtClean="0"/>
              <a:t>The Himalaya</a:t>
            </a:r>
          </a:p>
          <a:p>
            <a:r>
              <a:rPr lang="en-US" sz="4800" b="1" smtClean="0"/>
              <a:t>2. The plain of Ganges a</a:t>
            </a:r>
            <a:r>
              <a:rPr lang="en-US" sz="4800" b="1" smtClean="0">
                <a:solidFill>
                  <a:schemeClr val="bg1"/>
                </a:solidFill>
              </a:rPr>
              <a:t>nd other  </a:t>
            </a:r>
          </a:p>
          <a:p>
            <a:r>
              <a:rPr lang="en-US" sz="4800" b="1" smtClean="0">
                <a:solidFill>
                  <a:schemeClr val="bg1"/>
                </a:solidFill>
              </a:rPr>
              <a:t>     rivers</a:t>
            </a:r>
          </a:p>
          <a:p>
            <a:r>
              <a:rPr lang="en-US" sz="4800" smtClean="0"/>
              <a:t>3. The peninsula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smtClean="0"/>
              <a:t>         are very different in structure and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smtClean="0"/>
              <a:t>         in geological  history </a:t>
            </a:r>
          </a:p>
          <a:p>
            <a:endParaRPr lang="en-US" dirty="0"/>
          </a:p>
        </p:txBody>
      </p:sp>
      <p:pic>
        <p:nvPicPr>
          <p:cNvPr id="42" name="Picture 41" descr="logo-II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29606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85597"/>
            <a:ext cx="39136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Seismicity patterns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48768" y="1692120"/>
            <a:ext cx="7107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seismic precursors are known to be preceded to small to large earthquakes such as: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b-values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Anomalous seismicity fluctuations 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(Singh et.al., 2005;  </a:t>
            </a:r>
            <a:r>
              <a:rPr lang="en-US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Kanamori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1981)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Precursory Swarm (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Evison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1977, 1982</a:t>
            </a:r>
            <a:r>
              <a:rPr lang="en-US" sz="2400" b="1" dirty="0">
                <a:solidFill>
                  <a:schemeClr val="accent2"/>
                </a:solidFill>
                <a:latin typeface="Arial Black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swarms are a set of events occurring in an area over an interval of time which may continue to several months without any </a:t>
            </a:r>
            <a:r>
              <a:rPr lang="en-US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oustanding</a:t>
            </a:r>
            <a:r>
              <a:rPr lang="en-US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earthquake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(Bullen, 1965)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level of magnitude of events constituting the swarm is generally lower and of comparable sizes as compared to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Mainshock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1977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precursory swarm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for long-range earthquake prediction demands for its identification in real sense of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and time domain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precursory swarm requires </a:t>
            </a:r>
            <a:r>
              <a:rPr lang="en-US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and temporal clustering of approximately similar magnitude events</a:t>
            </a:r>
            <a:r>
              <a:rPr lang="en-US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344536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Precursory Swarm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49440" y="1085597"/>
            <a:ext cx="391363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050"/>
                </a:solidFill>
                <a:cs typeface="Arial" panose="020B0604020202020204" pitchFamily="34" charset="0"/>
              </a:rPr>
              <a:t>Identification of Seismicity </a:t>
            </a:r>
            <a:r>
              <a:rPr lang="en-US" altLang="en-US" b="1" dirty="0" smtClean="0">
                <a:solidFill>
                  <a:srgbClr val="00B050"/>
                </a:solidFill>
                <a:cs typeface="Arial" panose="020B0604020202020204" pitchFamily="34" charset="0"/>
              </a:rPr>
              <a:t>patterns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FF0000"/>
                </a:solidFill>
                <a:cs typeface="Arial" panose="020B0604020202020204" pitchFamily="34" charset="0"/>
              </a:rPr>
              <a:t>The entire preparatory phenomena of seismicity fluctuation can be classified in four </a:t>
            </a:r>
            <a:r>
              <a:rPr lang="en-US" sz="1600" kern="0" dirty="0" err="1">
                <a:solidFill>
                  <a:srgbClr val="FF0000"/>
                </a:solidFill>
                <a:cs typeface="Arial" panose="020B0604020202020204" pitchFamily="34" charset="0"/>
              </a:rPr>
              <a:t>epeisode</a:t>
            </a:r>
            <a:r>
              <a:rPr lang="en-US" sz="1600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16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N– Normal seismicity Episode (</a:t>
            </a:r>
            <a:r>
              <a:rPr lang="en-US" kern="0" dirty="0">
                <a:solidFill>
                  <a:srgbClr val="C00000"/>
                </a:solidFill>
                <a:ea typeface="STIXGeneral" pitchFamily="2" charset="2"/>
                <a:cs typeface="Arial" panose="020B0604020202020204" pitchFamily="34" charset="0"/>
              </a:rPr>
              <a:t>or background</a:t>
            </a: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- </a:t>
            </a:r>
            <a:r>
              <a:rPr lang="en-US" kern="0" dirty="0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measured from the onset of swarm activity,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A—Anomalous seismicity Episode (or </a:t>
            </a:r>
            <a:r>
              <a:rPr lang="en-US" kern="0" dirty="0">
                <a:solidFill>
                  <a:srgbClr val="C00000"/>
                </a:solidFill>
                <a:ea typeface="STIXGeneral" pitchFamily="2" charset="2"/>
                <a:cs typeface="Arial" panose="020B0604020202020204" pitchFamily="34" charset="0"/>
              </a:rPr>
              <a:t>Precursory swarm Episode </a:t>
            </a: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- period from the onset to end of swarm sequence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G—Precursory Gap Episode (or </a:t>
            </a:r>
            <a:r>
              <a:rPr lang="en-US" kern="0" dirty="0">
                <a:solidFill>
                  <a:srgbClr val="C00000"/>
                </a:solidFill>
                <a:ea typeface="STIXGeneral" pitchFamily="2" charset="2"/>
                <a:cs typeface="Arial" panose="020B0604020202020204" pitchFamily="34" charset="0"/>
              </a:rPr>
              <a:t>seismic quiescence</a:t>
            </a: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- </a:t>
            </a:r>
            <a:r>
              <a:rPr lang="en-US" kern="0" dirty="0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From the date of termination of swarm </a:t>
            </a:r>
            <a:r>
              <a:rPr lang="en-US" kern="0" dirty="0" err="1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actitivy</a:t>
            </a:r>
            <a:r>
              <a:rPr lang="en-US" kern="0" dirty="0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 to the onset of the </a:t>
            </a:r>
            <a:r>
              <a:rPr lang="en-US" kern="0" dirty="0" err="1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mainshock</a:t>
            </a:r>
            <a:r>
              <a:rPr lang="en-US" kern="0" dirty="0">
                <a:solidFill>
                  <a:schemeClr val="accent1"/>
                </a:solidFill>
                <a:ea typeface="STIXGeneral" pitchFamily="2" charset="2"/>
                <a:cs typeface="Arial" panose="020B0604020202020204" pitchFamily="34" charset="0"/>
              </a:rPr>
              <a:t> sequence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M—</a:t>
            </a:r>
            <a:r>
              <a:rPr lang="en-US" kern="0" dirty="0" err="1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Mainshock</a:t>
            </a: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 Episode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kern="0" dirty="0">
                <a:solidFill>
                  <a:sysClr val="windowText" lastClr="000000"/>
                </a:solidFill>
                <a:ea typeface="STIXGeneral" pitchFamily="2" charset="2"/>
                <a:cs typeface="Arial" panose="020B0604020202020204" pitchFamily="34" charset="0"/>
              </a:rPr>
              <a:t> </a:t>
            </a:r>
            <a:r>
              <a:rPr lang="en-US" kern="0" dirty="0">
                <a:solidFill>
                  <a:srgbClr val="FF0000"/>
                </a:solidFill>
                <a:ea typeface="STIXGeneral" pitchFamily="2" charset="2"/>
                <a:cs typeface="Arial" panose="020B0604020202020204" pitchFamily="34" charset="0"/>
              </a:rPr>
              <a:t>Duration of main shock and its associated aftershocks</a:t>
            </a:r>
            <a:r>
              <a:rPr lang="en-US" kern="0" dirty="0" smtClean="0">
                <a:solidFill>
                  <a:srgbClr val="FF0000"/>
                </a:solidFill>
                <a:ea typeface="STIXGeneral" pitchFamily="2" charset="2"/>
                <a:cs typeface="Arial" panose="020B0604020202020204" pitchFamily="34" charset="0"/>
              </a:rPr>
              <a:t>.</a:t>
            </a:r>
            <a:endParaRPr lang="en-US" altLang="en-US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logo-IIT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105276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Investigation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eismicityMap_Regi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2"/>
          <a:stretch>
            <a:fillRect/>
          </a:stretch>
        </p:blipFill>
        <p:spPr bwMode="auto">
          <a:xfrm>
            <a:off x="0" y="1068419"/>
            <a:ext cx="10774933" cy="38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27" y="4925422"/>
            <a:ext cx="10770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region D stretches in the east-west direction within South Central Tibet and is bounded between 29.2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-31.0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 and 82.5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-90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 with the ITS as the southernmost limit. </a:t>
            </a:r>
            <a:r>
              <a:rPr lang="en-US" sz="1600" b="1" dirty="0" smtClean="0">
                <a:solidFill>
                  <a:srgbClr val="FF0000"/>
                </a:solidFill>
              </a:rPr>
              <a:t>The region is traversed by a dense normal faults/ </a:t>
            </a:r>
            <a:r>
              <a:rPr lang="en-US" sz="1600" b="1" dirty="0" err="1" smtClean="0">
                <a:solidFill>
                  <a:srgbClr val="FF0000"/>
                </a:solidFill>
              </a:rPr>
              <a:t>graben</a:t>
            </a:r>
            <a:r>
              <a:rPr lang="en-US" sz="1600" b="1" dirty="0" smtClean="0">
                <a:solidFill>
                  <a:srgbClr val="FF0000"/>
                </a:solidFill>
              </a:rPr>
              <a:t> structures trending north-south and northeast-southwes</a:t>
            </a:r>
            <a:r>
              <a:rPr lang="en-US" sz="1600" b="1" dirty="0" smtClean="0"/>
              <a:t>t. In addition, the seismically inactive east-west trending and south dipping Indus </a:t>
            </a:r>
            <a:r>
              <a:rPr lang="en-US" sz="1600" b="1" dirty="0" err="1" smtClean="0"/>
              <a:t>Tsangpo</a:t>
            </a:r>
            <a:r>
              <a:rPr lang="en-US" sz="1600" b="1" dirty="0" smtClean="0"/>
              <a:t> Thrust traverses the entire region. </a:t>
            </a:r>
            <a:r>
              <a:rPr lang="en-US" sz="1600" b="1" dirty="0" smtClean="0">
                <a:solidFill>
                  <a:srgbClr val="FF0000"/>
                </a:solidFill>
              </a:rPr>
              <a:t>The region has been quiet till 1962.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78" y="5842337"/>
            <a:ext cx="1062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region D can be divided into five active zones as D1, D2, D3, D4 and D5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based on the clustering pattern of seismic events. </a:t>
            </a:r>
            <a:r>
              <a:rPr lang="en-US" sz="1600" b="1" dirty="0">
                <a:solidFill>
                  <a:srgbClr val="FF0000"/>
                </a:solidFill>
              </a:rPr>
              <a:t>Since 1963</a:t>
            </a:r>
            <a:r>
              <a:rPr lang="en-US" sz="1600" b="1" dirty="0"/>
              <a:t>, only </a:t>
            </a:r>
            <a:r>
              <a:rPr lang="en-US" sz="1600" b="1" dirty="0">
                <a:solidFill>
                  <a:srgbClr val="FF0000"/>
                </a:solidFill>
              </a:rPr>
              <a:t>three medium size earthquakes </a:t>
            </a:r>
            <a:r>
              <a:rPr lang="en-US" sz="1600" b="1" dirty="0"/>
              <a:t>with </a:t>
            </a:r>
            <a:r>
              <a:rPr lang="en-US" sz="1600" b="1" dirty="0" err="1"/>
              <a:t>m</a:t>
            </a:r>
            <a:r>
              <a:rPr lang="en-US" sz="1600" b="1" baseline="-25000" dirty="0" err="1"/>
              <a:t>b</a:t>
            </a:r>
            <a:r>
              <a:rPr lang="en-US" sz="1600" b="1" baseline="-25000" dirty="0"/>
              <a:t> </a:t>
            </a:r>
            <a:r>
              <a:rPr lang="en-US" sz="1600" b="1" dirty="0">
                <a:sym typeface="Symbol" panose="05050102010706020507" pitchFamily="18" charset="2"/>
              </a:rPr>
              <a:t></a:t>
            </a:r>
            <a:r>
              <a:rPr lang="en-US" sz="1600" b="1" dirty="0"/>
              <a:t> 6 have occurred: </a:t>
            </a:r>
            <a:r>
              <a:rPr lang="en-US" sz="1600" b="1" dirty="0">
                <a:solidFill>
                  <a:srgbClr val="FF0000"/>
                </a:solidFill>
              </a:rPr>
              <a:t>in 1980 in zone D4 </a:t>
            </a:r>
            <a:r>
              <a:rPr lang="en-US" sz="1600" b="1" dirty="0"/>
              <a:t>and in </a:t>
            </a:r>
            <a:r>
              <a:rPr lang="en-US" sz="1600" b="1" dirty="0">
                <a:solidFill>
                  <a:srgbClr val="FF0000"/>
                </a:solidFill>
              </a:rPr>
              <a:t>2004 and 2005 in zone D1 </a:t>
            </a:r>
            <a:r>
              <a:rPr lang="en-US" sz="1600" b="1" dirty="0" smtClean="0">
                <a:solidFill>
                  <a:srgbClr val="FF0000"/>
                </a:solidFill>
              </a:rPr>
              <a:t> (</a:t>
            </a:r>
            <a:r>
              <a:rPr lang="en-US" sz="1600" b="1" dirty="0" smtClean="0">
                <a:solidFill>
                  <a:srgbClr val="00B050"/>
                </a:solidFill>
              </a:rPr>
              <a:t>Seismicity Data 1963-2006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IN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logo-II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05277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992583"/>
            <a:ext cx="7265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ensure the anomalous seismic activity patterns Three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earthquake sequence occurred in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1996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5.9),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1998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5.8) and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2004-05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6.2, 6.3)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were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investigated in details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N" sz="2800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37222" y="3480313"/>
            <a:ext cx="303622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72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Earthquakes of 11 July 2004 (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2000" b="1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6.2) and 07 April 2005 (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2000" b="1" i="0" u="none" strike="noStrike" cap="none" normalizeH="0" baseline="-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6.3)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Final_MS_2004-05_D_Spat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46" y="1122735"/>
            <a:ext cx="3160140" cy="40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Final_MS_2004-05_D_Tempo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51" y="5200149"/>
            <a:ext cx="5425927" cy="169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8798"/>
            <a:ext cx="5237278" cy="2801944"/>
          </a:xfrm>
          <a:prstGeom prst="rect">
            <a:avLst/>
          </a:prstGeom>
        </p:spPr>
      </p:pic>
      <p:pic>
        <p:nvPicPr>
          <p:cNvPr id="23" name="Picture 22" descr="logo-IIT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491" y="129990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pic>
        <p:nvPicPr>
          <p:cNvPr id="7" name="Picture 2" descr="Final_MS_1996_Regi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2108"/>
            <a:ext cx="5973610" cy="29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nal_MS_1998_Regi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46" y="1248033"/>
            <a:ext cx="4251248" cy="28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70958"/>
              </p:ext>
            </p:extLst>
          </p:nvPr>
        </p:nvGraphicFramePr>
        <p:xfrm>
          <a:off x="0" y="4435517"/>
          <a:ext cx="5711869" cy="2296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3560">
                  <a:extLst>
                    <a:ext uri="{9D8B030D-6E8A-4147-A177-3AD203B41FA5}">
                      <a16:colId xmlns:a16="http://schemas.microsoft.com/office/drawing/2014/main" val="1740423812"/>
                    </a:ext>
                  </a:extLst>
                </a:gridCol>
                <a:gridCol w="1795159">
                  <a:extLst>
                    <a:ext uri="{9D8B030D-6E8A-4147-A177-3AD203B41FA5}">
                      <a16:colId xmlns:a16="http://schemas.microsoft.com/office/drawing/2014/main" val="1194699380"/>
                    </a:ext>
                  </a:extLst>
                </a:gridCol>
                <a:gridCol w="489589">
                  <a:extLst>
                    <a:ext uri="{9D8B030D-6E8A-4147-A177-3AD203B41FA5}">
                      <a16:colId xmlns:a16="http://schemas.microsoft.com/office/drawing/2014/main" val="3562030206"/>
                    </a:ext>
                  </a:extLst>
                </a:gridCol>
                <a:gridCol w="611986">
                  <a:extLst>
                    <a:ext uri="{9D8B030D-6E8A-4147-A177-3AD203B41FA5}">
                      <a16:colId xmlns:a16="http://schemas.microsoft.com/office/drawing/2014/main" val="2031421868"/>
                    </a:ext>
                  </a:extLst>
                </a:gridCol>
                <a:gridCol w="1101575">
                  <a:extLst>
                    <a:ext uri="{9D8B030D-6E8A-4147-A177-3AD203B41FA5}">
                      <a16:colId xmlns:a16="http://schemas.microsoft.com/office/drawing/2014/main" val="734324576"/>
                    </a:ext>
                  </a:extLst>
                </a:gridCol>
              </a:tblGrid>
              <a:tr h="5546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Seismic episodes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Duration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Days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Total events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Level of activity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419187"/>
                  </a:ext>
                </a:extLst>
              </a:tr>
              <a:tr h="5008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Normal/ background (N)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01 Jan 1995-11 Mar 1996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436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5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Moderately low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153787"/>
                  </a:ext>
                </a:extLst>
              </a:tr>
              <a:tr h="5008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Anomalous/ swarm (A)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12 Mar 1996-17 May 1996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67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10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Extremely high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667"/>
                  </a:ext>
                </a:extLst>
              </a:tr>
              <a:tr h="2390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Precursory gap (G)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18 May 1996-02 Jul 1996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46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Extremely low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965242"/>
                  </a:ext>
                </a:extLst>
              </a:tr>
              <a:tr h="5008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effectLst/>
                        </a:rPr>
                        <a:t>Mainshock sequence (M)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03 Jul1996-31 Mar 1997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324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18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76224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48067"/>
              </p:ext>
            </p:extLst>
          </p:nvPr>
        </p:nvGraphicFramePr>
        <p:xfrm>
          <a:off x="5853723" y="4318362"/>
          <a:ext cx="4711303" cy="24257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13391">
                  <a:extLst>
                    <a:ext uri="{9D8B030D-6E8A-4147-A177-3AD203B41FA5}">
                      <a16:colId xmlns:a16="http://schemas.microsoft.com/office/drawing/2014/main" val="1422772821"/>
                    </a:ext>
                  </a:extLst>
                </a:gridCol>
                <a:gridCol w="1480695">
                  <a:extLst>
                    <a:ext uri="{9D8B030D-6E8A-4147-A177-3AD203B41FA5}">
                      <a16:colId xmlns:a16="http://schemas.microsoft.com/office/drawing/2014/main" val="1036819895"/>
                    </a:ext>
                  </a:extLst>
                </a:gridCol>
                <a:gridCol w="403826">
                  <a:extLst>
                    <a:ext uri="{9D8B030D-6E8A-4147-A177-3AD203B41FA5}">
                      <a16:colId xmlns:a16="http://schemas.microsoft.com/office/drawing/2014/main" val="2477376240"/>
                    </a:ext>
                  </a:extLst>
                </a:gridCol>
                <a:gridCol w="504783">
                  <a:extLst>
                    <a:ext uri="{9D8B030D-6E8A-4147-A177-3AD203B41FA5}">
                      <a16:colId xmlns:a16="http://schemas.microsoft.com/office/drawing/2014/main" val="2930718002"/>
                    </a:ext>
                  </a:extLst>
                </a:gridCol>
                <a:gridCol w="908608">
                  <a:extLst>
                    <a:ext uri="{9D8B030D-6E8A-4147-A177-3AD203B41FA5}">
                      <a16:colId xmlns:a16="http://schemas.microsoft.com/office/drawing/2014/main" val="2521891636"/>
                    </a:ext>
                  </a:extLst>
                </a:gridCol>
              </a:tblGrid>
              <a:tr h="5070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Seismic episodes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Duration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Days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Total events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Level of activity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47124"/>
                  </a:ext>
                </a:extLst>
              </a:tr>
              <a:tr h="47968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Normal/ background (N)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 Apr. 1997-12 Sept.1997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Extremely low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115953"/>
                  </a:ext>
                </a:extLst>
              </a:tr>
              <a:tr h="47968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Anomalous/ swarm (A)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 Sept.1997-05 Oct.1997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Extremely high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409778"/>
                  </a:ext>
                </a:extLst>
              </a:tr>
              <a:tr h="47968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Precursory gap (G)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06 Oct.1997-19 Jul.1998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287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Moderately low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1342444"/>
                  </a:ext>
                </a:extLst>
              </a:tr>
              <a:tr h="47968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Mainshock</a:t>
                      </a:r>
                      <a:r>
                        <a:rPr lang="en-US" sz="1100" dirty="0">
                          <a:effectLst/>
                        </a:rPr>
                        <a:t> sequence (M)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20 Jul.1998-25 Dec.1998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159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61650"/>
                  </a:ext>
                </a:extLst>
              </a:tr>
            </a:tbl>
          </a:graphicData>
        </a:graphic>
      </p:graphicFrame>
      <p:pic>
        <p:nvPicPr>
          <p:cNvPr id="11" name="Picture 10" descr="logo-IIT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17733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062681"/>
            <a:ext cx="10453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Anomalous </a:t>
            </a:r>
            <a:r>
              <a:rPr lang="en-US" sz="2800" b="1" dirty="0"/>
              <a:t>Seismicity for Future Earthquakes in South Central Tibet </a:t>
            </a:r>
            <a:endParaRPr lang="en-IN" sz="2800" b="1" dirty="0"/>
          </a:p>
        </p:txBody>
      </p:sp>
      <p:pic>
        <p:nvPicPr>
          <p:cNvPr id="7" name="Picture 2" descr="Final_MS_1999-06_D_Fu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901"/>
            <a:ext cx="5935387" cy="39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94661"/>
              </p:ext>
            </p:extLst>
          </p:nvPr>
        </p:nvGraphicFramePr>
        <p:xfrm>
          <a:off x="5935387" y="1534396"/>
          <a:ext cx="4835492" cy="2788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5304">
                  <a:extLst>
                    <a:ext uri="{9D8B030D-6E8A-4147-A177-3AD203B41FA5}">
                      <a16:colId xmlns:a16="http://schemas.microsoft.com/office/drawing/2014/main" val="2545541305"/>
                    </a:ext>
                  </a:extLst>
                </a:gridCol>
                <a:gridCol w="1514127">
                  <a:extLst>
                    <a:ext uri="{9D8B030D-6E8A-4147-A177-3AD203B41FA5}">
                      <a16:colId xmlns:a16="http://schemas.microsoft.com/office/drawing/2014/main" val="2392218724"/>
                    </a:ext>
                  </a:extLst>
                </a:gridCol>
                <a:gridCol w="412944">
                  <a:extLst>
                    <a:ext uri="{9D8B030D-6E8A-4147-A177-3AD203B41FA5}">
                      <a16:colId xmlns:a16="http://schemas.microsoft.com/office/drawing/2014/main" val="3979048952"/>
                    </a:ext>
                  </a:extLst>
                </a:gridCol>
                <a:gridCol w="516180">
                  <a:extLst>
                    <a:ext uri="{9D8B030D-6E8A-4147-A177-3AD203B41FA5}">
                      <a16:colId xmlns:a16="http://schemas.microsoft.com/office/drawing/2014/main" val="352961835"/>
                    </a:ext>
                  </a:extLst>
                </a:gridCol>
                <a:gridCol w="946937">
                  <a:extLst>
                    <a:ext uri="{9D8B030D-6E8A-4147-A177-3AD203B41FA5}">
                      <a16:colId xmlns:a16="http://schemas.microsoft.com/office/drawing/2014/main" val="173261772"/>
                    </a:ext>
                  </a:extLst>
                </a:gridCol>
              </a:tblGrid>
              <a:tr h="3710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Seismic episodes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Duration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Days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Total events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Level of activity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67838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Normal/ background (N)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 Jan.1999-30 Jan. 2002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1126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Extremely low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657157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Anomalous/ swarm (A1)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 Jan.2002-26 Feb.2003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Extremely high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095482"/>
                  </a:ext>
                </a:extLst>
              </a:tr>
              <a:tr h="3952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Precursory gap (G1)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 Feb. 2003-01 Jun.2004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461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Extremely low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812315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Anomalous/ swarm (A2)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02 Jun.2004-21 Aug.2004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81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Extremely high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6042"/>
                  </a:ext>
                </a:extLst>
              </a:tr>
              <a:tr h="3952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Precursory gap (G2)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 Aug.2004-31 Dec.2006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Extremely low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349900"/>
                  </a:ext>
                </a:extLst>
              </a:tr>
              <a:tr h="2032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Mainshock (M)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yet occurred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35836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53841" y="1973630"/>
            <a:ext cx="1099936" cy="1028381"/>
            <a:chOff x="1541484" y="416106"/>
            <a:chExt cx="1099936" cy="1028381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2121408" y="646176"/>
              <a:ext cx="520012" cy="79831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611886">
              <a:off x="1541484" y="416106"/>
              <a:ext cx="1087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Location</a:t>
              </a:r>
              <a:endParaRPr lang="en-IN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935387" y="4374214"/>
            <a:ext cx="4835491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this case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mainshock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has occurred so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</a:t>
            </a:r>
          </a:p>
          <a:p>
            <a:pPr marL="228600" indent="-228600"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the location of expected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mainshock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</a:p>
          <a:p>
            <a:pPr marL="228600" indent="-228600" algn="just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circled open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star</a:t>
            </a: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elliptical area</a:t>
            </a:r>
          </a:p>
          <a:p>
            <a:pPr marL="228600" indent="-228600" algn="just">
              <a:lnSpc>
                <a:spcPct val="110000"/>
              </a:lnSpc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delineated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through dotted line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preparatory</a:t>
            </a:r>
          </a:p>
          <a:p>
            <a:pPr marL="228600" indent="-228600" algn="just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using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spatial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temporal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</a:p>
          <a:p>
            <a:pPr marL="228600" indent="-228600" algn="just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normal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anomalous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(A1 and A2) and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gap(G1</a:t>
            </a:r>
          </a:p>
          <a:p>
            <a:pPr marL="228600" indent="-228600" algn="just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G2)events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logo-IIT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93991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98659"/>
              </p:ext>
            </p:extLst>
          </p:nvPr>
        </p:nvGraphicFramePr>
        <p:xfrm>
          <a:off x="0" y="1165771"/>
          <a:ext cx="7555451" cy="291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5751856" imgH="2218494" progId="Word.Document.12">
                  <p:embed/>
                </p:oleObj>
              </mc:Choice>
              <mc:Fallback>
                <p:oleObj name="Document" r:id="rId3" imgW="5751856" imgH="2218494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65771"/>
                        <a:ext cx="7555451" cy="2916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607645" y="1109794"/>
            <a:ext cx="29697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the </a:t>
            </a:r>
            <a:r>
              <a:rPr lang="en-US" b="1" dirty="0"/>
              <a:t>South Central Tibet region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two</a:t>
            </a:r>
            <a:r>
              <a:rPr lang="en-US" dirty="0"/>
              <a:t> anomalously high seismicity phases having analogous spatial and temporal characteristics, separated by about </a:t>
            </a:r>
            <a:r>
              <a:rPr lang="en-US" dirty="0">
                <a:solidFill>
                  <a:srgbClr val="C00000"/>
                </a:solidFill>
              </a:rPr>
              <a:t>1.3 years duration </a:t>
            </a:r>
            <a:r>
              <a:rPr lang="en-US" dirty="0"/>
              <a:t>occurred during </a:t>
            </a:r>
            <a:r>
              <a:rPr lang="en-US" dirty="0">
                <a:solidFill>
                  <a:srgbClr val="C00000"/>
                </a:solidFill>
              </a:rPr>
              <a:t>January 2002-February 2003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June-August 2004</a:t>
            </a:r>
            <a:r>
              <a:rPr lang="en-US" dirty="0"/>
              <a:t> and were concentrated towards south-southwest of the preparatory areas of 1996 and 1998 </a:t>
            </a:r>
            <a:r>
              <a:rPr lang="en-US" dirty="0" err="1" smtClean="0"/>
              <a:t>mainshocks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In General, Mains </a:t>
            </a:r>
            <a:r>
              <a:rPr lang="en-US" dirty="0" smtClean="0"/>
              <a:t>shock </a:t>
            </a:r>
            <a:r>
              <a:rPr lang="en-US" dirty="0" smtClean="0"/>
              <a:t>is 1 to 2 unit greater than the Precursory Magnitude (</a:t>
            </a:r>
            <a:r>
              <a:rPr lang="en-US" dirty="0" err="1" smtClean="0"/>
              <a:t>Mp</a:t>
            </a:r>
            <a:r>
              <a:rPr lang="en-US" dirty="0" smtClean="0"/>
              <a:t>), but in this case 1 to 1.4. Considering this Magnitude will be ≥ 6.0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4126509"/>
            <a:ext cx="769673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both these cases, the spatial and the temporal clustering of swarm events are prominent, and they are confined in a vertical column of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to 45 km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Considering these facts, the expected </a:t>
            </a:r>
            <a:r>
              <a:rPr lang="en-US" sz="2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mainshock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(M≥6.0) may lie within the delineated elliptical area (~1.6 x 103 km</a:t>
            </a:r>
            <a:r>
              <a:rPr lang="en-US" sz="25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bounded by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29.6-30.1</a:t>
            </a:r>
            <a:r>
              <a:rPr lang="en-US" sz="25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 and 87.8-88.1</a:t>
            </a:r>
            <a:r>
              <a:rPr lang="en-US" sz="25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in the depth range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 km.</a:t>
            </a:r>
            <a:endParaRPr lang="en-IN" sz="25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7" name="Picture 16" descr="logo-IIT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34" y="129990"/>
            <a:ext cx="1121410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6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094950"/>
            <a:ext cx="1021451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Evison</a:t>
            </a:r>
            <a:r>
              <a:rPr lang="en-US" dirty="0"/>
              <a:t>, F.F., Fluctuation of seismicity before major earthquakes, Nature, 266, 710-712, </a:t>
            </a:r>
            <a:r>
              <a:rPr lang="en-US" dirty="0" smtClean="0"/>
              <a:t>1977.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Evison</a:t>
            </a:r>
            <a:r>
              <a:rPr lang="en-US" dirty="0"/>
              <a:t>, F.F., 1982. Generalized precursory swarm hypothesis. Journal of Physics </a:t>
            </a:r>
            <a:r>
              <a:rPr lang="en-US" dirty="0" smtClean="0"/>
              <a:t>of the </a:t>
            </a:r>
            <a:r>
              <a:rPr lang="en-US" dirty="0"/>
              <a:t>Earth 30, 155–170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Kanamori</a:t>
            </a:r>
            <a:r>
              <a:rPr lang="en-US" dirty="0"/>
              <a:t>, H., 1981. The nature of seismicity patterns </a:t>
            </a:r>
            <a:r>
              <a:rPr lang="en-US" dirty="0" smtClean="0"/>
              <a:t>before large </a:t>
            </a:r>
            <a:r>
              <a:rPr lang="en-US" dirty="0"/>
              <a:t>earthquakes, in earthquake prediction. In: Simpson, D.W</a:t>
            </a:r>
            <a:r>
              <a:rPr lang="en-US" dirty="0" smtClean="0"/>
              <a:t>., Richards</a:t>
            </a:r>
            <a:r>
              <a:rPr lang="en-US" dirty="0"/>
              <a:t>, P.G.  </a:t>
            </a:r>
            <a:r>
              <a:rPr lang="en-US" dirty="0" smtClean="0"/>
              <a:t>(</a:t>
            </a:r>
            <a:r>
              <a:rPr lang="en-US" dirty="0"/>
              <a:t>Eds.). Maurice Ewing Series, vol. IV. </a:t>
            </a:r>
            <a:r>
              <a:rPr lang="en-US" dirty="0" smtClean="0"/>
              <a:t>AGU, Washington</a:t>
            </a:r>
            <a:r>
              <a:rPr lang="en-US" dirty="0"/>
              <a:t>, DC, pp. 1–19.</a:t>
            </a:r>
          </a:p>
          <a:p>
            <a:pPr marL="342900" indent="-342900">
              <a:buAutoNum type="arabicPeriod"/>
            </a:pPr>
            <a:r>
              <a:rPr lang="en-US" dirty="0" smtClean="0"/>
              <a:t>Singh</a:t>
            </a:r>
            <a:r>
              <a:rPr lang="en-US" dirty="0"/>
              <a:t>, H.N., </a:t>
            </a:r>
            <a:r>
              <a:rPr lang="en-US" dirty="0" err="1"/>
              <a:t>Shanker</a:t>
            </a:r>
            <a:r>
              <a:rPr lang="en-US" dirty="0"/>
              <a:t>, D., Singh, V.P., 2005. Occurrence of anomalous seismic </a:t>
            </a:r>
            <a:r>
              <a:rPr lang="en-US" dirty="0" smtClean="0"/>
              <a:t>activity preceding </a:t>
            </a:r>
            <a:r>
              <a:rPr lang="en-US" dirty="0"/>
              <a:t>large to great earthquakes in northeast India region with </a:t>
            </a:r>
            <a:r>
              <a:rPr lang="en-US" dirty="0" smtClean="0"/>
              <a:t>special reference </a:t>
            </a:r>
            <a:r>
              <a:rPr lang="en-US" dirty="0"/>
              <a:t>to 06 August 1988. Physics of the Earth and </a:t>
            </a:r>
            <a:r>
              <a:rPr lang="en-US" dirty="0" smtClean="0"/>
              <a:t>Planetary Interiors 148, 284–561.</a:t>
            </a:r>
          </a:p>
          <a:p>
            <a:pPr marL="342900" indent="-342900">
              <a:buFontTx/>
              <a:buAutoNum type="arabicPeriod"/>
            </a:pPr>
            <a:r>
              <a:rPr lang="en-IN" dirty="0"/>
              <a:t>Bullen and Bolt B.A., An Introduction to the Theory of Seismology, Cambridge University Press, Cambridge, pp. 499</a:t>
            </a:r>
            <a:r>
              <a:rPr lang="en-IN"/>
              <a:t>, </a:t>
            </a:r>
            <a:r>
              <a:rPr lang="en-IN" smtClean="0"/>
              <a:t>1965.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algn="just"/>
            <a:endParaRPr lang="es-ES" sz="25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ES" sz="2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 descr="logo-IIT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34" y="129990"/>
            <a:ext cx="112141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Bullen and Bolt B.A., </a:t>
            </a: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Introduction to the Theory of Seismology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Cambridge University Press, Cambridge, pp. 499, 1985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Bullen and Bolt B.A., </a:t>
            </a: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Introduction to the Theory of Seismology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Cambridge University Press, Cambridge, pp. 499, 1985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15293</TotalTime>
  <Words>1593</Words>
  <Application>Microsoft Office PowerPoint</Application>
  <PresentationFormat>Widescreen</PresentationFormat>
  <Paragraphs>209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STIXGeneral</vt:lpstr>
      <vt:lpstr>Symbol</vt:lpstr>
      <vt:lpstr>Times New Roman</vt:lpstr>
      <vt:lpstr>Custom Design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Prof Daya SHANKER</cp:lastModifiedBy>
  <cp:revision>70</cp:revision>
  <dcterms:created xsi:type="dcterms:W3CDTF">2023-04-18T13:25:54Z</dcterms:created>
  <dcterms:modified xsi:type="dcterms:W3CDTF">2023-05-30T05:54:37Z</dcterms:modified>
</cp:coreProperties>
</file>