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iLJbZvmtpKEwJhPPbZzqiXXS1h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13"/>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5" name="Shape 45"/>
        <p:cNvGrpSpPr/>
        <p:nvPr/>
      </p:nvGrpSpPr>
      <p:grpSpPr>
        <a:xfrm>
          <a:off x="0" y="0"/>
          <a:ext cx="0" cy="0"/>
          <a:chOff x="0" y="0"/>
          <a:chExt cx="0" cy="0"/>
        </a:xfrm>
      </p:grpSpPr>
      <p:sp>
        <p:nvSpPr>
          <p:cNvPr id="46" name="Google Shape;46;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 name="Google Shape;56;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7" name="Google Shape;57;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1"/>
          <p:cNvSpPr/>
          <p:nvPr>
            <p:ph idx="2" type="pic"/>
          </p:nvPr>
        </p:nvSpPr>
        <p:spPr>
          <a:xfrm>
            <a:off x="5183188" y="987425"/>
            <a:ext cx="6172200" cy="4873625"/>
          </a:xfrm>
          <a:prstGeom prst="rect">
            <a:avLst/>
          </a:prstGeom>
          <a:noFill/>
          <a:ln>
            <a:noFill/>
          </a:ln>
        </p:spPr>
      </p:sp>
      <p:sp>
        <p:nvSpPr>
          <p:cNvPr id="63" name="Google Shape;63;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4" name="Google Shape;64;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2"/>
          <p:cNvPicPr preferRelativeResize="0"/>
          <p:nvPr/>
        </p:nvPicPr>
        <p:blipFill rotWithShape="1">
          <a:blip r:embed="rId2">
            <a:alphaModFix/>
          </a:blip>
          <a:srcRect b="0" l="0" r="0" t="0"/>
          <a:stretch/>
        </p:blipFill>
        <p:spPr>
          <a:xfrm>
            <a:off x="10744200" y="234950"/>
            <a:ext cx="1229360" cy="572043"/>
          </a:xfrm>
          <a:prstGeom prst="rect">
            <a:avLst/>
          </a:prstGeom>
          <a:noFill/>
          <a:ln>
            <a:noFill/>
          </a:ln>
        </p:spPr>
      </p:pic>
      <p:grpSp>
        <p:nvGrpSpPr>
          <p:cNvPr id="7" name="Google Shape;7;p2"/>
          <p:cNvGrpSpPr/>
          <p:nvPr/>
        </p:nvGrpSpPr>
        <p:grpSpPr>
          <a:xfrm>
            <a:off x="10818813" y="803275"/>
            <a:ext cx="1084262" cy="258763"/>
            <a:chOff x="6815" y="506"/>
            <a:chExt cx="683" cy="163"/>
          </a:xfrm>
        </p:grpSpPr>
        <p:sp>
          <p:nvSpPr>
            <p:cNvPr id="8" name="Google Shape;8;p2"/>
            <p:cNvSpPr/>
            <p:nvPr/>
          </p:nvSpPr>
          <p:spPr>
            <a:xfrm>
              <a:off x="6815" y="508"/>
              <a:ext cx="680" cy="1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 name="Google Shape;9;p2"/>
            <p:cNvSpPr/>
            <p:nvPr/>
          </p:nvSpPr>
          <p:spPr>
            <a:xfrm>
              <a:off x="6822" y="513"/>
              <a:ext cx="669" cy="149"/>
            </a:xfrm>
            <a:custGeom>
              <a:rect b="b" l="l" r="r" t="t"/>
              <a:pathLst>
                <a:path extrusionOk="0" h="397" w="1849">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 name="Google Shape;10;p2"/>
            <p:cNvSpPr/>
            <p:nvPr/>
          </p:nvSpPr>
          <p:spPr>
            <a:xfrm>
              <a:off x="6815" y="506"/>
              <a:ext cx="683" cy="163"/>
            </a:xfrm>
            <a:custGeom>
              <a:rect b="b" l="l" r="r" t="t"/>
              <a:pathLst>
                <a:path extrusionOk="0" h="435" w="1889">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jp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nvSpPr>
        <p:spPr>
          <a:xfrm>
            <a:off x="10841064" y="825623"/>
            <a:ext cx="1069383" cy="24435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100"/>
              <a:buFont typeface="Arial"/>
              <a:buNone/>
            </a:pPr>
            <a:r>
              <a:rPr b="1" lang="en-AT" sz="1100">
                <a:solidFill>
                  <a:schemeClr val="lt1"/>
                </a:solidFill>
              </a:rPr>
              <a:t>P1.2-446</a:t>
            </a:r>
            <a:endParaRPr b="1" sz="1100">
              <a:solidFill>
                <a:schemeClr val="lt1"/>
              </a:solidFill>
            </a:endParaRPr>
          </a:p>
        </p:txBody>
      </p:sp>
      <p:sp>
        <p:nvSpPr>
          <p:cNvPr id="84" name="Google Shape;84;p1"/>
          <p:cNvSpPr txBox="1"/>
          <p:nvPr/>
        </p:nvSpPr>
        <p:spPr>
          <a:xfrm>
            <a:off x="2061275" y="26173"/>
            <a:ext cx="85473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AT" sz="1600">
                <a:solidFill>
                  <a:schemeClr val="lt1"/>
                </a:solidFill>
              </a:rPr>
              <a:t>1-D Velocity Model at the Bending of the Southern Carpathians, </a:t>
            </a:r>
            <a:endParaRPr sz="1600">
              <a:solidFill>
                <a:schemeClr val="lt1"/>
              </a:solidFill>
            </a:endParaRPr>
          </a:p>
          <a:p>
            <a:pPr indent="0" lvl="0" marL="0" marR="0" rtl="0" algn="ctr">
              <a:spcBef>
                <a:spcPts val="0"/>
              </a:spcBef>
              <a:spcAft>
                <a:spcPts val="0"/>
              </a:spcAft>
              <a:buNone/>
            </a:pPr>
            <a:r>
              <a:rPr lang="en-AT" sz="1600">
                <a:solidFill>
                  <a:schemeClr val="lt1"/>
                </a:solidFill>
              </a:rPr>
              <a:t>Inferred from the Analysis of Local Earthquakes</a:t>
            </a:r>
            <a:endParaRPr sz="1600">
              <a:solidFill>
                <a:schemeClr val="lt1"/>
              </a:solidFill>
              <a:latin typeface="Arial"/>
              <a:ea typeface="Arial"/>
              <a:cs typeface="Arial"/>
              <a:sym typeface="Arial"/>
            </a:endParaRPr>
          </a:p>
          <a:p>
            <a:pPr indent="0" lvl="0" marL="0" marR="0" rtl="0" algn="ctr">
              <a:spcBef>
                <a:spcPts val="0"/>
              </a:spcBef>
              <a:spcAft>
                <a:spcPts val="0"/>
              </a:spcAft>
              <a:buNone/>
            </a:pPr>
            <a:r>
              <a:rPr lang="en-AT" sz="1600">
                <a:solidFill>
                  <a:schemeClr val="lt1"/>
                </a:solidFill>
              </a:rPr>
              <a:t>R. Dinescu</a:t>
            </a:r>
            <a:endParaRPr/>
          </a:p>
          <a:p>
            <a:pPr indent="0" lvl="0" marL="0" marR="0" rtl="0" algn="ctr">
              <a:spcBef>
                <a:spcPts val="0"/>
              </a:spcBef>
              <a:spcAft>
                <a:spcPts val="0"/>
              </a:spcAft>
              <a:buNone/>
            </a:pPr>
            <a:r>
              <a:rPr lang="en-AT" sz="1200">
                <a:solidFill>
                  <a:schemeClr val="lt1"/>
                </a:solidFill>
              </a:rPr>
              <a:t>National Institute for Earth Physics; University of Bucharest, Faculty of Geology and Geophysics</a:t>
            </a:r>
            <a:endParaRPr sz="1200">
              <a:solidFill>
                <a:schemeClr val="lt1"/>
              </a:solidFill>
            </a:endParaRPr>
          </a:p>
          <a:p>
            <a:pPr indent="0" lvl="0" marL="0" marR="0" rtl="0" algn="ctr">
              <a:spcBef>
                <a:spcPts val="0"/>
              </a:spcBef>
              <a:spcAft>
                <a:spcPts val="0"/>
              </a:spcAft>
              <a:buNone/>
            </a:pPr>
            <a:r>
              <a:t/>
            </a:r>
            <a:endParaRPr sz="1200">
              <a:solidFill>
                <a:schemeClr val="lt1"/>
              </a:solidFill>
            </a:endParaRPr>
          </a:p>
        </p:txBody>
      </p:sp>
      <p:pic>
        <p:nvPicPr>
          <p:cNvPr id="85" name="Google Shape;85;p1"/>
          <p:cNvPicPr preferRelativeResize="0"/>
          <p:nvPr/>
        </p:nvPicPr>
        <p:blipFill rotWithShape="1">
          <a:blip r:embed="rId3">
            <a:alphaModFix/>
          </a:blip>
          <a:srcRect b="0" l="8645" r="9016" t="5855"/>
          <a:stretch/>
        </p:blipFill>
        <p:spPr>
          <a:xfrm rot="5400000">
            <a:off x="4041189" y="3744520"/>
            <a:ext cx="3293067" cy="2880000"/>
          </a:xfrm>
          <a:prstGeom prst="rect">
            <a:avLst/>
          </a:prstGeom>
          <a:noFill/>
          <a:ln>
            <a:noFill/>
          </a:ln>
        </p:spPr>
      </p:pic>
      <p:sp>
        <p:nvSpPr>
          <p:cNvPr id="86" name="Google Shape;86;p1"/>
          <p:cNvSpPr txBox="1"/>
          <p:nvPr/>
        </p:nvSpPr>
        <p:spPr>
          <a:xfrm>
            <a:off x="133425" y="1108100"/>
            <a:ext cx="11777100" cy="2401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AT" sz="1800">
                <a:solidFill>
                  <a:schemeClr val="dk1"/>
                </a:solidFill>
              </a:rPr>
              <a:t>The main purposes of this </a:t>
            </a:r>
            <a:r>
              <a:rPr lang="en-AT" sz="1800">
                <a:solidFill>
                  <a:schemeClr val="dk1"/>
                </a:solidFill>
              </a:rPr>
              <a:t>study are the following</a:t>
            </a:r>
            <a:r>
              <a:rPr lang="en-AT" sz="1800">
                <a:solidFill>
                  <a:schemeClr val="dk1"/>
                </a:solidFill>
              </a:rPr>
              <a:t>:</a:t>
            </a:r>
            <a:endParaRPr sz="1800">
              <a:solidFill>
                <a:schemeClr val="dk1"/>
              </a:solidFill>
            </a:endParaRPr>
          </a:p>
          <a:p>
            <a:pPr indent="-342900" lvl="0" marL="457200" rtl="0" algn="just">
              <a:spcBef>
                <a:spcPts val="0"/>
              </a:spcBef>
              <a:spcAft>
                <a:spcPts val="0"/>
              </a:spcAft>
              <a:buSzPts val="1800"/>
              <a:buChar char="-"/>
            </a:pPr>
            <a:r>
              <a:rPr lang="en-AT" sz="1800">
                <a:solidFill>
                  <a:schemeClr val="dk1"/>
                </a:solidFill>
              </a:rPr>
              <a:t>to use the VELEST algorithm to construct the highest resolution 1D velocity model and associated station corrections for the bending of the Western Carpathian area (SWCBZ);</a:t>
            </a:r>
            <a:endParaRPr sz="1800">
              <a:solidFill>
                <a:schemeClr val="dk1"/>
              </a:solidFill>
            </a:endParaRPr>
          </a:p>
          <a:p>
            <a:pPr indent="-342900" lvl="0" marL="457200" rtl="0" algn="just">
              <a:spcBef>
                <a:spcPts val="0"/>
              </a:spcBef>
              <a:spcAft>
                <a:spcPts val="0"/>
              </a:spcAft>
              <a:buClr>
                <a:schemeClr val="dk1"/>
              </a:buClr>
              <a:buSzPts val="1800"/>
              <a:buChar char="-"/>
            </a:pPr>
            <a:r>
              <a:rPr lang="en-AT" sz="1800">
                <a:solidFill>
                  <a:schemeClr val="dk1"/>
                </a:solidFill>
              </a:rPr>
              <a:t>to better characterize major tectonic contacts by analyzing the spatial distribution of seismic events following relocation using the improved 1D velocity model as well as source parameter estimation based on waveform inversion;</a:t>
            </a:r>
            <a:endParaRPr sz="1800">
              <a:solidFill>
                <a:schemeClr val="dk1"/>
              </a:solidFill>
            </a:endParaRPr>
          </a:p>
          <a:p>
            <a:pPr indent="-342900" lvl="0" marL="457200" rtl="0" algn="just">
              <a:spcBef>
                <a:spcPts val="0"/>
              </a:spcBef>
              <a:spcAft>
                <a:spcPts val="0"/>
              </a:spcAft>
              <a:buClr>
                <a:schemeClr val="dk1"/>
              </a:buClr>
              <a:buSzPts val="1800"/>
              <a:buChar char="-"/>
            </a:pPr>
            <a:r>
              <a:rPr lang="en-AT" sz="1800">
                <a:solidFill>
                  <a:schemeClr val="dk1"/>
                </a:solidFill>
              </a:rPr>
              <a:t>to use the new </a:t>
            </a:r>
            <a:r>
              <a:rPr lang="en-AT" sz="1800">
                <a:solidFill>
                  <a:schemeClr val="dk1"/>
                </a:solidFill>
              </a:rPr>
              <a:t>velocity</a:t>
            </a:r>
            <a:r>
              <a:rPr lang="en-AT" sz="1800">
                <a:solidFill>
                  <a:schemeClr val="dk1"/>
                </a:solidFill>
              </a:rPr>
              <a:t> model to relocate the known blasts generated during the RomSeis 2014 (WARR) experiment.</a:t>
            </a:r>
            <a:endParaRPr sz="1800">
              <a:solidFill>
                <a:srgbClr val="1D2228"/>
              </a:solidFill>
            </a:endParaRPr>
          </a:p>
        </p:txBody>
      </p:sp>
      <p:pic>
        <p:nvPicPr>
          <p:cNvPr id="87" name="Google Shape;87;p1"/>
          <p:cNvPicPr preferRelativeResize="0"/>
          <p:nvPr/>
        </p:nvPicPr>
        <p:blipFill>
          <a:blip r:embed="rId4">
            <a:alphaModFix/>
          </a:blip>
          <a:stretch>
            <a:fillRect/>
          </a:stretch>
        </p:blipFill>
        <p:spPr>
          <a:xfrm>
            <a:off x="133430" y="3744522"/>
            <a:ext cx="4114284" cy="2880000"/>
          </a:xfrm>
          <a:prstGeom prst="rect">
            <a:avLst/>
          </a:prstGeom>
          <a:noFill/>
          <a:ln>
            <a:noFill/>
          </a:ln>
        </p:spPr>
      </p:pic>
      <p:sp>
        <p:nvSpPr>
          <p:cNvPr id="88" name="Google Shape;88;p1"/>
          <p:cNvSpPr txBox="1"/>
          <p:nvPr/>
        </p:nvSpPr>
        <p:spPr>
          <a:xfrm>
            <a:off x="383175" y="6315500"/>
            <a:ext cx="1127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89" name="Google Shape;89;p1"/>
          <p:cNvPicPr preferRelativeResize="0"/>
          <p:nvPr/>
        </p:nvPicPr>
        <p:blipFill rotWithShape="1">
          <a:blip r:embed="rId5">
            <a:alphaModFix/>
          </a:blip>
          <a:srcRect b="-704" l="0" r="-1729" t="0"/>
          <a:stretch/>
        </p:blipFill>
        <p:spPr>
          <a:xfrm>
            <a:off x="7127722" y="4100925"/>
            <a:ext cx="5040000" cy="2167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2023-04-18T13:25:54Z</dcterms:created>
  <dc:creator>Moshir Kyrollos</dc:creator>
</cp:coreProperties>
</file>