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Lst>
  <p:notesMasterIdLst>
    <p:notesMasterId r:id="rId10"/>
  </p:notesMasterIdLst>
  <p:sldIdLst>
    <p:sldId id="256" r:id="rId3"/>
    <p:sldId id="257" r:id="rId4"/>
    <p:sldId id="258" r:id="rId5"/>
    <p:sldId id="259" r:id="rId6"/>
    <p:sldId id="260" r:id="rId7"/>
    <p:sldId id="261" r:id="rId8"/>
    <p:sldId id="262"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3" roundtripDataSignature="AMtx7mibjHmzq3moJJGEduFGGUetr1VhR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customschemas.google.com/relationships/presentationmetadata" Target="metadata"/><Relationship Id="rId3" Type="http://schemas.openxmlformats.org/officeDocument/2006/relationships/slide" Target="slides/slide1.xml"/><Relationship Id="rId7" Type="http://schemas.openxmlformats.org/officeDocument/2006/relationships/slide" Target="slides/slide5.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6"/>
        <p:cNvGrpSpPr/>
        <p:nvPr/>
      </p:nvGrpSpPr>
      <p:grpSpPr>
        <a:xfrm>
          <a:off x="0" y="0"/>
          <a:ext cx="0" cy="0"/>
          <a:chOff x="0" y="0"/>
          <a:chExt cx="0" cy="0"/>
        </a:xfrm>
      </p:grpSpPr>
      <p:grpSp>
        <p:nvGrpSpPr>
          <p:cNvPr id="37" name="Google Shape;37;p9"/>
          <p:cNvGrpSpPr/>
          <p:nvPr/>
        </p:nvGrpSpPr>
        <p:grpSpPr>
          <a:xfrm>
            <a:off x="11020425" y="5397498"/>
            <a:ext cx="1003300" cy="1219199"/>
            <a:chOff x="6942" y="3400"/>
            <a:chExt cx="632" cy="768"/>
          </a:xfrm>
        </p:grpSpPr>
        <p:sp>
          <p:nvSpPr>
            <p:cNvPr id="38" name="Google Shape;38;p9"/>
            <p:cNvSpPr/>
            <p:nvPr/>
          </p:nvSpPr>
          <p:spPr>
            <a:xfrm>
              <a:off x="6942" y="3403"/>
              <a:ext cx="632" cy="7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 name="Google Shape;39;p9"/>
            <p:cNvSpPr/>
            <p:nvPr/>
          </p:nvSpPr>
          <p:spPr>
            <a:xfrm>
              <a:off x="7000" y="3407"/>
              <a:ext cx="518" cy="516"/>
            </a:xfrm>
            <a:custGeom>
              <a:avLst/>
              <a:gdLst/>
              <a:ahLst/>
              <a:cxnLst/>
              <a:rect l="l" t="t" r="r" b="b"/>
              <a:pathLst>
                <a:path w="1542" h="1542" extrusionOk="0">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 name="Google Shape;40;p9"/>
            <p:cNvSpPr/>
            <p:nvPr/>
          </p:nvSpPr>
          <p:spPr>
            <a:xfrm>
              <a:off x="6993" y="3400"/>
              <a:ext cx="532" cy="530"/>
            </a:xfrm>
            <a:custGeom>
              <a:avLst/>
              <a:gdLst/>
              <a:ahLst/>
              <a:cxnLst/>
              <a:rect l="l" t="t" r="r" b="b"/>
              <a:pathLst>
                <a:path w="1582" h="1581" extrusionOk="0">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8" name="Google Shape;108;p19"/>
          <p:cNvSpPr>
            <a:spLocks noGrp="1"/>
          </p:cNvSpPr>
          <p:nvPr>
            <p:ph type="pic" idx="2"/>
          </p:nvPr>
        </p:nvSpPr>
        <p:spPr>
          <a:xfrm>
            <a:off x="5183188" y="987425"/>
            <a:ext cx="6172200" cy="4873625"/>
          </a:xfrm>
          <a:prstGeom prst="rect">
            <a:avLst/>
          </a:prstGeom>
          <a:noFill/>
          <a:ln>
            <a:noFill/>
          </a:ln>
        </p:spPr>
      </p:sp>
      <p:sp>
        <p:nvSpPr>
          <p:cNvPr id="109" name="Google Shape;109;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10" name="Google Shape;11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1" name="Google Shape;11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2" name="Google Shape;11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5" name="Google Shape;115;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 name="Google Shape;11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7" name="Google Shape;11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8" name="Google Shape;11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1" name="Google Shape;121;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 name="Google Shape;12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3" name="Google Shape;12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4" name="Google Shape;12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59" name="Google Shape;5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4" name="Google Shape;64;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 name="Google Shape;6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Google Shape;70;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71" name="Google Shape;7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Google Shape;7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 name="Google Shape;83;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4" name="Google Shape;84;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6" name="Google Shape;86;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2" name="Google Shape;9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1" name="Google Shape;101;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Google Shape;102;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03" name="Google Shape;103;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image" Target="../media/image1.jpg"/><Relationship Id="rId7" Type="http://schemas.openxmlformats.org/officeDocument/2006/relationships/slide" Target="../slides/slide3.xml"/><Relationship Id="rId12" Type="http://schemas.openxmlformats.org/officeDocument/2006/relationships/image" Target="../media/image6.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slide" Target="../slides/slide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png"/><Relationship Id="rId26" Type="http://schemas.openxmlformats.org/officeDocument/2006/relationships/image" Target="../media/image16.png"/><Relationship Id="rId3" Type="http://schemas.openxmlformats.org/officeDocument/2006/relationships/slideLayout" Target="../slideLayouts/slideLayout4.xml"/><Relationship Id="rId21" Type="http://schemas.openxmlformats.org/officeDocument/2006/relationships/slide" Target="../slides/slide3.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1.png"/><Relationship Id="rId20"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png"/><Relationship Id="rId5" Type="http://schemas.openxmlformats.org/officeDocument/2006/relationships/slideLayout" Target="../slideLayouts/slideLayout6.xml"/><Relationship Id="rId15" Type="http://schemas.openxmlformats.org/officeDocument/2006/relationships/image" Target="../media/image10.png"/><Relationship Id="rId23" Type="http://schemas.openxmlformats.org/officeDocument/2006/relationships/slide" Target="../slides/slide4.xml"/><Relationship Id="rId10" Type="http://schemas.openxmlformats.org/officeDocument/2006/relationships/slideLayout" Target="../slideLayouts/slideLayout11.xml"/><Relationship Id="rId19" Type="http://schemas.openxmlformats.org/officeDocument/2006/relationships/slide" Target="../slides/slide5.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png"/><Relationship Id="rId22" Type="http://schemas.openxmlformats.org/officeDocument/2006/relationships/image" Target="../media/image1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
        <p:cNvGrpSpPr/>
        <p:nvPr/>
      </p:nvGrpSpPr>
      <p:grpSpPr>
        <a:xfrm>
          <a:off x="0" y="0"/>
          <a:ext cx="0" cy="0"/>
          <a:chOff x="0" y="0"/>
          <a:chExt cx="0" cy="0"/>
        </a:xfrm>
      </p:grpSpPr>
      <p:pic>
        <p:nvPicPr>
          <p:cNvPr id="10" name="Google Shape;10;p8"/>
          <p:cNvPicPr preferRelativeResize="0"/>
          <p:nvPr/>
        </p:nvPicPr>
        <p:blipFill rotWithShape="1">
          <a:blip r:embed="rId4">
            <a:alphaModFix/>
          </a:blip>
          <a:srcRect/>
          <a:stretch/>
        </p:blipFill>
        <p:spPr>
          <a:xfrm>
            <a:off x="197124" y="400850"/>
            <a:ext cx="2039389" cy="1019695"/>
          </a:xfrm>
          <a:prstGeom prst="rect">
            <a:avLst/>
          </a:prstGeom>
          <a:noFill/>
          <a:ln>
            <a:noFill/>
          </a:ln>
        </p:spPr>
      </p:pic>
      <p:pic>
        <p:nvPicPr>
          <p:cNvPr id="11" name="Google Shape;11;p8">
            <a:hlinkClick r:id="rId5" action="ppaction://hlinksldjump"/>
          </p:cNvPr>
          <p:cNvPicPr preferRelativeResize="0"/>
          <p:nvPr/>
        </p:nvPicPr>
        <p:blipFill rotWithShape="1">
          <a:blip r:embed="rId6">
            <a:alphaModFix/>
          </a:blip>
          <a:srcRect/>
          <a:stretch/>
        </p:blipFill>
        <p:spPr>
          <a:xfrm>
            <a:off x="315118" y="1927567"/>
            <a:ext cx="1803400" cy="723900"/>
          </a:xfrm>
          <a:prstGeom prst="rect">
            <a:avLst/>
          </a:prstGeom>
          <a:noFill/>
          <a:ln>
            <a:noFill/>
          </a:ln>
        </p:spPr>
      </p:pic>
      <p:pic>
        <p:nvPicPr>
          <p:cNvPr id="12" name="Google Shape;12;p8">
            <a:hlinkClick r:id="rId7" action="ppaction://hlinksldjump"/>
          </p:cNvPr>
          <p:cNvPicPr preferRelativeResize="0"/>
          <p:nvPr/>
        </p:nvPicPr>
        <p:blipFill rotWithShape="1">
          <a:blip r:embed="rId8">
            <a:alphaModFix/>
          </a:blip>
          <a:srcRect/>
          <a:stretch/>
        </p:blipFill>
        <p:spPr>
          <a:xfrm>
            <a:off x="2819167" y="1927567"/>
            <a:ext cx="1803400" cy="723900"/>
          </a:xfrm>
          <a:prstGeom prst="rect">
            <a:avLst/>
          </a:prstGeom>
          <a:noFill/>
          <a:ln>
            <a:noFill/>
          </a:ln>
        </p:spPr>
      </p:pic>
      <p:pic>
        <p:nvPicPr>
          <p:cNvPr id="13" name="Google Shape;13;p8">
            <a:hlinkClick r:id="rId9" action="ppaction://hlinksldjump"/>
          </p:cNvPr>
          <p:cNvPicPr preferRelativeResize="0"/>
          <p:nvPr/>
        </p:nvPicPr>
        <p:blipFill rotWithShape="1">
          <a:blip r:embed="rId10">
            <a:alphaModFix/>
          </a:blip>
          <a:srcRect/>
          <a:stretch/>
        </p:blipFill>
        <p:spPr>
          <a:xfrm>
            <a:off x="7569433" y="1927567"/>
            <a:ext cx="1803400" cy="723900"/>
          </a:xfrm>
          <a:prstGeom prst="rect">
            <a:avLst/>
          </a:prstGeom>
          <a:noFill/>
          <a:ln>
            <a:noFill/>
          </a:ln>
        </p:spPr>
      </p:pic>
      <p:pic>
        <p:nvPicPr>
          <p:cNvPr id="14" name="Google Shape;14;p8">
            <a:hlinkClick r:id="rId11" action="ppaction://hlinksldjump"/>
          </p:cNvPr>
          <p:cNvPicPr preferRelativeResize="0"/>
          <p:nvPr/>
        </p:nvPicPr>
        <p:blipFill rotWithShape="1">
          <a:blip r:embed="rId12">
            <a:alphaModFix/>
          </a:blip>
          <a:srcRect/>
          <a:stretch/>
        </p:blipFill>
        <p:spPr>
          <a:xfrm>
            <a:off x="10073482" y="1927567"/>
            <a:ext cx="1803400" cy="723900"/>
          </a:xfrm>
          <a:prstGeom prst="rect">
            <a:avLst/>
          </a:prstGeom>
          <a:noFill/>
          <a:ln>
            <a:noFill/>
          </a:ln>
        </p:spPr>
      </p:pic>
      <p:pic>
        <p:nvPicPr>
          <p:cNvPr id="15" name="Google Shape;15;p8">
            <a:hlinkClick r:id="" action="ppaction://hlinkshowjump?jump=nextslide"/>
          </p:cNvPr>
          <p:cNvPicPr preferRelativeResize="0"/>
          <p:nvPr/>
        </p:nvPicPr>
        <p:blipFill rotWithShape="1">
          <a:blip r:embed="rId13">
            <a:alphaModFix/>
          </a:blip>
          <a:srcRect/>
          <a:stretch/>
        </p:blipFill>
        <p:spPr>
          <a:xfrm>
            <a:off x="5379720" y="3624775"/>
            <a:ext cx="1432560" cy="396240"/>
          </a:xfrm>
          <a:prstGeom prst="rect">
            <a:avLst/>
          </a:prstGeom>
          <a:noFill/>
          <a:ln>
            <a:noFill/>
          </a:ln>
          <a:effectLst>
            <a:outerShdw blurRad="50800" dist="38100" dir="2700000" algn="tl" rotWithShape="0">
              <a:srgbClr val="000000">
                <a:alpha val="40000"/>
              </a:srgbClr>
            </a:outerShdw>
          </a:effectLst>
        </p:spPr>
      </p:pic>
      <p:grpSp>
        <p:nvGrpSpPr>
          <p:cNvPr id="16" name="Google Shape;16;p8"/>
          <p:cNvGrpSpPr/>
          <p:nvPr/>
        </p:nvGrpSpPr>
        <p:grpSpPr>
          <a:xfrm>
            <a:off x="2640003" y="2912198"/>
            <a:ext cx="2161727" cy="2160000"/>
            <a:chOff x="1720" y="1835"/>
            <a:chExt cx="1253" cy="1252"/>
          </a:xfrm>
        </p:grpSpPr>
        <p:sp>
          <p:nvSpPr>
            <p:cNvPr id="17" name="Google Shape;17;p8"/>
            <p:cNvSpPr/>
            <p:nvPr/>
          </p:nvSpPr>
          <p:spPr>
            <a:xfrm>
              <a:off x="1720" y="1840"/>
              <a:ext cx="1247" cy="124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18;p8"/>
            <p:cNvSpPr/>
            <p:nvPr/>
          </p:nvSpPr>
          <p:spPr>
            <a:xfrm>
              <a:off x="1733" y="1847"/>
              <a:ext cx="1226" cy="1227"/>
            </a:xfrm>
            <a:custGeom>
              <a:avLst/>
              <a:gdLst/>
              <a:ahLst/>
              <a:cxnLst/>
              <a:rect l="l" t="t" r="r" b="b"/>
              <a:pathLst>
                <a:path w="1849" h="1850" extrusionOk="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49803"/>
              </a:srgbClr>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9;p8"/>
            <p:cNvSpPr/>
            <p:nvPr/>
          </p:nvSpPr>
          <p:spPr>
            <a:xfrm>
              <a:off x="1720" y="1835"/>
              <a:ext cx="1253" cy="1252"/>
            </a:xfrm>
            <a:custGeom>
              <a:avLst/>
              <a:gdLst/>
              <a:ahLst/>
              <a:cxnLst/>
              <a:rect l="l" t="t" r="r" b="b"/>
              <a:pathLst>
                <a:path w="1889" h="1888" extrusionOk="0">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0" name="Google Shape;20;p8"/>
          <p:cNvGrpSpPr/>
          <p:nvPr/>
        </p:nvGrpSpPr>
        <p:grpSpPr>
          <a:xfrm>
            <a:off x="7390269" y="2932111"/>
            <a:ext cx="2161727" cy="2160000"/>
            <a:chOff x="1720" y="1835"/>
            <a:chExt cx="1253" cy="1252"/>
          </a:xfrm>
        </p:grpSpPr>
        <p:sp>
          <p:nvSpPr>
            <p:cNvPr id="21" name="Google Shape;21;p8"/>
            <p:cNvSpPr/>
            <p:nvPr/>
          </p:nvSpPr>
          <p:spPr>
            <a:xfrm>
              <a:off x="1720" y="1840"/>
              <a:ext cx="1247" cy="124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22;p8"/>
            <p:cNvSpPr/>
            <p:nvPr/>
          </p:nvSpPr>
          <p:spPr>
            <a:xfrm>
              <a:off x="1733" y="1847"/>
              <a:ext cx="1226" cy="1227"/>
            </a:xfrm>
            <a:custGeom>
              <a:avLst/>
              <a:gdLst/>
              <a:ahLst/>
              <a:cxnLst/>
              <a:rect l="l" t="t" r="r" b="b"/>
              <a:pathLst>
                <a:path w="1849" h="1850" extrusionOk="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49803"/>
              </a:srgbClr>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23;p8"/>
            <p:cNvSpPr/>
            <p:nvPr/>
          </p:nvSpPr>
          <p:spPr>
            <a:xfrm>
              <a:off x="1720" y="1835"/>
              <a:ext cx="1253" cy="1252"/>
            </a:xfrm>
            <a:custGeom>
              <a:avLst/>
              <a:gdLst/>
              <a:ahLst/>
              <a:cxnLst/>
              <a:rect l="l" t="t" r="r" b="b"/>
              <a:pathLst>
                <a:path w="1889" h="1888" extrusionOk="0">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4" name="Google Shape;24;p8"/>
          <p:cNvGrpSpPr/>
          <p:nvPr/>
        </p:nvGrpSpPr>
        <p:grpSpPr>
          <a:xfrm>
            <a:off x="9894318" y="2912198"/>
            <a:ext cx="2161727" cy="2160000"/>
            <a:chOff x="1720" y="1835"/>
            <a:chExt cx="1253" cy="1252"/>
          </a:xfrm>
        </p:grpSpPr>
        <p:sp>
          <p:nvSpPr>
            <p:cNvPr id="25" name="Google Shape;25;p8"/>
            <p:cNvSpPr/>
            <p:nvPr/>
          </p:nvSpPr>
          <p:spPr>
            <a:xfrm>
              <a:off x="1720" y="1840"/>
              <a:ext cx="1247" cy="124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 name="Google Shape;26;p8"/>
            <p:cNvSpPr/>
            <p:nvPr/>
          </p:nvSpPr>
          <p:spPr>
            <a:xfrm>
              <a:off x="1733" y="1847"/>
              <a:ext cx="1226" cy="1227"/>
            </a:xfrm>
            <a:custGeom>
              <a:avLst/>
              <a:gdLst/>
              <a:ahLst/>
              <a:cxnLst/>
              <a:rect l="l" t="t" r="r" b="b"/>
              <a:pathLst>
                <a:path w="1849" h="1850" extrusionOk="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49803"/>
              </a:srgbClr>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27;p8"/>
            <p:cNvSpPr/>
            <p:nvPr/>
          </p:nvSpPr>
          <p:spPr>
            <a:xfrm>
              <a:off x="1720" y="1835"/>
              <a:ext cx="1253" cy="1252"/>
            </a:xfrm>
            <a:custGeom>
              <a:avLst/>
              <a:gdLst/>
              <a:ahLst/>
              <a:cxnLst/>
              <a:rect l="l" t="t" r="r" b="b"/>
              <a:pathLst>
                <a:path w="1889" h="1888" extrusionOk="0">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8" name="Google Shape;28;p8"/>
          <p:cNvGrpSpPr/>
          <p:nvPr/>
        </p:nvGrpSpPr>
        <p:grpSpPr>
          <a:xfrm>
            <a:off x="135955" y="2932111"/>
            <a:ext cx="2161727" cy="2160000"/>
            <a:chOff x="1720" y="1835"/>
            <a:chExt cx="1253" cy="1252"/>
          </a:xfrm>
        </p:grpSpPr>
        <p:sp>
          <p:nvSpPr>
            <p:cNvPr id="29" name="Google Shape;29;p8"/>
            <p:cNvSpPr/>
            <p:nvPr/>
          </p:nvSpPr>
          <p:spPr>
            <a:xfrm>
              <a:off x="1720" y="1840"/>
              <a:ext cx="1247" cy="124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30;p8"/>
            <p:cNvSpPr/>
            <p:nvPr/>
          </p:nvSpPr>
          <p:spPr>
            <a:xfrm>
              <a:off x="1733" y="1847"/>
              <a:ext cx="1226" cy="1227"/>
            </a:xfrm>
            <a:custGeom>
              <a:avLst/>
              <a:gdLst/>
              <a:ahLst/>
              <a:cxnLst/>
              <a:rect l="l" t="t" r="r" b="b"/>
              <a:pathLst>
                <a:path w="1849" h="1850" extrusionOk="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49803"/>
              </a:srgbClr>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 name="Google Shape;31;p8"/>
            <p:cNvSpPr/>
            <p:nvPr/>
          </p:nvSpPr>
          <p:spPr>
            <a:xfrm>
              <a:off x="1720" y="1835"/>
              <a:ext cx="1253" cy="1252"/>
            </a:xfrm>
            <a:custGeom>
              <a:avLst/>
              <a:gdLst/>
              <a:ahLst/>
              <a:cxnLst/>
              <a:rect l="l" t="t" r="r" b="b"/>
              <a:pathLst>
                <a:path w="1889" h="1888" extrusionOk="0">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2" name="Google Shape;32;p8"/>
          <p:cNvGrpSpPr/>
          <p:nvPr/>
        </p:nvGrpSpPr>
        <p:grpSpPr>
          <a:xfrm>
            <a:off x="5162550" y="4986338"/>
            <a:ext cx="1866900" cy="1625600"/>
            <a:chOff x="3252" y="3141"/>
            <a:chExt cx="1176" cy="1024"/>
          </a:xfrm>
        </p:grpSpPr>
        <p:sp>
          <p:nvSpPr>
            <p:cNvPr id="33" name="Google Shape;33;p8"/>
            <p:cNvSpPr/>
            <p:nvPr/>
          </p:nvSpPr>
          <p:spPr>
            <a:xfrm>
              <a:off x="3252" y="3141"/>
              <a:ext cx="1176" cy="10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 name="Google Shape;34;p8"/>
            <p:cNvSpPr/>
            <p:nvPr/>
          </p:nvSpPr>
          <p:spPr>
            <a:xfrm>
              <a:off x="3389" y="4004"/>
              <a:ext cx="902" cy="149"/>
            </a:xfrm>
            <a:custGeom>
              <a:avLst/>
              <a:gdLst/>
              <a:ahLst/>
              <a:cxnLst/>
              <a:rect l="l" t="t" r="r" b="b"/>
              <a:pathLst>
                <a:path w="1913" h="349" extrusionOk="0">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 name="Google Shape;35;p8"/>
            <p:cNvSpPr/>
            <p:nvPr/>
          </p:nvSpPr>
          <p:spPr>
            <a:xfrm>
              <a:off x="3365" y="3987"/>
              <a:ext cx="959" cy="159"/>
            </a:xfrm>
            <a:custGeom>
              <a:avLst/>
              <a:gdLst/>
              <a:ahLst/>
              <a:cxnLst/>
              <a:rect l="l" t="t" r="r" b="b"/>
              <a:pathLst>
                <a:path w="1953" h="388" extrusionOk="0">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41"/>
        <p:cNvGrpSpPr/>
        <p:nvPr/>
      </p:nvGrpSpPr>
      <p:grpSpPr>
        <a:xfrm>
          <a:off x="0" y="0"/>
          <a:ext cx="0" cy="0"/>
          <a:chOff x="0" y="0"/>
          <a:chExt cx="0" cy="0"/>
        </a:xfrm>
      </p:grpSpPr>
      <p:pic>
        <p:nvPicPr>
          <p:cNvPr id="42" name="Google Shape;42;p10">
            <a:hlinkClick r:id="" action="ppaction://hlinkshowjump?jump=firstslide"/>
          </p:cNvPr>
          <p:cNvPicPr preferRelativeResize="0"/>
          <p:nvPr/>
        </p:nvPicPr>
        <p:blipFill rotWithShape="1">
          <a:blip r:embed="rId14">
            <a:alphaModFix/>
          </a:blip>
          <a:srcRect/>
          <a:stretch/>
        </p:blipFill>
        <p:spPr>
          <a:xfrm>
            <a:off x="11416375" y="2263000"/>
            <a:ext cx="213360" cy="213360"/>
          </a:xfrm>
          <a:prstGeom prst="rect">
            <a:avLst/>
          </a:prstGeom>
          <a:noFill/>
          <a:ln>
            <a:noFill/>
          </a:ln>
        </p:spPr>
      </p:pic>
      <p:pic>
        <p:nvPicPr>
          <p:cNvPr id="43" name="Google Shape;43;p10">
            <a:hlinkClick r:id="" action="ppaction://hlinkshowjump?jump=nextslide"/>
          </p:cNvPr>
          <p:cNvPicPr preferRelativeResize="0"/>
          <p:nvPr/>
        </p:nvPicPr>
        <p:blipFill rotWithShape="1">
          <a:blip r:embed="rId15">
            <a:alphaModFix/>
          </a:blip>
          <a:srcRect/>
          <a:stretch/>
        </p:blipFill>
        <p:spPr>
          <a:xfrm>
            <a:off x="11629735" y="4211192"/>
            <a:ext cx="209550" cy="209550"/>
          </a:xfrm>
          <a:prstGeom prst="rect">
            <a:avLst/>
          </a:prstGeom>
          <a:noFill/>
          <a:ln>
            <a:noFill/>
          </a:ln>
        </p:spPr>
      </p:pic>
      <p:pic>
        <p:nvPicPr>
          <p:cNvPr id="44" name="Google Shape;44;p10">
            <a:hlinkClick r:id="" action="ppaction://hlinkshowjump?jump=previousslide"/>
          </p:cNvPr>
          <p:cNvPicPr preferRelativeResize="0"/>
          <p:nvPr/>
        </p:nvPicPr>
        <p:blipFill rotWithShape="1">
          <a:blip r:embed="rId16">
            <a:alphaModFix/>
          </a:blip>
          <a:srcRect/>
          <a:stretch/>
        </p:blipFill>
        <p:spPr>
          <a:xfrm>
            <a:off x="11206825" y="4216497"/>
            <a:ext cx="209550" cy="209550"/>
          </a:xfrm>
          <a:prstGeom prst="rect">
            <a:avLst/>
          </a:prstGeom>
          <a:noFill/>
          <a:ln>
            <a:noFill/>
          </a:ln>
        </p:spPr>
      </p:pic>
      <p:grpSp>
        <p:nvGrpSpPr>
          <p:cNvPr id="45" name="Google Shape;45;p10"/>
          <p:cNvGrpSpPr/>
          <p:nvPr/>
        </p:nvGrpSpPr>
        <p:grpSpPr>
          <a:xfrm>
            <a:off x="11020425" y="5397501"/>
            <a:ext cx="1008063" cy="1219199"/>
            <a:chOff x="6942" y="3400"/>
            <a:chExt cx="635" cy="768"/>
          </a:xfrm>
        </p:grpSpPr>
        <p:sp>
          <p:nvSpPr>
            <p:cNvPr id="46" name="Google Shape;46;p10"/>
            <p:cNvSpPr/>
            <p:nvPr/>
          </p:nvSpPr>
          <p:spPr>
            <a:xfrm>
              <a:off x="6942" y="3403"/>
              <a:ext cx="632" cy="7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47;p10"/>
            <p:cNvSpPr/>
            <p:nvPr/>
          </p:nvSpPr>
          <p:spPr>
            <a:xfrm>
              <a:off x="6949" y="4028"/>
              <a:ext cx="621" cy="133"/>
            </a:xfrm>
            <a:custGeom>
              <a:avLst/>
              <a:gdLst/>
              <a:ahLst/>
              <a:cxnLst/>
              <a:rect l="l" t="t" r="r" b="b"/>
              <a:pathLst>
                <a:path w="1849" h="397" extrusionOk="0">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48;p10"/>
            <p:cNvSpPr/>
            <p:nvPr/>
          </p:nvSpPr>
          <p:spPr>
            <a:xfrm>
              <a:off x="6942" y="4022"/>
              <a:ext cx="635" cy="146"/>
            </a:xfrm>
            <a:custGeom>
              <a:avLst/>
              <a:gdLst/>
              <a:ahLst/>
              <a:cxnLst/>
              <a:rect l="l" t="t" r="r" b="b"/>
              <a:pathLst>
                <a:path w="1889" h="436" extrusionOk="0">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 name="Google Shape;49;p10"/>
            <p:cNvSpPr/>
            <p:nvPr/>
          </p:nvSpPr>
          <p:spPr>
            <a:xfrm>
              <a:off x="7000" y="3407"/>
              <a:ext cx="518" cy="516"/>
            </a:xfrm>
            <a:custGeom>
              <a:avLst/>
              <a:gdLst/>
              <a:ahLst/>
              <a:cxnLst/>
              <a:rect l="l" t="t" r="r" b="b"/>
              <a:pathLst>
                <a:path w="1542" h="1542" extrusionOk="0">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 name="Google Shape;50;p10"/>
            <p:cNvSpPr/>
            <p:nvPr/>
          </p:nvSpPr>
          <p:spPr>
            <a:xfrm>
              <a:off x="6993" y="3400"/>
              <a:ext cx="532" cy="530"/>
            </a:xfrm>
            <a:custGeom>
              <a:avLst/>
              <a:gdLst/>
              <a:ahLst/>
              <a:cxnLst/>
              <a:rect l="l" t="t" r="r" b="b"/>
              <a:pathLst>
                <a:path w="1582" h="1581" extrusionOk="0">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51" name="Google Shape;51;p10">
            <a:hlinkClick r:id="rId17" action="ppaction://hlinksldjump"/>
          </p:cNvPr>
          <p:cNvPicPr preferRelativeResize="0"/>
          <p:nvPr/>
        </p:nvPicPr>
        <p:blipFill rotWithShape="1">
          <a:blip r:embed="rId18">
            <a:alphaModFix/>
          </a:blip>
          <a:srcRect/>
          <a:stretch/>
        </p:blipFill>
        <p:spPr>
          <a:xfrm>
            <a:off x="11060217" y="2647996"/>
            <a:ext cx="933450" cy="184150"/>
          </a:xfrm>
          <a:prstGeom prst="rect">
            <a:avLst/>
          </a:prstGeom>
          <a:noFill/>
          <a:ln>
            <a:noFill/>
          </a:ln>
        </p:spPr>
      </p:pic>
      <p:pic>
        <p:nvPicPr>
          <p:cNvPr id="52" name="Google Shape;52;p10">
            <a:hlinkClick r:id="rId19" action="ppaction://hlinksldjump"/>
          </p:cNvPr>
          <p:cNvPicPr preferRelativeResize="0"/>
          <p:nvPr/>
        </p:nvPicPr>
        <p:blipFill rotWithShape="1">
          <a:blip r:embed="rId20">
            <a:alphaModFix/>
          </a:blip>
          <a:srcRect/>
          <a:stretch/>
        </p:blipFill>
        <p:spPr>
          <a:xfrm>
            <a:off x="11060217" y="2954826"/>
            <a:ext cx="933450" cy="184150"/>
          </a:xfrm>
          <a:prstGeom prst="rect">
            <a:avLst/>
          </a:prstGeom>
          <a:noFill/>
          <a:ln>
            <a:noFill/>
          </a:ln>
        </p:spPr>
      </p:pic>
      <p:pic>
        <p:nvPicPr>
          <p:cNvPr id="53" name="Google Shape;53;p10">
            <a:hlinkClick r:id="rId21" action="ppaction://hlinksldjump"/>
          </p:cNvPr>
          <p:cNvPicPr preferRelativeResize="0"/>
          <p:nvPr/>
        </p:nvPicPr>
        <p:blipFill rotWithShape="1">
          <a:blip r:embed="rId22">
            <a:alphaModFix/>
          </a:blip>
          <a:srcRect/>
          <a:stretch/>
        </p:blipFill>
        <p:spPr>
          <a:xfrm>
            <a:off x="11060217" y="3261656"/>
            <a:ext cx="933450" cy="184150"/>
          </a:xfrm>
          <a:prstGeom prst="rect">
            <a:avLst/>
          </a:prstGeom>
          <a:noFill/>
          <a:ln>
            <a:noFill/>
          </a:ln>
        </p:spPr>
      </p:pic>
      <p:pic>
        <p:nvPicPr>
          <p:cNvPr id="54" name="Google Shape;54;p10">
            <a:hlinkClick r:id="rId23" action="ppaction://hlinksldjump"/>
          </p:cNvPr>
          <p:cNvPicPr preferRelativeResize="0"/>
          <p:nvPr/>
        </p:nvPicPr>
        <p:blipFill rotWithShape="1">
          <a:blip r:embed="rId24">
            <a:alphaModFix/>
          </a:blip>
          <a:srcRect/>
          <a:stretch/>
        </p:blipFill>
        <p:spPr>
          <a:xfrm>
            <a:off x="11060217" y="3568486"/>
            <a:ext cx="933450" cy="184150"/>
          </a:xfrm>
          <a:prstGeom prst="rect">
            <a:avLst/>
          </a:prstGeom>
          <a:noFill/>
          <a:ln>
            <a:noFill/>
          </a:ln>
        </p:spPr>
      </p:pic>
      <p:pic>
        <p:nvPicPr>
          <p:cNvPr id="55" name="Google Shape;55;p10">
            <a:hlinkClick r:id="rId25" action="ppaction://hlinksldjump"/>
          </p:cNvPr>
          <p:cNvPicPr preferRelativeResize="0"/>
          <p:nvPr/>
        </p:nvPicPr>
        <p:blipFill rotWithShape="1">
          <a:blip r:embed="rId26">
            <a:alphaModFix/>
          </a:blip>
          <a:srcRect/>
          <a:stretch/>
        </p:blipFill>
        <p:spPr>
          <a:xfrm>
            <a:off x="11060217" y="3872988"/>
            <a:ext cx="933450" cy="1841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17.pn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3.png"/><Relationship Id="rId7" Type="http://schemas.openxmlformats.org/officeDocument/2006/relationships/image" Target="../media/image27.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2.jpg"/></Relationships>
</file>

<file path=ppt/slides/_rels/slide7.xml.rels><?xml version="1.0" encoding="UTF-8" standalone="yes"?>
<Relationships xmlns="http://schemas.openxmlformats.org/package/2006/relationships"><Relationship Id="rId3" Type="http://schemas.openxmlformats.org/officeDocument/2006/relationships/hyperlink" Target="https://doi.org/10.1007/978-94-011-4748-4_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
          <p:cNvSpPr txBox="1"/>
          <p:nvPr/>
        </p:nvSpPr>
        <p:spPr>
          <a:xfrm>
            <a:off x="2265405" y="156497"/>
            <a:ext cx="8607120" cy="190821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a:solidFill>
                  <a:schemeClr val="lt1"/>
                </a:solidFill>
                <a:latin typeface="Arial"/>
                <a:ea typeface="Arial"/>
                <a:cs typeface="Arial"/>
                <a:sym typeface="Arial"/>
              </a:rPr>
              <a:t>1-D Velocity Model at the Bending of the Southern Carpathians, Inferred from the Analysis of Local Earthquakes</a:t>
            </a:r>
            <a:endParaRPr/>
          </a:p>
          <a:p>
            <a:pPr marL="0" marR="0" lvl="0" indent="0" algn="ctr" rtl="0">
              <a:spcBef>
                <a:spcPts val="0"/>
              </a:spcBef>
              <a:spcAft>
                <a:spcPts val="0"/>
              </a:spcAft>
              <a:buNone/>
            </a:pPr>
            <a:endParaRPr sz="1800" b="1">
              <a:solidFill>
                <a:schemeClr val="lt1"/>
              </a:solidFill>
              <a:latin typeface="Arial"/>
              <a:ea typeface="Arial"/>
              <a:cs typeface="Arial"/>
              <a:sym typeface="Arial"/>
            </a:endParaRPr>
          </a:p>
          <a:p>
            <a:pPr marL="0" marR="0" lvl="0" indent="0" algn="ctr" rtl="0">
              <a:spcBef>
                <a:spcPts val="0"/>
              </a:spcBef>
              <a:spcAft>
                <a:spcPts val="0"/>
              </a:spcAft>
              <a:buNone/>
            </a:pPr>
            <a:r>
              <a:rPr lang="en-GB" sz="1800">
                <a:solidFill>
                  <a:schemeClr val="lt1"/>
                </a:solidFill>
                <a:latin typeface="Arial"/>
                <a:ea typeface="Arial"/>
                <a:cs typeface="Arial"/>
                <a:sym typeface="Arial"/>
              </a:rPr>
              <a:t>R. Dinescu, F. Borleanu, M. Popa, N. Poiata, A. Chircea, I. Munteanu</a:t>
            </a:r>
            <a:endParaRPr/>
          </a:p>
          <a:p>
            <a:pPr marL="0" marR="0" lvl="0" indent="0" algn="ctr" rtl="0">
              <a:spcBef>
                <a:spcPts val="0"/>
              </a:spcBef>
              <a:spcAft>
                <a:spcPts val="0"/>
              </a:spcAft>
              <a:buNone/>
            </a:pPr>
            <a:r>
              <a:rPr lang="en-GB" sz="1400">
                <a:solidFill>
                  <a:schemeClr val="lt1"/>
                </a:solidFill>
                <a:latin typeface="Arial"/>
                <a:ea typeface="Arial"/>
                <a:cs typeface="Arial"/>
                <a:sym typeface="Arial"/>
              </a:rPr>
              <a:t>National Institute for Earth Physics; University of Bucharest, Faculty</a:t>
            </a:r>
            <a:endParaRPr/>
          </a:p>
          <a:p>
            <a:pPr marL="0" marR="0" lvl="0" indent="0" algn="ctr" rtl="0">
              <a:spcBef>
                <a:spcPts val="0"/>
              </a:spcBef>
              <a:spcAft>
                <a:spcPts val="0"/>
              </a:spcAft>
              <a:buNone/>
            </a:pPr>
            <a:r>
              <a:rPr lang="en-GB" sz="1400">
                <a:solidFill>
                  <a:schemeClr val="lt1"/>
                </a:solidFill>
                <a:latin typeface="Arial"/>
                <a:ea typeface="Arial"/>
                <a:cs typeface="Arial"/>
                <a:sym typeface="Arial"/>
              </a:rPr>
              <a:t>of Geology and Geophysics; Academy of Romanian Scientists, Romania; International Seismological Centre</a:t>
            </a:r>
            <a:endParaRPr sz="1400">
              <a:solidFill>
                <a:schemeClr val="lt1"/>
              </a:solidFill>
              <a:latin typeface="Arial"/>
              <a:ea typeface="Arial"/>
              <a:cs typeface="Arial"/>
              <a:sym typeface="Arial"/>
            </a:endParaRPr>
          </a:p>
        </p:txBody>
      </p:sp>
      <p:sp>
        <p:nvSpPr>
          <p:cNvPr id="130" name="Google Shape;130;p1"/>
          <p:cNvSpPr txBox="1"/>
          <p:nvPr/>
        </p:nvSpPr>
        <p:spPr>
          <a:xfrm>
            <a:off x="178629" y="2958859"/>
            <a:ext cx="2086776" cy="2066221"/>
          </a:xfrm>
          <a:prstGeom prst="rect">
            <a:avLst/>
          </a:prstGeom>
          <a:noFill/>
          <a:ln>
            <a:noFill/>
          </a:ln>
        </p:spPr>
        <p:txBody>
          <a:bodyPr spcFirstLastPara="1" wrap="square" lIns="108000" tIns="108000" rIns="108000" bIns="108000" anchor="ctr" anchorCtr="1">
            <a:normAutofit/>
          </a:bodyPr>
          <a:lstStyle/>
          <a:p>
            <a:pPr marL="0" marR="0" lvl="0" indent="0" algn="ctr" rtl="0">
              <a:lnSpc>
                <a:spcPct val="90000"/>
              </a:lnSpc>
              <a:spcBef>
                <a:spcPts val="0"/>
              </a:spcBef>
              <a:spcAft>
                <a:spcPts val="0"/>
              </a:spcAft>
              <a:buClr>
                <a:schemeClr val="dk1"/>
              </a:buClr>
              <a:buSzPts val="1200"/>
              <a:buFont typeface="Arial"/>
              <a:buNone/>
            </a:pPr>
            <a:r>
              <a:rPr lang="en-GB" sz="1200">
                <a:solidFill>
                  <a:schemeClr val="dk1"/>
                </a:solidFill>
                <a:latin typeface="Arial"/>
                <a:ea typeface="Arial"/>
                <a:cs typeface="Arial"/>
                <a:sym typeface="Arial"/>
              </a:rPr>
              <a:t>A local velocity model is important to understand the seismic wave propagation through the Earth and to obtain a good image of the subsurface structures and layers.  </a:t>
            </a:r>
            <a:endParaRPr/>
          </a:p>
          <a:p>
            <a:pPr marL="0" marR="0" lvl="0" indent="0" algn="ctr" rtl="0">
              <a:lnSpc>
                <a:spcPct val="90000"/>
              </a:lnSpc>
              <a:spcBef>
                <a:spcPts val="0"/>
              </a:spcBef>
              <a:spcAft>
                <a:spcPts val="0"/>
              </a:spcAft>
              <a:buClr>
                <a:schemeClr val="dk1"/>
              </a:buClr>
              <a:buSzPts val="1200"/>
              <a:buFont typeface="Arial"/>
              <a:buNone/>
            </a:pPr>
            <a:r>
              <a:rPr lang="en-GB" sz="1200">
                <a:solidFill>
                  <a:schemeClr val="dk1"/>
                </a:solidFill>
                <a:latin typeface="Arial"/>
                <a:ea typeface="Arial"/>
                <a:cs typeface="Arial"/>
                <a:sym typeface="Arial"/>
              </a:rPr>
              <a:t>We built a new velocity model for the South-Western Carpathian Bend Zone</a:t>
            </a:r>
            <a:r>
              <a:rPr lang="en-GB" sz="1200">
                <a:solidFill>
                  <a:schemeClr val="dk1"/>
                </a:solidFill>
              </a:rPr>
              <a:t> (SWCBZ)</a:t>
            </a:r>
            <a:r>
              <a:rPr lang="en-GB" sz="1200">
                <a:solidFill>
                  <a:schemeClr val="dk1"/>
                </a:solidFill>
                <a:latin typeface="Arial"/>
                <a:ea typeface="Arial"/>
                <a:cs typeface="Arial"/>
                <a:sym typeface="Arial"/>
              </a:rPr>
              <a:t> </a:t>
            </a:r>
            <a:endParaRPr sz="1200">
              <a:solidFill>
                <a:schemeClr val="dk1"/>
              </a:solidFill>
              <a:latin typeface="Arial"/>
              <a:ea typeface="Arial"/>
              <a:cs typeface="Arial"/>
              <a:sym typeface="Arial"/>
            </a:endParaRPr>
          </a:p>
        </p:txBody>
      </p:sp>
      <p:sp>
        <p:nvSpPr>
          <p:cNvPr id="131" name="Google Shape;131;p1"/>
          <p:cNvSpPr txBox="1"/>
          <p:nvPr/>
        </p:nvSpPr>
        <p:spPr>
          <a:xfrm>
            <a:off x="5338029" y="6313980"/>
            <a:ext cx="1531435" cy="280529"/>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1200"/>
              <a:buFont typeface="Arial"/>
              <a:buNone/>
            </a:pPr>
            <a:r>
              <a:rPr lang="en-GB" sz="1200" b="1">
                <a:solidFill>
                  <a:schemeClr val="lt1"/>
                </a:solidFill>
                <a:latin typeface="Arial"/>
                <a:ea typeface="Arial"/>
                <a:cs typeface="Arial"/>
                <a:sym typeface="Arial"/>
              </a:rPr>
              <a:t>P1.2-446</a:t>
            </a:r>
            <a:endParaRPr sz="1200" b="1">
              <a:solidFill>
                <a:schemeClr val="lt1"/>
              </a:solidFill>
              <a:latin typeface="Arial"/>
              <a:ea typeface="Arial"/>
              <a:cs typeface="Arial"/>
              <a:sym typeface="Arial"/>
            </a:endParaRPr>
          </a:p>
        </p:txBody>
      </p:sp>
      <p:sp>
        <p:nvSpPr>
          <p:cNvPr id="132" name="Google Shape;132;p1"/>
          <p:cNvSpPr txBox="1"/>
          <p:nvPr/>
        </p:nvSpPr>
        <p:spPr>
          <a:xfrm>
            <a:off x="2682932" y="2958859"/>
            <a:ext cx="2086776" cy="2066221"/>
          </a:xfrm>
          <a:prstGeom prst="rect">
            <a:avLst/>
          </a:prstGeom>
          <a:noFill/>
          <a:ln>
            <a:noFill/>
          </a:ln>
        </p:spPr>
        <p:txBody>
          <a:bodyPr spcFirstLastPara="1" wrap="square" lIns="108000" tIns="108000" rIns="108000" bIns="108000" anchor="ctr" anchorCtr="1">
            <a:normAutofit lnSpcReduction="10000"/>
          </a:bodyPr>
          <a:lstStyle/>
          <a:p>
            <a:pPr marL="0" marR="0" lvl="0" indent="0" algn="ctr" rtl="0">
              <a:lnSpc>
                <a:spcPct val="90000"/>
              </a:lnSpc>
              <a:spcBef>
                <a:spcPts val="0"/>
              </a:spcBef>
              <a:spcAft>
                <a:spcPts val="0"/>
              </a:spcAft>
              <a:buClr>
                <a:schemeClr val="dk1"/>
              </a:buClr>
              <a:buSzPts val="1200"/>
              <a:buFont typeface="Arial"/>
              <a:buNone/>
            </a:pPr>
            <a:r>
              <a:rPr lang="en-GB" sz="1200">
                <a:solidFill>
                  <a:schemeClr val="dk1"/>
                </a:solidFill>
                <a:latin typeface="Arial"/>
                <a:ea typeface="Arial"/>
                <a:cs typeface="Arial"/>
                <a:sym typeface="Arial"/>
              </a:rPr>
              <a:t>The VELEST algorithm built in the SEISAN package is used to invert travel-time readings for P and S -waves in order to produce the new 1-D velocity model and corresponding station corrections. </a:t>
            </a:r>
            <a:endParaRPr/>
          </a:p>
          <a:p>
            <a:pPr marL="0" marR="0" lvl="0" indent="0" algn="ctr" rtl="0">
              <a:lnSpc>
                <a:spcPct val="90000"/>
              </a:lnSpc>
              <a:spcBef>
                <a:spcPts val="0"/>
              </a:spcBef>
              <a:spcAft>
                <a:spcPts val="0"/>
              </a:spcAft>
              <a:buClr>
                <a:schemeClr val="dk1"/>
              </a:buClr>
              <a:buSzPts val="1200"/>
              <a:buFont typeface="Arial"/>
              <a:buNone/>
            </a:pPr>
            <a:r>
              <a:rPr lang="en-GB" sz="1200">
                <a:solidFill>
                  <a:schemeClr val="dk1"/>
                </a:solidFill>
              </a:rPr>
              <a:t>We applied the algorithm to the set of selected  earthquakes.</a:t>
            </a:r>
            <a:endParaRPr sz="1200">
              <a:solidFill>
                <a:schemeClr val="dk1"/>
              </a:solidFill>
              <a:latin typeface="Arial"/>
              <a:ea typeface="Arial"/>
              <a:cs typeface="Arial"/>
              <a:sym typeface="Arial"/>
            </a:endParaRPr>
          </a:p>
        </p:txBody>
      </p:sp>
      <p:sp>
        <p:nvSpPr>
          <p:cNvPr id="133" name="Google Shape;133;p1"/>
          <p:cNvSpPr txBox="1"/>
          <p:nvPr/>
        </p:nvSpPr>
        <p:spPr>
          <a:xfrm>
            <a:off x="7422294" y="2958858"/>
            <a:ext cx="2086773" cy="2066221"/>
          </a:xfrm>
          <a:prstGeom prst="rect">
            <a:avLst/>
          </a:prstGeom>
          <a:noFill/>
          <a:ln>
            <a:noFill/>
          </a:ln>
        </p:spPr>
        <p:txBody>
          <a:bodyPr spcFirstLastPara="1" wrap="square" lIns="108000" tIns="108000" rIns="108000" bIns="108000" anchor="ctr" anchorCtr="1">
            <a:normAutofit fontScale="92500"/>
          </a:bodyPr>
          <a:lstStyle/>
          <a:p>
            <a:pPr marL="0" marR="0" lvl="0" indent="0" algn="ctr" rtl="0">
              <a:lnSpc>
                <a:spcPct val="90000"/>
              </a:lnSpc>
              <a:spcBef>
                <a:spcPts val="0"/>
              </a:spcBef>
              <a:spcAft>
                <a:spcPts val="0"/>
              </a:spcAft>
              <a:buClr>
                <a:schemeClr val="dk1"/>
              </a:buClr>
              <a:buSzPts val="1200"/>
              <a:buFont typeface="Arial"/>
              <a:buNone/>
            </a:pPr>
            <a:r>
              <a:rPr lang="en-GB" sz="1200">
                <a:solidFill>
                  <a:schemeClr val="dk1"/>
                </a:solidFill>
                <a:latin typeface="Arial"/>
                <a:ea typeface="Arial"/>
                <a:cs typeface="Arial"/>
                <a:sym typeface="Arial"/>
              </a:rPr>
              <a:t>When compared to the average RMS of the initial velocity model, we obtained a reduction of up to 3</a:t>
            </a:r>
            <a:r>
              <a:rPr lang="en-GB" sz="1200">
                <a:solidFill>
                  <a:schemeClr val="dk1"/>
                </a:solidFill>
              </a:rPr>
              <a:t>5</a:t>
            </a:r>
            <a:r>
              <a:rPr lang="en-GB" sz="1200">
                <a:solidFill>
                  <a:schemeClr val="dk1"/>
                </a:solidFill>
                <a:latin typeface="Arial"/>
                <a:ea typeface="Arial"/>
                <a:cs typeface="Arial"/>
                <a:sym typeface="Arial"/>
              </a:rPr>
              <a:t>% in the location RMS.</a:t>
            </a:r>
            <a:endParaRPr sz="1200">
              <a:solidFill>
                <a:schemeClr val="dk1"/>
              </a:solidFill>
            </a:endParaRPr>
          </a:p>
          <a:p>
            <a:pPr marL="0" marR="0" lvl="0" indent="0" algn="ctr" rtl="0">
              <a:lnSpc>
                <a:spcPct val="90000"/>
              </a:lnSpc>
              <a:spcBef>
                <a:spcPts val="0"/>
              </a:spcBef>
              <a:spcAft>
                <a:spcPts val="0"/>
              </a:spcAft>
              <a:buClr>
                <a:schemeClr val="dk1"/>
              </a:buClr>
              <a:buSzPts val="1200"/>
              <a:buFont typeface="Arial"/>
              <a:buNone/>
            </a:pPr>
            <a:r>
              <a:rPr lang="en-GB" sz="1200">
                <a:solidFill>
                  <a:schemeClr val="dk1"/>
                </a:solidFill>
                <a:latin typeface="Arial"/>
                <a:ea typeface="Arial"/>
                <a:cs typeface="Arial"/>
                <a:sym typeface="Arial"/>
              </a:rPr>
              <a:t> The newly determined velocity model also enhances the results of the algorithms based on waveform inversion to estimate the source parameters in </a:t>
            </a:r>
            <a:r>
              <a:rPr lang="en-GB" sz="1200">
                <a:solidFill>
                  <a:schemeClr val="dk1"/>
                </a:solidFill>
              </a:rPr>
              <a:t>the SWCBZ area.</a:t>
            </a:r>
            <a:endParaRPr sz="1200">
              <a:solidFill>
                <a:schemeClr val="dk1"/>
              </a:solidFill>
              <a:latin typeface="Arial"/>
              <a:ea typeface="Arial"/>
              <a:cs typeface="Arial"/>
              <a:sym typeface="Arial"/>
            </a:endParaRPr>
          </a:p>
        </p:txBody>
      </p:sp>
      <p:sp>
        <p:nvSpPr>
          <p:cNvPr id="134" name="Google Shape;134;p1"/>
          <p:cNvSpPr txBox="1"/>
          <p:nvPr/>
        </p:nvSpPr>
        <p:spPr>
          <a:xfrm>
            <a:off x="9926597" y="2958859"/>
            <a:ext cx="2086773" cy="2066220"/>
          </a:xfrm>
          <a:prstGeom prst="rect">
            <a:avLst/>
          </a:prstGeom>
          <a:noFill/>
          <a:ln>
            <a:noFill/>
          </a:ln>
        </p:spPr>
        <p:txBody>
          <a:bodyPr spcFirstLastPara="1" wrap="square" lIns="108000" tIns="108000" rIns="108000" bIns="108000" anchor="ctr" anchorCtr="1">
            <a:normAutofit fontScale="92500"/>
          </a:bodyPr>
          <a:lstStyle/>
          <a:p>
            <a:pPr marL="0" marR="0" lvl="0" indent="0" algn="ctr" rtl="0">
              <a:lnSpc>
                <a:spcPct val="90000"/>
              </a:lnSpc>
              <a:spcBef>
                <a:spcPts val="0"/>
              </a:spcBef>
              <a:spcAft>
                <a:spcPts val="0"/>
              </a:spcAft>
              <a:buClr>
                <a:schemeClr val="dk1"/>
              </a:buClr>
              <a:buSzPts val="1200"/>
              <a:buFont typeface="Arial"/>
              <a:buNone/>
            </a:pPr>
            <a:r>
              <a:rPr lang="en-GB" sz="1200">
                <a:solidFill>
                  <a:schemeClr val="dk1"/>
                </a:solidFill>
              </a:rPr>
              <a:t>We developed an enhanced 1-D velocity model that will be used on a regular basis for earthquake location and source parameter estimation throughout the SWCBZ area, as well as a reference model for future studies in this region. </a:t>
            </a:r>
            <a:endParaRPr sz="1200">
              <a:solidFill>
                <a:schemeClr val="dk1"/>
              </a:solidFill>
            </a:endParaRPr>
          </a:p>
          <a:p>
            <a:pPr marL="0" marR="0" lvl="0" indent="0" algn="ctr" rtl="0">
              <a:lnSpc>
                <a:spcPct val="90000"/>
              </a:lnSpc>
              <a:spcBef>
                <a:spcPts val="0"/>
              </a:spcBef>
              <a:spcAft>
                <a:spcPts val="0"/>
              </a:spcAft>
              <a:buClr>
                <a:schemeClr val="dk1"/>
              </a:buClr>
              <a:buSzPts val="1200"/>
              <a:buFont typeface="Arial"/>
              <a:buNone/>
            </a:pPr>
            <a:r>
              <a:rPr lang="en-GB" sz="1200">
                <a:solidFill>
                  <a:schemeClr val="dk1"/>
                </a:solidFill>
              </a:rPr>
              <a:t>The model matches well local geology and it has the highest resolution in the upper crust.</a:t>
            </a:r>
            <a:endParaRPr sz="1200">
              <a:solidFill>
                <a:schemeClr val="dk1"/>
              </a:solidFill>
            </a:endParaRPr>
          </a:p>
        </p:txBody>
      </p:sp>
      <p:sp>
        <p:nvSpPr>
          <p:cNvPr id="135" name="Google Shape;135;p1"/>
          <p:cNvSpPr txBox="1"/>
          <p:nvPr/>
        </p:nvSpPr>
        <p:spPr>
          <a:xfrm>
            <a:off x="11103778" y="5453065"/>
            <a:ext cx="837666" cy="741356"/>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90000"/>
              </a:lnSpc>
              <a:spcBef>
                <a:spcPts val="0"/>
              </a:spcBef>
              <a:spcAft>
                <a:spcPts val="0"/>
              </a:spcAft>
              <a:buClr>
                <a:schemeClr val="lt1"/>
              </a:buClr>
              <a:buSzPct val="100000"/>
              <a:buFont typeface="Arial"/>
              <a:buNone/>
            </a:pPr>
            <a:r>
              <a:rPr lang="en-GB" sz="900" b="1">
                <a:solidFill>
                  <a:schemeClr val="lt1"/>
                </a:solidFill>
                <a:latin typeface="Arial"/>
                <a:ea typeface="Arial"/>
                <a:cs typeface="Arial"/>
                <a:sym typeface="Arial"/>
              </a:rPr>
              <a:t>Please do not use this space, a QR code will be automatically overlayed</a:t>
            </a:r>
            <a:endParaRPr sz="2000" b="1">
              <a:solidFill>
                <a:schemeClr val="lt1"/>
              </a:solidFill>
              <a:latin typeface="Arial"/>
              <a:ea typeface="Arial"/>
              <a:cs typeface="Arial"/>
              <a:sym typeface="Arial"/>
            </a:endParaRPr>
          </a:p>
        </p:txBody>
      </p:sp>
      <p:pic>
        <p:nvPicPr>
          <p:cNvPr id="136" name="Google Shape;136;p1"/>
          <p:cNvPicPr preferRelativeResize="0"/>
          <p:nvPr/>
        </p:nvPicPr>
        <p:blipFill rotWithShape="1">
          <a:blip r:embed="rId3">
            <a:alphaModFix/>
          </a:blip>
          <a:srcRect/>
          <a:stretch/>
        </p:blipFill>
        <p:spPr>
          <a:xfrm>
            <a:off x="10872525" y="123579"/>
            <a:ext cx="760563" cy="1080000"/>
          </a:xfrm>
          <a:prstGeom prst="rect">
            <a:avLst/>
          </a:prstGeom>
          <a:noFill/>
          <a:ln>
            <a:noFill/>
          </a:ln>
        </p:spPr>
      </p:pic>
      <p:pic>
        <p:nvPicPr>
          <p:cNvPr id="137" name="Google Shape;137;p1"/>
          <p:cNvPicPr preferRelativeResize="0"/>
          <p:nvPr/>
        </p:nvPicPr>
        <p:blipFill rotWithShape="1">
          <a:blip r:embed="rId4">
            <a:alphaModFix/>
          </a:blip>
          <a:srcRect/>
          <a:stretch/>
        </p:blipFill>
        <p:spPr>
          <a:xfrm>
            <a:off x="10982806" y="1271219"/>
            <a:ext cx="540000" cy="540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
          <p:cNvSpPr txBox="1"/>
          <p:nvPr/>
        </p:nvSpPr>
        <p:spPr>
          <a:xfrm>
            <a:off x="2193009" y="266330"/>
            <a:ext cx="8021508" cy="559293"/>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1800"/>
              <a:buFont typeface="Arial"/>
              <a:buNone/>
            </a:pPr>
            <a:r>
              <a:rPr lang="en-GB" sz="1800">
                <a:solidFill>
                  <a:schemeClr val="lt1"/>
                </a:solidFill>
                <a:latin typeface="Arial"/>
                <a:ea typeface="Arial"/>
                <a:cs typeface="Arial"/>
                <a:sym typeface="Arial"/>
              </a:rPr>
              <a:t>Introduction and Objectives</a:t>
            </a:r>
            <a:endParaRPr sz="4800">
              <a:solidFill>
                <a:schemeClr val="lt1"/>
              </a:solidFill>
              <a:latin typeface="Arial"/>
              <a:ea typeface="Arial"/>
              <a:cs typeface="Arial"/>
              <a:sym typeface="Arial"/>
            </a:endParaRPr>
          </a:p>
        </p:txBody>
      </p:sp>
      <p:sp>
        <p:nvSpPr>
          <p:cNvPr id="143" name="Google Shape;143;p2"/>
          <p:cNvSpPr txBox="1"/>
          <p:nvPr/>
        </p:nvSpPr>
        <p:spPr>
          <a:xfrm>
            <a:off x="11125514" y="6385300"/>
            <a:ext cx="817758" cy="23413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000"/>
              <a:buFont typeface="Arial"/>
              <a:buNone/>
            </a:pPr>
            <a:r>
              <a:rPr lang="en-GB" sz="1000" b="1">
                <a:solidFill>
                  <a:schemeClr val="lt1"/>
                </a:solidFill>
                <a:latin typeface="Arial"/>
                <a:ea typeface="Arial"/>
                <a:cs typeface="Arial"/>
                <a:sym typeface="Arial"/>
              </a:rPr>
              <a:t>P1.2-446</a:t>
            </a:r>
            <a:endParaRPr sz="2400" b="1">
              <a:solidFill>
                <a:schemeClr val="lt1"/>
              </a:solidFill>
              <a:latin typeface="Arial"/>
              <a:ea typeface="Arial"/>
              <a:cs typeface="Arial"/>
              <a:sym typeface="Arial"/>
            </a:endParaRPr>
          </a:p>
        </p:txBody>
      </p:sp>
      <p:sp>
        <p:nvSpPr>
          <p:cNvPr id="144" name="Google Shape;144;p2"/>
          <p:cNvSpPr txBox="1"/>
          <p:nvPr/>
        </p:nvSpPr>
        <p:spPr>
          <a:xfrm>
            <a:off x="11103778" y="5453065"/>
            <a:ext cx="837666" cy="741356"/>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90000"/>
              </a:lnSpc>
              <a:spcBef>
                <a:spcPts val="0"/>
              </a:spcBef>
              <a:spcAft>
                <a:spcPts val="0"/>
              </a:spcAft>
              <a:buClr>
                <a:schemeClr val="lt1"/>
              </a:buClr>
              <a:buSzPct val="100000"/>
              <a:buFont typeface="Arial"/>
              <a:buNone/>
            </a:pPr>
            <a:r>
              <a:rPr lang="en-GB" sz="900" b="1">
                <a:solidFill>
                  <a:schemeClr val="lt1"/>
                </a:solidFill>
                <a:latin typeface="Arial"/>
                <a:ea typeface="Arial"/>
                <a:cs typeface="Arial"/>
                <a:sym typeface="Arial"/>
              </a:rPr>
              <a:t>Please do not use this space, a QR code will be automatically overlayed</a:t>
            </a:r>
            <a:endParaRPr sz="2000" b="1">
              <a:solidFill>
                <a:schemeClr val="lt1"/>
              </a:solidFill>
              <a:latin typeface="Arial"/>
              <a:ea typeface="Arial"/>
              <a:cs typeface="Arial"/>
              <a:sym typeface="Arial"/>
            </a:endParaRPr>
          </a:p>
        </p:txBody>
      </p:sp>
      <p:sp>
        <p:nvSpPr>
          <p:cNvPr id="145" name="Google Shape;145;p2"/>
          <p:cNvSpPr txBox="1"/>
          <p:nvPr/>
        </p:nvSpPr>
        <p:spPr>
          <a:xfrm>
            <a:off x="100725" y="1203575"/>
            <a:ext cx="4963200" cy="29862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200" dirty="0">
                <a:solidFill>
                  <a:schemeClr val="dk1"/>
                </a:solidFill>
                <a:latin typeface="Arial"/>
                <a:ea typeface="Arial"/>
                <a:cs typeface="Arial"/>
                <a:sym typeface="Arial"/>
              </a:rPr>
              <a:t>A velocity model of a region is based on a blending of data starting with data acquisition, processing and results interpretation in concordance with the geology and region tectonics. </a:t>
            </a:r>
            <a:endParaRPr sz="1200" dirty="0">
              <a:solidFill>
                <a:schemeClr val="dk1"/>
              </a:solidFill>
              <a:latin typeface="Arial"/>
              <a:ea typeface="Arial"/>
              <a:cs typeface="Arial"/>
              <a:sym typeface="Arial"/>
            </a:endParaRPr>
          </a:p>
          <a:p>
            <a:pPr marL="0" marR="0" lvl="0" indent="0" algn="just" rtl="0">
              <a:spcBef>
                <a:spcPts val="0"/>
              </a:spcBef>
              <a:spcAft>
                <a:spcPts val="0"/>
              </a:spcAft>
              <a:buNone/>
            </a:pPr>
            <a:r>
              <a:rPr lang="en-GB" sz="1200" dirty="0">
                <a:solidFill>
                  <a:schemeClr val="dk1"/>
                </a:solidFill>
              </a:rPr>
              <a:t>The high number of stations in the region allows the building of a velocity model with a much higher accuracy, which can be used in seismic source determination and routine location processes</a:t>
            </a:r>
            <a:endParaRPr sz="1200" dirty="0">
              <a:solidFill>
                <a:schemeClr val="dk1"/>
              </a:solidFill>
            </a:endParaRPr>
          </a:p>
          <a:p>
            <a:pPr marL="0" marR="0" lvl="0" indent="0" algn="just" rtl="0">
              <a:spcBef>
                <a:spcPts val="1200"/>
              </a:spcBef>
              <a:spcAft>
                <a:spcPts val="0"/>
              </a:spcAft>
              <a:buNone/>
            </a:pPr>
            <a:r>
              <a:rPr lang="en-GB" sz="1200" b="0" i="0" u="none" strike="noStrike" dirty="0">
                <a:solidFill>
                  <a:srgbClr val="000000"/>
                </a:solidFill>
                <a:latin typeface="Arial"/>
                <a:ea typeface="Arial"/>
                <a:cs typeface="Arial"/>
                <a:sym typeface="Arial"/>
              </a:rPr>
              <a:t>The </a:t>
            </a:r>
            <a:r>
              <a:rPr lang="en-GB" sz="1200" dirty="0">
                <a:solidFill>
                  <a:schemeClr val="dk1"/>
                </a:solidFill>
              </a:rPr>
              <a:t>South-Western part of the Carpathian Bend zone (</a:t>
            </a:r>
            <a:r>
              <a:rPr lang="en-GB" sz="1200" b="0" i="0" u="none" strike="noStrike" dirty="0">
                <a:solidFill>
                  <a:srgbClr val="000000"/>
                </a:solidFill>
                <a:latin typeface="Arial"/>
                <a:ea typeface="Arial"/>
                <a:cs typeface="Arial"/>
                <a:sym typeface="Arial"/>
              </a:rPr>
              <a:t>SW</a:t>
            </a:r>
            <a:r>
              <a:rPr lang="en-GB" sz="1200" dirty="0"/>
              <a:t>C</a:t>
            </a:r>
            <a:r>
              <a:rPr lang="en-GB" sz="1200" b="0" i="0" u="none" strike="noStrike" dirty="0">
                <a:solidFill>
                  <a:srgbClr val="000000"/>
                </a:solidFill>
                <a:latin typeface="Arial"/>
                <a:ea typeface="Arial"/>
                <a:cs typeface="Arial"/>
                <a:sym typeface="Arial"/>
              </a:rPr>
              <a:t>BZ) was the subject of several studies regarding the velocity models in the regio</a:t>
            </a:r>
            <a:r>
              <a:rPr lang="en-GB" sz="1200" dirty="0"/>
              <a:t>n (</a:t>
            </a:r>
            <a:r>
              <a:rPr lang="en-GB" sz="1200" dirty="0" err="1"/>
              <a:t>Oncescu</a:t>
            </a:r>
            <a:r>
              <a:rPr lang="en-GB" sz="1200" dirty="0"/>
              <a:t> et al. 1999; </a:t>
            </a:r>
            <a:r>
              <a:rPr lang="en-GB" sz="1200" dirty="0" err="1"/>
              <a:t>Raileanu</a:t>
            </a:r>
            <a:r>
              <a:rPr lang="en-GB" sz="1200" dirty="0"/>
              <a:t> et al. 2009; </a:t>
            </a:r>
            <a:r>
              <a:rPr lang="en-GB" sz="1200" dirty="0" err="1"/>
              <a:t>Zaharia</a:t>
            </a:r>
            <a:r>
              <a:rPr lang="en-GB" sz="1200" dirty="0"/>
              <a:t> et al, 2017).</a:t>
            </a:r>
            <a:endParaRPr sz="1200" b="0" i="0" u="none" strike="noStrike" dirty="0">
              <a:solidFill>
                <a:srgbClr val="000000"/>
              </a:solidFill>
              <a:latin typeface="Arial"/>
              <a:ea typeface="Arial"/>
              <a:cs typeface="Arial"/>
              <a:sym typeface="Arial"/>
            </a:endParaRPr>
          </a:p>
          <a:p>
            <a:pPr marL="0" marR="0" lvl="0" indent="0" algn="just" rtl="0">
              <a:spcBef>
                <a:spcPts val="1200"/>
              </a:spcBef>
              <a:spcAft>
                <a:spcPts val="0"/>
              </a:spcAft>
              <a:buNone/>
            </a:pPr>
            <a:r>
              <a:rPr lang="en-GB" sz="1200" dirty="0"/>
              <a:t>The seismic activity in SWCBZ (Figure 1) is linked to the active tectonic deformation along the pull-apart basins. The NNE-SSW fault systems that dip to the west, such as the </a:t>
            </a:r>
            <a:r>
              <a:rPr lang="en-GB" sz="1200" dirty="0" err="1"/>
              <a:t>Oraviţa</a:t>
            </a:r>
            <a:r>
              <a:rPr lang="en-GB" sz="1200" dirty="0"/>
              <a:t>-Moldova </a:t>
            </a:r>
            <a:r>
              <a:rPr lang="en-GB" sz="1200" dirty="0" err="1"/>
              <a:t>Nouă</a:t>
            </a:r>
            <a:r>
              <a:rPr lang="en-GB" sz="1200" dirty="0"/>
              <a:t> (OMNF), </a:t>
            </a:r>
            <a:r>
              <a:rPr lang="en-GB" sz="1200" dirty="0" err="1"/>
              <a:t>Cerna</a:t>
            </a:r>
            <a:r>
              <a:rPr lang="en-GB" sz="1200" dirty="0"/>
              <a:t>-Jiu (CJF), </a:t>
            </a:r>
            <a:r>
              <a:rPr lang="en-GB" sz="1200" dirty="0" err="1"/>
              <a:t>Timok</a:t>
            </a:r>
            <a:r>
              <a:rPr lang="en-GB" sz="1200" dirty="0"/>
              <a:t> (</a:t>
            </a:r>
            <a:r>
              <a:rPr lang="en-GB" sz="1200" dirty="0" err="1"/>
              <a:t>TkF</a:t>
            </a:r>
            <a:r>
              <a:rPr lang="en-GB" sz="1200" dirty="0"/>
              <a:t>), in Figure 1, account for a large earthquake produced in the SWCBZ.</a:t>
            </a:r>
            <a:endParaRPr sz="1200" dirty="0"/>
          </a:p>
        </p:txBody>
      </p:sp>
      <p:pic>
        <p:nvPicPr>
          <p:cNvPr id="146" name="Google Shape;146;p2"/>
          <p:cNvPicPr preferRelativeResize="0"/>
          <p:nvPr/>
        </p:nvPicPr>
        <p:blipFill rotWithShape="1">
          <a:blip r:embed="rId3">
            <a:alphaModFix/>
          </a:blip>
          <a:srcRect/>
          <a:stretch/>
        </p:blipFill>
        <p:spPr>
          <a:xfrm>
            <a:off x="10872525" y="123579"/>
            <a:ext cx="760563" cy="1080000"/>
          </a:xfrm>
          <a:prstGeom prst="rect">
            <a:avLst/>
          </a:prstGeom>
          <a:noFill/>
          <a:ln>
            <a:noFill/>
          </a:ln>
        </p:spPr>
      </p:pic>
      <p:sp>
        <p:nvSpPr>
          <p:cNvPr id="147" name="Google Shape;147;p2"/>
          <p:cNvSpPr txBox="1"/>
          <p:nvPr/>
        </p:nvSpPr>
        <p:spPr>
          <a:xfrm>
            <a:off x="122575" y="5223450"/>
            <a:ext cx="4614900" cy="12006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200" b="1">
                <a:solidFill>
                  <a:schemeClr val="dk1"/>
                </a:solidFill>
              </a:rPr>
              <a:t>Objectives: </a:t>
            </a:r>
            <a:endParaRPr sz="1200" b="1">
              <a:solidFill>
                <a:schemeClr val="dk1"/>
              </a:solidFill>
            </a:endParaRPr>
          </a:p>
          <a:p>
            <a:pPr marL="457200" marR="0" lvl="0" indent="-304800" algn="just" rtl="0">
              <a:spcBef>
                <a:spcPts val="0"/>
              </a:spcBef>
              <a:spcAft>
                <a:spcPts val="0"/>
              </a:spcAft>
              <a:buClr>
                <a:schemeClr val="dk1"/>
              </a:buClr>
              <a:buSzPts val="1200"/>
              <a:buChar char="-"/>
            </a:pPr>
            <a:r>
              <a:rPr lang="en-GB" sz="1200" b="1">
                <a:solidFill>
                  <a:schemeClr val="dk1"/>
                </a:solidFill>
              </a:rPr>
              <a:t>obtaining an improved 1-D velocity model for the SWCBZ for better definition of the major tectonic contacts and associated seismicity</a:t>
            </a:r>
            <a:endParaRPr sz="1200" b="1">
              <a:solidFill>
                <a:schemeClr val="dk1"/>
              </a:solidFill>
            </a:endParaRPr>
          </a:p>
          <a:p>
            <a:pPr marL="457200" marR="0" lvl="0" indent="-304800" algn="just" rtl="0">
              <a:spcBef>
                <a:spcPts val="0"/>
              </a:spcBef>
              <a:spcAft>
                <a:spcPts val="0"/>
              </a:spcAft>
              <a:buClr>
                <a:schemeClr val="dk1"/>
              </a:buClr>
              <a:buSzPts val="1200"/>
              <a:buChar char="-"/>
            </a:pPr>
            <a:r>
              <a:rPr lang="en-GB" sz="1200" b="1">
                <a:solidFill>
                  <a:schemeClr val="dk1"/>
                </a:solidFill>
              </a:rPr>
              <a:t>obtaining the station corrections, important for event locations</a:t>
            </a:r>
            <a:endParaRPr sz="1200" b="1">
              <a:solidFill>
                <a:schemeClr val="dk1"/>
              </a:solidFill>
            </a:endParaRPr>
          </a:p>
        </p:txBody>
      </p:sp>
      <p:sp>
        <p:nvSpPr>
          <p:cNvPr id="148" name="Google Shape;148;p2"/>
          <p:cNvSpPr txBox="1"/>
          <p:nvPr/>
        </p:nvSpPr>
        <p:spPr>
          <a:xfrm>
            <a:off x="5973336" y="6194420"/>
            <a:ext cx="3894600" cy="276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a:solidFill>
                  <a:schemeClr val="dk1"/>
                </a:solidFill>
                <a:latin typeface="Arial"/>
                <a:ea typeface="Arial"/>
                <a:cs typeface="Arial"/>
                <a:sym typeface="Arial"/>
              </a:rPr>
              <a:t>Figure 1. Seismic</a:t>
            </a:r>
            <a:r>
              <a:rPr lang="en-GB" sz="1200">
                <a:solidFill>
                  <a:schemeClr val="dk1"/>
                </a:solidFill>
              </a:rPr>
              <a:t> activity</a:t>
            </a:r>
            <a:r>
              <a:rPr lang="en-GB" sz="1200">
                <a:solidFill>
                  <a:schemeClr val="dk1"/>
                </a:solidFill>
                <a:latin typeface="Arial"/>
                <a:ea typeface="Arial"/>
                <a:cs typeface="Arial"/>
                <a:sym typeface="Arial"/>
              </a:rPr>
              <a:t> in the SWCBZ area</a:t>
            </a:r>
            <a:endParaRPr/>
          </a:p>
        </p:txBody>
      </p:sp>
      <p:pic>
        <p:nvPicPr>
          <p:cNvPr id="149" name="Google Shape;149;p2"/>
          <p:cNvPicPr preferRelativeResize="0"/>
          <p:nvPr/>
        </p:nvPicPr>
        <p:blipFill>
          <a:blip r:embed="rId4">
            <a:alphaModFix/>
          </a:blip>
          <a:stretch>
            <a:fillRect/>
          </a:stretch>
        </p:blipFill>
        <p:spPr>
          <a:xfrm>
            <a:off x="5253475" y="1203575"/>
            <a:ext cx="5334298" cy="492537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3"/>
          <p:cNvPicPr preferRelativeResize="0"/>
          <p:nvPr/>
        </p:nvPicPr>
        <p:blipFill>
          <a:blip r:embed="rId3">
            <a:alphaModFix/>
          </a:blip>
          <a:stretch>
            <a:fillRect/>
          </a:stretch>
        </p:blipFill>
        <p:spPr>
          <a:xfrm>
            <a:off x="430079" y="4260454"/>
            <a:ext cx="3243085" cy="2160000"/>
          </a:xfrm>
          <a:prstGeom prst="rect">
            <a:avLst/>
          </a:prstGeom>
          <a:noFill/>
          <a:ln>
            <a:noFill/>
          </a:ln>
        </p:spPr>
      </p:pic>
      <p:sp>
        <p:nvSpPr>
          <p:cNvPr id="155" name="Google Shape;155;p3"/>
          <p:cNvSpPr txBox="1"/>
          <p:nvPr/>
        </p:nvSpPr>
        <p:spPr>
          <a:xfrm>
            <a:off x="2193009" y="266330"/>
            <a:ext cx="8021508" cy="559293"/>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2000"/>
              <a:buFont typeface="Arial"/>
              <a:buNone/>
            </a:pPr>
            <a:r>
              <a:rPr lang="en-GB" sz="2000">
                <a:solidFill>
                  <a:schemeClr val="lt1"/>
                </a:solidFill>
                <a:latin typeface="Arial"/>
                <a:ea typeface="Arial"/>
                <a:cs typeface="Arial"/>
                <a:sym typeface="Arial"/>
              </a:rPr>
              <a:t>Methods </a:t>
            </a:r>
            <a:endParaRPr sz="2000">
              <a:solidFill>
                <a:schemeClr val="lt1"/>
              </a:solidFill>
              <a:latin typeface="Arial"/>
              <a:ea typeface="Arial"/>
              <a:cs typeface="Arial"/>
              <a:sym typeface="Arial"/>
            </a:endParaRPr>
          </a:p>
        </p:txBody>
      </p:sp>
      <p:sp>
        <p:nvSpPr>
          <p:cNvPr id="156" name="Google Shape;156;p3"/>
          <p:cNvSpPr txBox="1"/>
          <p:nvPr/>
        </p:nvSpPr>
        <p:spPr>
          <a:xfrm>
            <a:off x="11125514" y="6385300"/>
            <a:ext cx="817758" cy="23413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000"/>
              <a:buFont typeface="Arial"/>
              <a:buNone/>
            </a:pPr>
            <a:r>
              <a:rPr lang="en-GB" sz="1000" b="1">
                <a:solidFill>
                  <a:schemeClr val="lt1"/>
                </a:solidFill>
                <a:latin typeface="Arial"/>
                <a:ea typeface="Arial"/>
                <a:cs typeface="Arial"/>
                <a:sym typeface="Arial"/>
              </a:rPr>
              <a:t>P1.2-446</a:t>
            </a:r>
            <a:endParaRPr sz="2400" b="1">
              <a:solidFill>
                <a:schemeClr val="lt1"/>
              </a:solidFill>
              <a:latin typeface="Arial"/>
              <a:ea typeface="Arial"/>
              <a:cs typeface="Arial"/>
              <a:sym typeface="Arial"/>
            </a:endParaRPr>
          </a:p>
        </p:txBody>
      </p:sp>
      <p:sp>
        <p:nvSpPr>
          <p:cNvPr id="157" name="Google Shape;157;p3"/>
          <p:cNvSpPr txBox="1"/>
          <p:nvPr/>
        </p:nvSpPr>
        <p:spPr>
          <a:xfrm>
            <a:off x="11103778" y="5453065"/>
            <a:ext cx="837666" cy="741356"/>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90000"/>
              </a:lnSpc>
              <a:spcBef>
                <a:spcPts val="0"/>
              </a:spcBef>
              <a:spcAft>
                <a:spcPts val="0"/>
              </a:spcAft>
              <a:buClr>
                <a:schemeClr val="lt1"/>
              </a:buClr>
              <a:buSzPct val="100000"/>
              <a:buFont typeface="Arial"/>
              <a:buNone/>
            </a:pPr>
            <a:r>
              <a:rPr lang="en-GB" sz="900" b="1">
                <a:solidFill>
                  <a:schemeClr val="lt1"/>
                </a:solidFill>
                <a:latin typeface="Arial"/>
                <a:ea typeface="Arial"/>
                <a:cs typeface="Arial"/>
                <a:sym typeface="Arial"/>
              </a:rPr>
              <a:t>Please do not use this space, a QR code will be automatically overlayed</a:t>
            </a:r>
            <a:endParaRPr sz="2000" b="1">
              <a:solidFill>
                <a:schemeClr val="lt1"/>
              </a:solidFill>
              <a:latin typeface="Arial"/>
              <a:ea typeface="Arial"/>
              <a:cs typeface="Arial"/>
              <a:sym typeface="Arial"/>
            </a:endParaRPr>
          </a:p>
        </p:txBody>
      </p:sp>
      <p:pic>
        <p:nvPicPr>
          <p:cNvPr id="158" name="Google Shape;158;p3"/>
          <p:cNvPicPr preferRelativeResize="0"/>
          <p:nvPr/>
        </p:nvPicPr>
        <p:blipFill rotWithShape="1">
          <a:blip r:embed="rId4">
            <a:alphaModFix/>
          </a:blip>
          <a:srcRect l="1961" t="3306" r="2731" b="2311"/>
          <a:stretch/>
        </p:blipFill>
        <p:spPr>
          <a:xfrm>
            <a:off x="3966816" y="1173554"/>
            <a:ext cx="3598462" cy="2520000"/>
          </a:xfrm>
          <a:prstGeom prst="rect">
            <a:avLst/>
          </a:prstGeom>
          <a:noFill/>
          <a:ln>
            <a:noFill/>
          </a:ln>
        </p:spPr>
      </p:pic>
      <p:sp>
        <p:nvSpPr>
          <p:cNvPr id="159" name="Google Shape;159;p3"/>
          <p:cNvSpPr txBox="1"/>
          <p:nvPr/>
        </p:nvSpPr>
        <p:spPr>
          <a:xfrm>
            <a:off x="7903925" y="1407550"/>
            <a:ext cx="2470200" cy="17547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200">
                <a:solidFill>
                  <a:schemeClr val="dk1"/>
                </a:solidFill>
                <a:latin typeface="Arial"/>
                <a:ea typeface="Arial"/>
                <a:cs typeface="Arial"/>
                <a:sym typeface="Arial"/>
              </a:rPr>
              <a:t>To obtain a new and </a:t>
            </a:r>
            <a:r>
              <a:rPr lang="en-GB" sz="1200">
                <a:solidFill>
                  <a:schemeClr val="dk1"/>
                </a:solidFill>
              </a:rPr>
              <a:t>more constrained </a:t>
            </a:r>
            <a:r>
              <a:rPr lang="en-GB" sz="1200">
                <a:solidFill>
                  <a:schemeClr val="dk1"/>
                </a:solidFill>
                <a:latin typeface="Arial"/>
                <a:ea typeface="Arial"/>
                <a:cs typeface="Arial"/>
                <a:sym typeface="Arial"/>
              </a:rPr>
              <a:t>velocity model for the SWCBZ and a high precision event locations and station corrections, </a:t>
            </a:r>
            <a:r>
              <a:rPr lang="en-GB" sz="1200">
                <a:solidFill>
                  <a:schemeClr val="dk1"/>
                </a:solidFill>
              </a:rPr>
              <a:t>VELEST software, a simultaneous inversion for the 1-D P-wave and S-wave velocities and the event depths was used (Kissling et al, 1994 </a:t>
            </a:r>
            <a:r>
              <a:rPr lang="en-GB" sz="1200">
                <a:solidFill>
                  <a:srgbClr val="1D2228"/>
                </a:solidFill>
              </a:rPr>
              <a:t>).</a:t>
            </a:r>
            <a:endParaRPr/>
          </a:p>
        </p:txBody>
      </p:sp>
      <p:sp>
        <p:nvSpPr>
          <p:cNvPr id="160" name="Google Shape;160;p3"/>
          <p:cNvSpPr txBox="1"/>
          <p:nvPr/>
        </p:nvSpPr>
        <p:spPr>
          <a:xfrm>
            <a:off x="5143109" y="4529483"/>
            <a:ext cx="5327700" cy="23397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200" dirty="0">
                <a:solidFill>
                  <a:schemeClr val="dk1"/>
                </a:solidFill>
                <a:latin typeface="Arial"/>
                <a:ea typeface="Arial"/>
                <a:cs typeface="Arial"/>
                <a:sym typeface="Arial"/>
              </a:rPr>
              <a:t>Data selection:</a:t>
            </a:r>
            <a:endParaRPr dirty="0"/>
          </a:p>
          <a:p>
            <a:pPr marL="342900" marR="0" lvl="0" indent="-342900" algn="just" rtl="0">
              <a:spcBef>
                <a:spcPts val="0"/>
              </a:spcBef>
              <a:spcAft>
                <a:spcPts val="0"/>
              </a:spcAft>
              <a:buClr>
                <a:schemeClr val="dk1"/>
              </a:buClr>
              <a:buSzPts val="1200"/>
              <a:buFont typeface="Arial"/>
              <a:buChar char="-"/>
            </a:pPr>
            <a:r>
              <a:rPr lang="en-GB" sz="1200" dirty="0">
                <a:solidFill>
                  <a:schemeClr val="dk1"/>
                </a:solidFill>
                <a:latin typeface="Arial"/>
                <a:ea typeface="Arial"/>
                <a:cs typeface="Arial"/>
                <a:sym typeface="Arial"/>
              </a:rPr>
              <a:t>702 small to moderate events recorded between 2009</a:t>
            </a:r>
            <a:r>
              <a:rPr lang="en-GB" sz="1200" dirty="0">
                <a:solidFill>
                  <a:schemeClr val="dk1"/>
                </a:solidFill>
              </a:rPr>
              <a:t> and </a:t>
            </a:r>
            <a:r>
              <a:rPr lang="en-GB" sz="1200" dirty="0">
                <a:solidFill>
                  <a:schemeClr val="dk1"/>
                </a:solidFill>
                <a:latin typeface="Arial"/>
                <a:ea typeface="Arial"/>
                <a:cs typeface="Arial"/>
                <a:sym typeface="Arial"/>
              </a:rPr>
              <a:t>2021</a:t>
            </a:r>
            <a:r>
              <a:rPr lang="en-GB" sz="1200" dirty="0">
                <a:solidFill>
                  <a:schemeClr val="dk1"/>
                </a:solidFill>
              </a:rPr>
              <a:t> by 98 broadband and short-period seismic stations</a:t>
            </a:r>
            <a:endParaRPr dirty="0"/>
          </a:p>
          <a:p>
            <a:pPr marL="800100" marR="0" lvl="1" indent="-342900" algn="just" rtl="0">
              <a:spcBef>
                <a:spcPts val="0"/>
              </a:spcBef>
              <a:spcAft>
                <a:spcPts val="0"/>
              </a:spcAft>
              <a:buClr>
                <a:schemeClr val="dk1"/>
              </a:buClr>
              <a:buSzPts val="1200"/>
              <a:buFont typeface="Arial"/>
              <a:buChar char="-"/>
            </a:pPr>
            <a:r>
              <a:rPr lang="en-GB" sz="1200" b="0" i="0" u="none" strike="noStrike" cap="none" dirty="0">
                <a:solidFill>
                  <a:schemeClr val="dk1"/>
                </a:solidFill>
                <a:latin typeface="Arial"/>
                <a:ea typeface="Arial"/>
                <a:cs typeface="Arial"/>
                <a:sym typeface="Arial"/>
              </a:rPr>
              <a:t>Depth interval = 0.1 – 25 km</a:t>
            </a:r>
            <a:endParaRPr dirty="0"/>
          </a:p>
          <a:p>
            <a:pPr marL="800100" marR="0" lvl="1" indent="-342900" algn="just" rtl="0">
              <a:spcBef>
                <a:spcPts val="0"/>
              </a:spcBef>
              <a:spcAft>
                <a:spcPts val="0"/>
              </a:spcAft>
              <a:buClr>
                <a:schemeClr val="dk1"/>
              </a:buClr>
              <a:buSzPts val="1200"/>
              <a:buFont typeface="Arial"/>
              <a:buChar char="-"/>
            </a:pPr>
            <a:r>
              <a:rPr lang="en-GB" sz="1200" b="0" i="0" u="none" strike="noStrike" cap="none" dirty="0">
                <a:solidFill>
                  <a:schemeClr val="dk1"/>
                </a:solidFill>
                <a:latin typeface="Arial"/>
                <a:ea typeface="Arial"/>
                <a:cs typeface="Arial"/>
                <a:sym typeface="Arial"/>
              </a:rPr>
              <a:t>Magnitude interval = 0.1 – 5.0 (Mw)</a:t>
            </a:r>
            <a:endParaRPr dirty="0"/>
          </a:p>
          <a:p>
            <a:pPr marL="800100" marR="0" lvl="1" indent="-342900" algn="just" rtl="0">
              <a:spcBef>
                <a:spcPts val="0"/>
              </a:spcBef>
              <a:spcAft>
                <a:spcPts val="0"/>
              </a:spcAft>
              <a:buClr>
                <a:schemeClr val="dk1"/>
              </a:buClr>
              <a:buSzPts val="1200"/>
              <a:buFont typeface="Arial"/>
              <a:buChar char="-"/>
            </a:pPr>
            <a:r>
              <a:rPr lang="en-GB" sz="1200" b="0" i="0" u="none" strike="noStrike" cap="none" dirty="0">
                <a:solidFill>
                  <a:schemeClr val="dk1"/>
                </a:solidFill>
                <a:latin typeface="Arial"/>
                <a:ea typeface="Arial"/>
                <a:cs typeface="Arial"/>
                <a:sym typeface="Arial"/>
              </a:rPr>
              <a:t>Minimum 10P and 10S-readings per event</a:t>
            </a:r>
            <a:endParaRPr dirty="0"/>
          </a:p>
          <a:p>
            <a:pPr marL="800100" marR="0" lvl="1" indent="-342900" algn="just" rtl="0">
              <a:spcBef>
                <a:spcPts val="0"/>
              </a:spcBef>
              <a:spcAft>
                <a:spcPts val="0"/>
              </a:spcAft>
              <a:buClr>
                <a:schemeClr val="dk1"/>
              </a:buClr>
              <a:buSzPts val="1200"/>
              <a:buFont typeface="Arial"/>
              <a:buChar char="-"/>
            </a:pPr>
            <a:r>
              <a:rPr lang="en-GB" sz="1200" b="0" i="0" u="none" strike="noStrike" cap="none" dirty="0">
                <a:solidFill>
                  <a:schemeClr val="dk1"/>
                </a:solidFill>
                <a:latin typeface="Arial"/>
                <a:ea typeface="Arial"/>
                <a:cs typeface="Arial"/>
                <a:sym typeface="Arial"/>
              </a:rPr>
              <a:t>Max RMS  - 1.5 sec</a:t>
            </a:r>
            <a:endParaRPr dirty="0"/>
          </a:p>
          <a:p>
            <a:pPr marL="800100" marR="0" lvl="1" indent="-342900" algn="just" rtl="0">
              <a:spcBef>
                <a:spcPts val="0"/>
              </a:spcBef>
              <a:spcAft>
                <a:spcPts val="0"/>
              </a:spcAft>
              <a:buClr>
                <a:schemeClr val="dk1"/>
              </a:buClr>
              <a:buSzPts val="1200"/>
              <a:buFont typeface="Arial"/>
              <a:buChar char="-"/>
            </a:pPr>
            <a:r>
              <a:rPr lang="en-GB" sz="1200" b="0" i="0" u="none" strike="noStrike" cap="none" dirty="0">
                <a:solidFill>
                  <a:schemeClr val="dk1"/>
                </a:solidFill>
                <a:latin typeface="Arial"/>
                <a:ea typeface="Arial"/>
                <a:cs typeface="Arial"/>
                <a:sym typeface="Arial"/>
              </a:rPr>
              <a:t>Max GAP - 200 degrees</a:t>
            </a:r>
            <a:endParaRPr sz="1200" b="0" i="0" u="none" strike="noStrike" cap="none" dirty="0">
              <a:solidFill>
                <a:schemeClr val="dk1"/>
              </a:solidFill>
              <a:latin typeface="Arial"/>
              <a:ea typeface="Arial"/>
              <a:cs typeface="Arial"/>
              <a:sym typeface="Arial"/>
            </a:endParaRPr>
          </a:p>
          <a:p>
            <a:pPr marL="0" lvl="0" indent="0" algn="just" rtl="0">
              <a:spcBef>
                <a:spcPts val="0"/>
              </a:spcBef>
              <a:spcAft>
                <a:spcPts val="0"/>
              </a:spcAft>
              <a:buNone/>
            </a:pPr>
            <a:r>
              <a:rPr lang="en-GB" sz="1200" dirty="0">
                <a:solidFill>
                  <a:schemeClr val="dk1"/>
                </a:solidFill>
              </a:rPr>
              <a:t>           - 	19438 P &amp; S arrivals</a:t>
            </a:r>
            <a:endParaRPr sz="1200" dirty="0">
              <a:solidFill>
                <a:schemeClr val="dk1"/>
              </a:solidFill>
            </a:endParaRPr>
          </a:p>
          <a:p>
            <a:pPr marL="0" lvl="0" indent="0" algn="just" rtl="0">
              <a:spcBef>
                <a:spcPts val="0"/>
              </a:spcBef>
              <a:spcAft>
                <a:spcPts val="0"/>
              </a:spcAft>
              <a:buNone/>
            </a:pPr>
            <a:endParaRPr sz="1200" dirty="0">
              <a:solidFill>
                <a:schemeClr val="dk1"/>
              </a:solidFill>
            </a:endParaRPr>
          </a:p>
          <a:p>
            <a:pPr marL="457200" lvl="0" indent="0" algn="just" rtl="0">
              <a:spcBef>
                <a:spcPts val="0"/>
              </a:spcBef>
              <a:spcAft>
                <a:spcPts val="0"/>
              </a:spcAft>
              <a:buNone/>
            </a:pPr>
            <a:endParaRPr sz="1200" dirty="0">
              <a:solidFill>
                <a:schemeClr val="dk1"/>
              </a:solidFill>
            </a:endParaRPr>
          </a:p>
          <a:p>
            <a:pPr marL="0" marR="0" lvl="0" indent="0" algn="just" rtl="0">
              <a:spcBef>
                <a:spcPts val="0"/>
              </a:spcBef>
              <a:spcAft>
                <a:spcPts val="0"/>
              </a:spcAft>
              <a:buNone/>
            </a:pPr>
            <a:endParaRPr dirty="0"/>
          </a:p>
        </p:txBody>
      </p:sp>
      <p:pic>
        <p:nvPicPr>
          <p:cNvPr id="161" name="Google Shape;161;p3"/>
          <p:cNvPicPr preferRelativeResize="0"/>
          <p:nvPr/>
        </p:nvPicPr>
        <p:blipFill rotWithShape="1">
          <a:blip r:embed="rId5">
            <a:alphaModFix/>
          </a:blip>
          <a:srcRect/>
          <a:stretch/>
        </p:blipFill>
        <p:spPr>
          <a:xfrm>
            <a:off x="10872525" y="123579"/>
            <a:ext cx="760563" cy="1080000"/>
          </a:xfrm>
          <a:prstGeom prst="rect">
            <a:avLst/>
          </a:prstGeom>
          <a:noFill/>
          <a:ln>
            <a:noFill/>
          </a:ln>
        </p:spPr>
      </p:pic>
      <p:sp>
        <p:nvSpPr>
          <p:cNvPr id="162" name="Google Shape;162;p3"/>
          <p:cNvSpPr txBox="1"/>
          <p:nvPr/>
        </p:nvSpPr>
        <p:spPr>
          <a:xfrm>
            <a:off x="3947552" y="3693550"/>
            <a:ext cx="36000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a:solidFill>
                  <a:schemeClr val="dk1"/>
                </a:solidFill>
                <a:latin typeface="Arial"/>
                <a:ea typeface="Arial"/>
                <a:cs typeface="Arial"/>
                <a:sym typeface="Arial"/>
              </a:rPr>
              <a:t>Figure 3. </a:t>
            </a:r>
            <a:r>
              <a:rPr lang="en-GB" sz="1200">
                <a:solidFill>
                  <a:schemeClr val="dk1"/>
                </a:solidFill>
              </a:rPr>
              <a:t>Distribution of the stations used, depending on the number of identified phases</a:t>
            </a:r>
            <a:endParaRPr/>
          </a:p>
        </p:txBody>
      </p:sp>
      <p:sp>
        <p:nvSpPr>
          <p:cNvPr id="163" name="Google Shape;163;p3"/>
          <p:cNvSpPr txBox="1"/>
          <p:nvPr/>
        </p:nvSpPr>
        <p:spPr>
          <a:xfrm>
            <a:off x="252376" y="3693550"/>
            <a:ext cx="35985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a:solidFill>
                  <a:schemeClr val="dk1"/>
                </a:solidFill>
                <a:latin typeface="Arial"/>
                <a:ea typeface="Arial"/>
                <a:cs typeface="Arial"/>
                <a:sym typeface="Arial"/>
              </a:rPr>
              <a:t>Figure 2. </a:t>
            </a:r>
            <a:r>
              <a:rPr lang="en-GB" sz="1200">
                <a:solidFill>
                  <a:schemeClr val="dk1"/>
                </a:solidFill>
              </a:rPr>
              <a:t>Distribution of the</a:t>
            </a:r>
            <a:r>
              <a:rPr lang="en-GB" sz="1200">
                <a:solidFill>
                  <a:schemeClr val="dk1"/>
                </a:solidFill>
                <a:latin typeface="Arial"/>
                <a:ea typeface="Arial"/>
                <a:cs typeface="Arial"/>
                <a:sym typeface="Arial"/>
              </a:rPr>
              <a:t> events used for the </a:t>
            </a:r>
            <a:r>
              <a:rPr lang="en-GB" sz="1200">
                <a:solidFill>
                  <a:schemeClr val="dk1"/>
                </a:solidFill>
              </a:rPr>
              <a:t>velocity model</a:t>
            </a:r>
            <a:r>
              <a:rPr lang="en-GB" sz="1200">
                <a:solidFill>
                  <a:schemeClr val="dk1"/>
                </a:solidFill>
                <a:latin typeface="Arial"/>
                <a:ea typeface="Arial"/>
                <a:cs typeface="Arial"/>
                <a:sym typeface="Arial"/>
              </a:rPr>
              <a:t> </a:t>
            </a:r>
            <a:endParaRPr/>
          </a:p>
        </p:txBody>
      </p:sp>
      <p:pic>
        <p:nvPicPr>
          <p:cNvPr id="164" name="Google Shape;164;p3"/>
          <p:cNvPicPr preferRelativeResize="0"/>
          <p:nvPr/>
        </p:nvPicPr>
        <p:blipFill>
          <a:blip r:embed="rId6">
            <a:alphaModFix/>
          </a:blip>
          <a:stretch>
            <a:fillRect/>
          </a:stretch>
        </p:blipFill>
        <p:spPr>
          <a:xfrm>
            <a:off x="251630" y="1173547"/>
            <a:ext cx="3600000" cy="2520001"/>
          </a:xfrm>
          <a:prstGeom prst="rect">
            <a:avLst/>
          </a:prstGeom>
          <a:noFill/>
          <a:ln>
            <a:noFill/>
          </a:ln>
        </p:spPr>
      </p:pic>
      <p:sp>
        <p:nvSpPr>
          <p:cNvPr id="165" name="Google Shape;165;p3"/>
          <p:cNvSpPr txBox="1"/>
          <p:nvPr/>
        </p:nvSpPr>
        <p:spPr>
          <a:xfrm>
            <a:off x="574875" y="6385300"/>
            <a:ext cx="30984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200">
                <a:solidFill>
                  <a:schemeClr val="dk1"/>
                </a:solidFill>
              </a:rPr>
              <a:t>Figure 4 The Wadati diagram</a:t>
            </a:r>
            <a:endParaRPr sz="1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4"/>
          <p:cNvPicPr preferRelativeResize="0"/>
          <p:nvPr/>
        </p:nvPicPr>
        <p:blipFill rotWithShape="1">
          <a:blip r:embed="rId3">
            <a:alphaModFix/>
          </a:blip>
          <a:srcRect l="5112" t="5329" r="10377"/>
          <a:stretch/>
        </p:blipFill>
        <p:spPr>
          <a:xfrm>
            <a:off x="7208484" y="1168837"/>
            <a:ext cx="3173101" cy="2726425"/>
          </a:xfrm>
          <a:prstGeom prst="rect">
            <a:avLst/>
          </a:prstGeom>
          <a:noFill/>
          <a:ln>
            <a:noFill/>
          </a:ln>
        </p:spPr>
      </p:pic>
      <p:sp>
        <p:nvSpPr>
          <p:cNvPr id="172" name="Google Shape;172;p4"/>
          <p:cNvSpPr txBox="1"/>
          <p:nvPr/>
        </p:nvSpPr>
        <p:spPr>
          <a:xfrm>
            <a:off x="2193009" y="266330"/>
            <a:ext cx="8021508" cy="559293"/>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1800"/>
              <a:buFont typeface="Arial"/>
              <a:buNone/>
            </a:pPr>
            <a:r>
              <a:rPr lang="en-GB" sz="1800">
                <a:solidFill>
                  <a:schemeClr val="lt1"/>
                </a:solidFill>
                <a:latin typeface="Arial"/>
                <a:ea typeface="Arial"/>
                <a:cs typeface="Arial"/>
                <a:sym typeface="Arial"/>
              </a:rPr>
              <a:t>Results</a:t>
            </a:r>
            <a:endParaRPr sz="4800">
              <a:solidFill>
                <a:schemeClr val="lt1"/>
              </a:solidFill>
              <a:latin typeface="Arial"/>
              <a:ea typeface="Arial"/>
              <a:cs typeface="Arial"/>
              <a:sym typeface="Arial"/>
            </a:endParaRPr>
          </a:p>
        </p:txBody>
      </p:sp>
      <p:sp>
        <p:nvSpPr>
          <p:cNvPr id="173" name="Google Shape;173;p4"/>
          <p:cNvSpPr txBox="1"/>
          <p:nvPr/>
        </p:nvSpPr>
        <p:spPr>
          <a:xfrm>
            <a:off x="11125514" y="6385300"/>
            <a:ext cx="817758" cy="23413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000"/>
              <a:buFont typeface="Arial"/>
              <a:buNone/>
            </a:pPr>
            <a:r>
              <a:rPr lang="en-GB" sz="1000" b="1">
                <a:solidFill>
                  <a:schemeClr val="lt1"/>
                </a:solidFill>
                <a:latin typeface="Arial"/>
                <a:ea typeface="Arial"/>
                <a:cs typeface="Arial"/>
                <a:sym typeface="Arial"/>
              </a:rPr>
              <a:t>P1.2-446</a:t>
            </a:r>
            <a:endParaRPr sz="2400" b="1">
              <a:solidFill>
                <a:schemeClr val="lt1"/>
              </a:solidFill>
              <a:latin typeface="Arial"/>
              <a:ea typeface="Arial"/>
              <a:cs typeface="Arial"/>
              <a:sym typeface="Arial"/>
            </a:endParaRPr>
          </a:p>
        </p:txBody>
      </p:sp>
      <p:sp>
        <p:nvSpPr>
          <p:cNvPr id="174" name="Google Shape;174;p4"/>
          <p:cNvSpPr txBox="1"/>
          <p:nvPr/>
        </p:nvSpPr>
        <p:spPr>
          <a:xfrm>
            <a:off x="11103778" y="5453065"/>
            <a:ext cx="837666" cy="741356"/>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90000"/>
              </a:lnSpc>
              <a:spcBef>
                <a:spcPts val="0"/>
              </a:spcBef>
              <a:spcAft>
                <a:spcPts val="0"/>
              </a:spcAft>
              <a:buClr>
                <a:schemeClr val="lt1"/>
              </a:buClr>
              <a:buSzPct val="100000"/>
              <a:buFont typeface="Arial"/>
              <a:buNone/>
            </a:pPr>
            <a:r>
              <a:rPr lang="en-GB" sz="900" b="1">
                <a:solidFill>
                  <a:schemeClr val="lt1"/>
                </a:solidFill>
                <a:latin typeface="Arial"/>
                <a:ea typeface="Arial"/>
                <a:cs typeface="Arial"/>
                <a:sym typeface="Arial"/>
              </a:rPr>
              <a:t>Please do not use this space, a QR code will be automatically overlayed</a:t>
            </a:r>
            <a:endParaRPr sz="2000" b="1">
              <a:solidFill>
                <a:schemeClr val="lt1"/>
              </a:solidFill>
              <a:latin typeface="Arial"/>
              <a:ea typeface="Arial"/>
              <a:cs typeface="Arial"/>
              <a:sym typeface="Arial"/>
            </a:endParaRPr>
          </a:p>
        </p:txBody>
      </p:sp>
      <p:pic>
        <p:nvPicPr>
          <p:cNvPr id="175" name="Google Shape;175;p4"/>
          <p:cNvPicPr preferRelativeResize="0"/>
          <p:nvPr/>
        </p:nvPicPr>
        <p:blipFill rotWithShape="1">
          <a:blip r:embed="rId4">
            <a:alphaModFix/>
          </a:blip>
          <a:srcRect l="5416" t="5329" r="10344"/>
          <a:stretch/>
        </p:blipFill>
        <p:spPr>
          <a:xfrm>
            <a:off x="7239481" y="3904900"/>
            <a:ext cx="3173100" cy="2726425"/>
          </a:xfrm>
          <a:prstGeom prst="rect">
            <a:avLst/>
          </a:prstGeom>
          <a:noFill/>
          <a:ln>
            <a:noFill/>
          </a:ln>
        </p:spPr>
      </p:pic>
      <p:pic>
        <p:nvPicPr>
          <p:cNvPr id="176" name="Google Shape;176;p4"/>
          <p:cNvPicPr preferRelativeResize="0"/>
          <p:nvPr/>
        </p:nvPicPr>
        <p:blipFill rotWithShape="1">
          <a:blip r:embed="rId5">
            <a:alphaModFix/>
          </a:blip>
          <a:srcRect l="8649" t="5858" r="9015"/>
          <a:stretch/>
        </p:blipFill>
        <p:spPr>
          <a:xfrm rot="5400000">
            <a:off x="96444" y="3013456"/>
            <a:ext cx="3098310" cy="2711297"/>
          </a:xfrm>
          <a:prstGeom prst="rect">
            <a:avLst/>
          </a:prstGeom>
          <a:noFill/>
          <a:ln>
            <a:noFill/>
          </a:ln>
        </p:spPr>
      </p:pic>
      <p:pic>
        <p:nvPicPr>
          <p:cNvPr id="177" name="Google Shape;177;p4"/>
          <p:cNvPicPr preferRelativeResize="0"/>
          <p:nvPr/>
        </p:nvPicPr>
        <p:blipFill rotWithShape="1">
          <a:blip r:embed="rId6">
            <a:alphaModFix/>
          </a:blip>
          <a:srcRect/>
          <a:stretch/>
        </p:blipFill>
        <p:spPr>
          <a:xfrm>
            <a:off x="3460894" y="1115341"/>
            <a:ext cx="3562653" cy="2520000"/>
          </a:xfrm>
          <a:prstGeom prst="rect">
            <a:avLst/>
          </a:prstGeom>
          <a:noFill/>
          <a:ln>
            <a:noFill/>
          </a:ln>
        </p:spPr>
      </p:pic>
      <p:pic>
        <p:nvPicPr>
          <p:cNvPr id="178" name="Google Shape;178;p4"/>
          <p:cNvPicPr preferRelativeResize="0"/>
          <p:nvPr/>
        </p:nvPicPr>
        <p:blipFill rotWithShape="1">
          <a:blip r:embed="rId7">
            <a:alphaModFix/>
          </a:blip>
          <a:srcRect/>
          <a:stretch/>
        </p:blipFill>
        <p:spPr>
          <a:xfrm>
            <a:off x="3447244" y="3635343"/>
            <a:ext cx="3562653" cy="2520000"/>
          </a:xfrm>
          <a:prstGeom prst="rect">
            <a:avLst/>
          </a:prstGeom>
          <a:noFill/>
          <a:ln>
            <a:noFill/>
          </a:ln>
        </p:spPr>
      </p:pic>
      <p:pic>
        <p:nvPicPr>
          <p:cNvPr id="179" name="Google Shape;179;p4"/>
          <p:cNvPicPr preferRelativeResize="0"/>
          <p:nvPr/>
        </p:nvPicPr>
        <p:blipFill rotWithShape="1">
          <a:blip r:embed="rId8">
            <a:alphaModFix/>
          </a:blip>
          <a:srcRect/>
          <a:stretch/>
        </p:blipFill>
        <p:spPr>
          <a:xfrm>
            <a:off x="10909629" y="98475"/>
            <a:ext cx="760563" cy="1080000"/>
          </a:xfrm>
          <a:prstGeom prst="rect">
            <a:avLst/>
          </a:prstGeom>
          <a:noFill/>
          <a:ln>
            <a:noFill/>
          </a:ln>
        </p:spPr>
      </p:pic>
      <p:sp>
        <p:nvSpPr>
          <p:cNvPr id="180" name="Google Shape;180;p4"/>
          <p:cNvSpPr txBox="1"/>
          <p:nvPr/>
        </p:nvSpPr>
        <p:spPr>
          <a:xfrm>
            <a:off x="191634" y="1343175"/>
            <a:ext cx="3173100" cy="12006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200">
                <a:solidFill>
                  <a:schemeClr val="dk1"/>
                </a:solidFill>
              </a:rPr>
              <a:t>Model improvements were possible </a:t>
            </a:r>
            <a:r>
              <a:rPr lang="en-GB" sz="1200">
                <a:solidFill>
                  <a:schemeClr val="dk1"/>
                </a:solidFill>
                <a:latin typeface="Arial"/>
                <a:ea typeface="Arial"/>
                <a:cs typeface="Arial"/>
                <a:sym typeface="Arial"/>
              </a:rPr>
              <a:t>by applying the VELEST algorithm (</a:t>
            </a:r>
            <a:r>
              <a:rPr lang="en-GB" sz="1200">
                <a:solidFill>
                  <a:schemeClr val="dk1"/>
                </a:solidFill>
              </a:rPr>
              <a:t>Kissling et al., 1994)</a:t>
            </a:r>
            <a:r>
              <a:rPr lang="en-GB" sz="1200">
                <a:solidFill>
                  <a:schemeClr val="dk1"/>
                </a:solidFill>
                <a:latin typeface="Arial"/>
                <a:ea typeface="Arial"/>
                <a:cs typeface="Arial"/>
                <a:sym typeface="Arial"/>
              </a:rPr>
              <a:t> to data. When compared to the average RMS of the initial model, we see a reduction of up to 3</a:t>
            </a:r>
            <a:r>
              <a:rPr lang="en-GB" sz="1200">
                <a:solidFill>
                  <a:schemeClr val="dk1"/>
                </a:solidFill>
              </a:rPr>
              <a:t>5</a:t>
            </a:r>
            <a:r>
              <a:rPr lang="en-GB" sz="1200">
                <a:solidFill>
                  <a:schemeClr val="dk1"/>
                </a:solidFill>
                <a:latin typeface="Arial"/>
                <a:ea typeface="Arial"/>
                <a:cs typeface="Arial"/>
                <a:sym typeface="Arial"/>
              </a:rPr>
              <a:t>% in the location RMS for the best final velocity model.</a:t>
            </a:r>
            <a:endParaRPr sz="1200"/>
          </a:p>
        </p:txBody>
      </p:sp>
      <p:sp>
        <p:nvSpPr>
          <p:cNvPr id="181" name="Google Shape;181;p4"/>
          <p:cNvSpPr txBox="1"/>
          <p:nvPr/>
        </p:nvSpPr>
        <p:spPr>
          <a:xfrm>
            <a:off x="145600" y="6086713"/>
            <a:ext cx="30000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t>Figure 5. Initial (dotted line) and computed  (solid line) for P and S velocity models SWCBZ</a:t>
            </a:r>
            <a:endParaRPr sz="1200"/>
          </a:p>
        </p:txBody>
      </p:sp>
      <p:sp>
        <p:nvSpPr>
          <p:cNvPr id="182" name="Google Shape;182;p4"/>
          <p:cNvSpPr txBox="1"/>
          <p:nvPr/>
        </p:nvSpPr>
        <p:spPr>
          <a:xfrm>
            <a:off x="3665353" y="6194575"/>
            <a:ext cx="36462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t>Figure 6.  Station corrections (P-phase (up), S-phase (down), min 50 phases per station)</a:t>
            </a:r>
            <a:endParaRPr sz="1200"/>
          </a:p>
        </p:txBody>
      </p:sp>
      <p:sp>
        <p:nvSpPr>
          <p:cNvPr id="183" name="Google Shape;183;p4"/>
          <p:cNvSpPr txBox="1"/>
          <p:nvPr/>
        </p:nvSpPr>
        <p:spPr>
          <a:xfrm>
            <a:off x="7840574" y="3710612"/>
            <a:ext cx="2541011"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dirty="0"/>
              <a:t>Figure 7.  RMS distribution </a:t>
            </a:r>
            <a:endParaRPr sz="1200" dirty="0"/>
          </a:p>
        </p:txBody>
      </p:sp>
      <p:sp>
        <p:nvSpPr>
          <p:cNvPr id="184" name="Google Shape;184;p4"/>
          <p:cNvSpPr txBox="1"/>
          <p:nvPr/>
        </p:nvSpPr>
        <p:spPr>
          <a:xfrm>
            <a:off x="7718535" y="6456313"/>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dirty="0"/>
              <a:t>Figure 8.  Depths  distribution </a:t>
            </a:r>
            <a:endParaRPr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5"/>
          <p:cNvSpPr txBox="1"/>
          <p:nvPr/>
        </p:nvSpPr>
        <p:spPr>
          <a:xfrm>
            <a:off x="2193009" y="266330"/>
            <a:ext cx="8021508" cy="559293"/>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1800"/>
              <a:buFont typeface="Arial"/>
              <a:buNone/>
            </a:pPr>
            <a:r>
              <a:rPr lang="en-GB" sz="1800">
                <a:solidFill>
                  <a:schemeClr val="lt1"/>
                </a:solidFill>
                <a:latin typeface="Arial"/>
                <a:ea typeface="Arial"/>
                <a:cs typeface="Arial"/>
                <a:sym typeface="Arial"/>
              </a:rPr>
              <a:t>Results</a:t>
            </a:r>
            <a:endParaRPr sz="4800">
              <a:solidFill>
                <a:schemeClr val="lt1"/>
              </a:solidFill>
              <a:latin typeface="Arial"/>
              <a:ea typeface="Arial"/>
              <a:cs typeface="Arial"/>
              <a:sym typeface="Arial"/>
            </a:endParaRPr>
          </a:p>
        </p:txBody>
      </p:sp>
      <p:sp>
        <p:nvSpPr>
          <p:cNvPr id="190" name="Google Shape;190;p5"/>
          <p:cNvSpPr txBox="1"/>
          <p:nvPr/>
        </p:nvSpPr>
        <p:spPr>
          <a:xfrm>
            <a:off x="11125514" y="6385300"/>
            <a:ext cx="817758" cy="23413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000"/>
              <a:buFont typeface="Arial"/>
              <a:buNone/>
            </a:pPr>
            <a:r>
              <a:rPr lang="en-GB" sz="1000" b="1">
                <a:solidFill>
                  <a:schemeClr val="lt1"/>
                </a:solidFill>
                <a:latin typeface="Arial"/>
                <a:ea typeface="Arial"/>
                <a:cs typeface="Arial"/>
                <a:sym typeface="Arial"/>
              </a:rPr>
              <a:t>P1.2-446</a:t>
            </a:r>
            <a:endParaRPr sz="2400" b="1">
              <a:solidFill>
                <a:schemeClr val="lt1"/>
              </a:solidFill>
              <a:latin typeface="Arial"/>
              <a:ea typeface="Arial"/>
              <a:cs typeface="Arial"/>
              <a:sym typeface="Arial"/>
            </a:endParaRPr>
          </a:p>
        </p:txBody>
      </p:sp>
      <p:sp>
        <p:nvSpPr>
          <p:cNvPr id="191" name="Google Shape;191;p5"/>
          <p:cNvSpPr txBox="1"/>
          <p:nvPr/>
        </p:nvSpPr>
        <p:spPr>
          <a:xfrm>
            <a:off x="11103778" y="5453065"/>
            <a:ext cx="837666" cy="741356"/>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90000"/>
              </a:lnSpc>
              <a:spcBef>
                <a:spcPts val="0"/>
              </a:spcBef>
              <a:spcAft>
                <a:spcPts val="0"/>
              </a:spcAft>
              <a:buClr>
                <a:schemeClr val="lt1"/>
              </a:buClr>
              <a:buSzPct val="100000"/>
              <a:buFont typeface="Arial"/>
              <a:buNone/>
            </a:pPr>
            <a:r>
              <a:rPr lang="en-GB" sz="900" b="1">
                <a:solidFill>
                  <a:schemeClr val="lt1"/>
                </a:solidFill>
                <a:latin typeface="Arial"/>
                <a:ea typeface="Arial"/>
                <a:cs typeface="Arial"/>
                <a:sym typeface="Arial"/>
              </a:rPr>
              <a:t>Please do not use this space, a QR code will be automatically overlayed</a:t>
            </a:r>
            <a:endParaRPr sz="2000" b="1">
              <a:solidFill>
                <a:schemeClr val="lt1"/>
              </a:solidFill>
              <a:latin typeface="Arial"/>
              <a:ea typeface="Arial"/>
              <a:cs typeface="Arial"/>
              <a:sym typeface="Arial"/>
            </a:endParaRPr>
          </a:p>
        </p:txBody>
      </p:sp>
      <p:pic>
        <p:nvPicPr>
          <p:cNvPr id="192" name="Google Shape;192;p5"/>
          <p:cNvPicPr preferRelativeResize="0"/>
          <p:nvPr/>
        </p:nvPicPr>
        <p:blipFill rotWithShape="1">
          <a:blip r:embed="rId3">
            <a:alphaModFix/>
          </a:blip>
          <a:srcRect/>
          <a:stretch/>
        </p:blipFill>
        <p:spPr>
          <a:xfrm>
            <a:off x="10872525" y="123579"/>
            <a:ext cx="760563" cy="1080000"/>
          </a:xfrm>
          <a:prstGeom prst="rect">
            <a:avLst/>
          </a:prstGeom>
          <a:noFill/>
          <a:ln>
            <a:noFill/>
          </a:ln>
        </p:spPr>
      </p:pic>
      <p:pic>
        <p:nvPicPr>
          <p:cNvPr id="193" name="Google Shape;193;p5"/>
          <p:cNvPicPr preferRelativeResize="0"/>
          <p:nvPr/>
        </p:nvPicPr>
        <p:blipFill rotWithShape="1">
          <a:blip r:embed="rId4">
            <a:alphaModFix/>
          </a:blip>
          <a:srcRect/>
          <a:stretch/>
        </p:blipFill>
        <p:spPr>
          <a:xfrm>
            <a:off x="-8" y="1279450"/>
            <a:ext cx="4072647" cy="2880002"/>
          </a:xfrm>
          <a:prstGeom prst="rect">
            <a:avLst/>
          </a:prstGeom>
          <a:noFill/>
          <a:ln>
            <a:noFill/>
          </a:ln>
        </p:spPr>
      </p:pic>
      <p:pic>
        <p:nvPicPr>
          <p:cNvPr id="194" name="Google Shape;194;p5"/>
          <p:cNvPicPr preferRelativeResize="0"/>
          <p:nvPr/>
        </p:nvPicPr>
        <p:blipFill rotWithShape="1">
          <a:blip r:embed="rId5">
            <a:alphaModFix/>
          </a:blip>
          <a:srcRect l="7561" t="8310" r="10553" b="5378"/>
          <a:stretch/>
        </p:blipFill>
        <p:spPr>
          <a:xfrm>
            <a:off x="4284783" y="1468790"/>
            <a:ext cx="3099861" cy="2501328"/>
          </a:xfrm>
          <a:prstGeom prst="rect">
            <a:avLst/>
          </a:prstGeom>
          <a:noFill/>
          <a:ln>
            <a:noFill/>
          </a:ln>
        </p:spPr>
      </p:pic>
      <p:pic>
        <p:nvPicPr>
          <p:cNvPr id="195" name="Google Shape;195;p5"/>
          <p:cNvPicPr preferRelativeResize="0"/>
          <p:nvPr/>
        </p:nvPicPr>
        <p:blipFill rotWithShape="1">
          <a:blip r:embed="rId6">
            <a:alphaModFix/>
          </a:blip>
          <a:srcRect/>
          <a:stretch/>
        </p:blipFill>
        <p:spPr>
          <a:xfrm>
            <a:off x="7596773" y="1564845"/>
            <a:ext cx="3099861" cy="2309193"/>
          </a:xfrm>
          <a:prstGeom prst="rect">
            <a:avLst/>
          </a:prstGeom>
          <a:noFill/>
          <a:ln>
            <a:noFill/>
          </a:ln>
        </p:spPr>
      </p:pic>
      <p:pic>
        <p:nvPicPr>
          <p:cNvPr id="196" name="Google Shape;196;p5"/>
          <p:cNvPicPr preferRelativeResize="0"/>
          <p:nvPr/>
        </p:nvPicPr>
        <p:blipFill>
          <a:blip r:embed="rId7">
            <a:alphaModFix/>
          </a:blip>
          <a:stretch>
            <a:fillRect/>
          </a:stretch>
        </p:blipFill>
        <p:spPr>
          <a:xfrm>
            <a:off x="113625" y="4385375"/>
            <a:ext cx="4893300" cy="2125525"/>
          </a:xfrm>
          <a:prstGeom prst="rect">
            <a:avLst/>
          </a:prstGeom>
          <a:noFill/>
          <a:ln>
            <a:noFill/>
          </a:ln>
        </p:spPr>
      </p:pic>
      <p:sp>
        <p:nvSpPr>
          <p:cNvPr id="197" name="Google Shape;197;p5"/>
          <p:cNvSpPr txBox="1"/>
          <p:nvPr/>
        </p:nvSpPr>
        <p:spPr>
          <a:xfrm>
            <a:off x="5736550" y="4529375"/>
            <a:ext cx="4756500" cy="1754700"/>
          </a:xfrm>
          <a:prstGeom prst="rect">
            <a:avLst/>
          </a:prstGeom>
          <a:noFill/>
          <a:ln>
            <a:noFill/>
          </a:ln>
        </p:spPr>
        <p:txBody>
          <a:bodyPr spcFirstLastPara="1" wrap="square" lIns="91425" tIns="45700" rIns="91425" bIns="45700" anchor="t" anchorCtr="0">
            <a:spAutoFit/>
          </a:bodyPr>
          <a:lstStyle/>
          <a:p>
            <a:pPr marL="457200" marR="0" lvl="0" indent="-304800" algn="just" rtl="0">
              <a:spcBef>
                <a:spcPts val="0"/>
              </a:spcBef>
              <a:spcAft>
                <a:spcPts val="0"/>
              </a:spcAft>
              <a:buClr>
                <a:schemeClr val="dk1"/>
              </a:buClr>
              <a:buSzPts val="1200"/>
              <a:buChar char="➢"/>
            </a:pPr>
            <a:r>
              <a:rPr lang="en-GB" sz="1200" dirty="0">
                <a:solidFill>
                  <a:schemeClr val="dk1"/>
                </a:solidFill>
              </a:rPr>
              <a:t>The recomputed depth for the C1 and C2 clusters is limited</a:t>
            </a:r>
            <a:endParaRPr sz="1200" dirty="0">
              <a:solidFill>
                <a:schemeClr val="dk1"/>
              </a:solidFill>
            </a:endParaRPr>
          </a:p>
          <a:p>
            <a:pPr marL="0" marR="0" lvl="0" indent="0" algn="just" rtl="0">
              <a:spcBef>
                <a:spcPts val="0"/>
              </a:spcBef>
              <a:spcAft>
                <a:spcPts val="0"/>
              </a:spcAft>
              <a:buNone/>
            </a:pPr>
            <a:r>
              <a:rPr lang="en-GB" sz="1200" dirty="0">
                <a:solidFill>
                  <a:schemeClr val="dk1"/>
                </a:solidFill>
              </a:rPr>
              <a:t>to a maximum depth of 2 km. </a:t>
            </a:r>
            <a:endParaRPr sz="1200" dirty="0">
              <a:solidFill>
                <a:schemeClr val="dk1"/>
              </a:solidFill>
            </a:endParaRPr>
          </a:p>
          <a:p>
            <a:pPr marL="0" marR="0" lvl="0" indent="0" algn="just" rtl="0">
              <a:spcBef>
                <a:spcPts val="0"/>
              </a:spcBef>
              <a:spcAft>
                <a:spcPts val="0"/>
              </a:spcAft>
              <a:buNone/>
            </a:pPr>
            <a:endParaRPr sz="1200" dirty="0">
              <a:solidFill>
                <a:schemeClr val="dk1"/>
              </a:solidFill>
            </a:endParaRPr>
          </a:p>
          <a:p>
            <a:pPr marL="457200" marR="0" lvl="0" indent="-304800" algn="just" rtl="0">
              <a:spcBef>
                <a:spcPts val="0"/>
              </a:spcBef>
              <a:spcAft>
                <a:spcPts val="0"/>
              </a:spcAft>
              <a:buClr>
                <a:schemeClr val="dk1"/>
              </a:buClr>
              <a:buSzPts val="1200"/>
              <a:buChar char="➢"/>
            </a:pPr>
            <a:r>
              <a:rPr lang="en-GB" sz="1200" dirty="0">
                <a:solidFill>
                  <a:schemeClr val="dk1"/>
                </a:solidFill>
              </a:rPr>
              <a:t>These results are consistent with recent studies that</a:t>
            </a:r>
            <a:endParaRPr sz="1200" dirty="0">
              <a:solidFill>
                <a:schemeClr val="dk1"/>
              </a:solidFill>
            </a:endParaRPr>
          </a:p>
          <a:p>
            <a:pPr marL="0" marR="0" lvl="0" indent="0" algn="just" rtl="0">
              <a:spcBef>
                <a:spcPts val="0"/>
              </a:spcBef>
              <a:spcAft>
                <a:spcPts val="0"/>
              </a:spcAft>
              <a:buNone/>
            </a:pPr>
            <a:r>
              <a:rPr lang="en-GB" sz="1200" dirty="0">
                <a:solidFill>
                  <a:schemeClr val="dk1"/>
                </a:solidFill>
              </a:rPr>
              <a:t>suggest the ROMPLUS </a:t>
            </a:r>
            <a:r>
              <a:rPr lang="en-GB" sz="1200" dirty="0" err="1">
                <a:solidFill>
                  <a:schemeClr val="dk1"/>
                </a:solidFill>
              </a:rPr>
              <a:t>catalog</a:t>
            </a:r>
            <a:r>
              <a:rPr lang="en-GB" sz="1200" dirty="0">
                <a:solidFill>
                  <a:schemeClr val="dk1"/>
                </a:solidFill>
              </a:rPr>
              <a:t> is contaminated with anthropogenic events (</a:t>
            </a:r>
            <a:r>
              <a:rPr lang="en-GB" sz="1200" dirty="0" err="1">
                <a:solidFill>
                  <a:schemeClr val="dk1"/>
                </a:solidFill>
              </a:rPr>
              <a:t>Borleanu</a:t>
            </a:r>
            <a:r>
              <a:rPr lang="en-GB" sz="1200" dirty="0">
                <a:solidFill>
                  <a:schemeClr val="dk1"/>
                </a:solidFill>
              </a:rPr>
              <a:t> et al., 2016, </a:t>
            </a:r>
            <a:r>
              <a:rPr lang="en-GB" sz="1200" dirty="0" err="1">
                <a:solidFill>
                  <a:schemeClr val="dk1"/>
                </a:solidFill>
              </a:rPr>
              <a:t>Dinescu</a:t>
            </a:r>
            <a:r>
              <a:rPr lang="en-GB" sz="1200" dirty="0">
                <a:solidFill>
                  <a:schemeClr val="dk1"/>
                </a:solidFill>
              </a:rPr>
              <a:t> et al., 2021).</a:t>
            </a:r>
            <a:endParaRPr sz="1200" dirty="0">
              <a:solidFill>
                <a:schemeClr val="dk1"/>
              </a:solidFill>
            </a:endParaRPr>
          </a:p>
          <a:p>
            <a:pPr marL="0" marR="0" lvl="0" indent="0" algn="just" rtl="0">
              <a:spcBef>
                <a:spcPts val="0"/>
              </a:spcBef>
              <a:spcAft>
                <a:spcPts val="0"/>
              </a:spcAft>
              <a:buNone/>
            </a:pPr>
            <a:endParaRPr sz="1200" dirty="0">
              <a:solidFill>
                <a:schemeClr val="dk1"/>
              </a:solidFill>
            </a:endParaRPr>
          </a:p>
          <a:p>
            <a:pPr marL="457200" marR="0" lvl="0" indent="-304800" algn="just" rtl="0">
              <a:spcBef>
                <a:spcPts val="0"/>
              </a:spcBef>
              <a:spcAft>
                <a:spcPts val="0"/>
              </a:spcAft>
              <a:buClr>
                <a:schemeClr val="dk1"/>
              </a:buClr>
              <a:buSzPts val="1200"/>
              <a:buChar char="➢"/>
            </a:pPr>
            <a:r>
              <a:rPr lang="en-GB" sz="1200" dirty="0">
                <a:solidFill>
                  <a:schemeClr val="dk1"/>
                </a:solidFill>
              </a:rPr>
              <a:t>The distribution of relocated events, generally follows the </a:t>
            </a:r>
            <a:endParaRPr sz="1200" dirty="0">
              <a:solidFill>
                <a:schemeClr val="dk1"/>
              </a:solidFill>
            </a:endParaRPr>
          </a:p>
          <a:p>
            <a:pPr marL="0" marR="0" lvl="0" indent="0" algn="just" rtl="0">
              <a:spcBef>
                <a:spcPts val="0"/>
              </a:spcBef>
              <a:spcAft>
                <a:spcPts val="0"/>
              </a:spcAft>
              <a:buNone/>
            </a:pPr>
            <a:r>
              <a:rPr lang="en-GB" sz="1200" dirty="0">
                <a:solidFill>
                  <a:schemeClr val="dk1"/>
                </a:solidFill>
              </a:rPr>
              <a:t>orientation of the major fault systems.</a:t>
            </a:r>
            <a:endParaRPr sz="1200" dirty="0">
              <a:solidFill>
                <a:schemeClr val="dk1"/>
              </a:solidFill>
            </a:endParaRPr>
          </a:p>
        </p:txBody>
      </p:sp>
      <p:sp>
        <p:nvSpPr>
          <p:cNvPr id="198" name="Google Shape;198;p5"/>
          <p:cNvSpPr txBox="1"/>
          <p:nvPr/>
        </p:nvSpPr>
        <p:spPr>
          <a:xfrm>
            <a:off x="113625" y="3970125"/>
            <a:ext cx="4072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t>Figure 9. The distribution of events before and after relocation using the determined 1-D velocity model, with highlight on the C1 and C2 clusters</a:t>
            </a:r>
            <a:endParaRPr sz="1200"/>
          </a:p>
        </p:txBody>
      </p:sp>
      <p:sp>
        <p:nvSpPr>
          <p:cNvPr id="199" name="Google Shape;199;p5"/>
          <p:cNvSpPr txBox="1"/>
          <p:nvPr/>
        </p:nvSpPr>
        <p:spPr>
          <a:xfrm>
            <a:off x="4284775" y="3874050"/>
            <a:ext cx="34686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t>Figure 10. Depth distribution inside the C1 and C2 clusters</a:t>
            </a:r>
            <a:endParaRPr sz="1200"/>
          </a:p>
        </p:txBody>
      </p:sp>
      <p:sp>
        <p:nvSpPr>
          <p:cNvPr id="200" name="Google Shape;200;p5"/>
          <p:cNvSpPr txBox="1"/>
          <p:nvPr/>
        </p:nvSpPr>
        <p:spPr>
          <a:xfrm>
            <a:off x="7596775" y="3874050"/>
            <a:ext cx="3423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t>Figure 11. Initial and final depth distribution. </a:t>
            </a:r>
            <a:endParaRPr sz="1200"/>
          </a:p>
        </p:txBody>
      </p:sp>
      <p:sp>
        <p:nvSpPr>
          <p:cNvPr id="201" name="Google Shape;201;p5"/>
          <p:cNvSpPr txBox="1"/>
          <p:nvPr/>
        </p:nvSpPr>
        <p:spPr>
          <a:xfrm>
            <a:off x="0" y="6385300"/>
            <a:ext cx="58356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t>Figure 12. Example of focal mechanism estimation with waveform inversion using the ISOLA technique (Sokos and Zahradnik, 2008) and the new velocity model.</a:t>
            </a:r>
            <a:endParaRPr sz="1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6"/>
          <p:cNvSpPr txBox="1"/>
          <p:nvPr/>
        </p:nvSpPr>
        <p:spPr>
          <a:xfrm>
            <a:off x="2193009" y="266330"/>
            <a:ext cx="8021508" cy="559293"/>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1800"/>
              <a:buFont typeface="Arial"/>
              <a:buNone/>
            </a:pPr>
            <a:r>
              <a:rPr lang="en-GB" sz="1800">
                <a:solidFill>
                  <a:schemeClr val="lt1"/>
                </a:solidFill>
                <a:latin typeface="Arial"/>
                <a:ea typeface="Arial"/>
                <a:cs typeface="Arial"/>
                <a:sym typeface="Arial"/>
              </a:rPr>
              <a:t>Conclusions</a:t>
            </a:r>
            <a:endParaRPr sz="4800">
              <a:solidFill>
                <a:schemeClr val="lt1"/>
              </a:solidFill>
              <a:latin typeface="Arial"/>
              <a:ea typeface="Arial"/>
              <a:cs typeface="Arial"/>
              <a:sym typeface="Arial"/>
            </a:endParaRPr>
          </a:p>
        </p:txBody>
      </p:sp>
      <p:sp>
        <p:nvSpPr>
          <p:cNvPr id="207" name="Google Shape;207;p6"/>
          <p:cNvSpPr txBox="1"/>
          <p:nvPr/>
        </p:nvSpPr>
        <p:spPr>
          <a:xfrm>
            <a:off x="11125514" y="6385300"/>
            <a:ext cx="817758" cy="23413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000"/>
              <a:buFont typeface="Arial"/>
              <a:buNone/>
            </a:pPr>
            <a:r>
              <a:rPr lang="en-GB" sz="1000" b="1">
                <a:solidFill>
                  <a:schemeClr val="lt1"/>
                </a:solidFill>
                <a:latin typeface="Arial"/>
                <a:ea typeface="Arial"/>
                <a:cs typeface="Arial"/>
                <a:sym typeface="Arial"/>
              </a:rPr>
              <a:t>P1.2-446</a:t>
            </a:r>
            <a:endParaRPr sz="2400" b="1">
              <a:solidFill>
                <a:schemeClr val="lt1"/>
              </a:solidFill>
              <a:latin typeface="Arial"/>
              <a:ea typeface="Arial"/>
              <a:cs typeface="Arial"/>
              <a:sym typeface="Arial"/>
            </a:endParaRPr>
          </a:p>
        </p:txBody>
      </p:sp>
      <p:sp>
        <p:nvSpPr>
          <p:cNvPr id="208" name="Google Shape;208;p6"/>
          <p:cNvSpPr txBox="1"/>
          <p:nvPr/>
        </p:nvSpPr>
        <p:spPr>
          <a:xfrm>
            <a:off x="11103778" y="5453065"/>
            <a:ext cx="837666" cy="741356"/>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90000"/>
              </a:lnSpc>
              <a:spcBef>
                <a:spcPts val="0"/>
              </a:spcBef>
              <a:spcAft>
                <a:spcPts val="0"/>
              </a:spcAft>
              <a:buClr>
                <a:schemeClr val="lt1"/>
              </a:buClr>
              <a:buSzPct val="100000"/>
              <a:buFont typeface="Arial"/>
              <a:buNone/>
            </a:pPr>
            <a:r>
              <a:rPr lang="en-GB" sz="900" b="1">
                <a:solidFill>
                  <a:schemeClr val="lt1"/>
                </a:solidFill>
                <a:latin typeface="Arial"/>
                <a:ea typeface="Arial"/>
                <a:cs typeface="Arial"/>
                <a:sym typeface="Arial"/>
              </a:rPr>
              <a:t>Please do not use this space, a QR code will be automatically overlayed</a:t>
            </a:r>
            <a:endParaRPr sz="2000" b="1">
              <a:solidFill>
                <a:schemeClr val="lt1"/>
              </a:solidFill>
              <a:latin typeface="Arial"/>
              <a:ea typeface="Arial"/>
              <a:cs typeface="Arial"/>
              <a:sym typeface="Arial"/>
            </a:endParaRPr>
          </a:p>
        </p:txBody>
      </p:sp>
      <p:pic>
        <p:nvPicPr>
          <p:cNvPr id="209" name="Google Shape;209;p6"/>
          <p:cNvPicPr preferRelativeResize="0"/>
          <p:nvPr/>
        </p:nvPicPr>
        <p:blipFill rotWithShape="1">
          <a:blip r:embed="rId3">
            <a:alphaModFix/>
          </a:blip>
          <a:srcRect/>
          <a:stretch/>
        </p:blipFill>
        <p:spPr>
          <a:xfrm>
            <a:off x="10979057" y="123579"/>
            <a:ext cx="760563" cy="1080000"/>
          </a:xfrm>
          <a:prstGeom prst="rect">
            <a:avLst/>
          </a:prstGeom>
          <a:noFill/>
          <a:ln>
            <a:noFill/>
          </a:ln>
        </p:spPr>
      </p:pic>
      <p:pic>
        <p:nvPicPr>
          <p:cNvPr id="210" name="Google Shape;210;p6"/>
          <p:cNvPicPr preferRelativeResize="0"/>
          <p:nvPr/>
        </p:nvPicPr>
        <p:blipFill>
          <a:blip r:embed="rId4">
            <a:alphaModFix/>
          </a:blip>
          <a:stretch>
            <a:fillRect/>
          </a:stretch>
        </p:blipFill>
        <p:spPr>
          <a:xfrm>
            <a:off x="6099350" y="1424100"/>
            <a:ext cx="4491151" cy="4359575"/>
          </a:xfrm>
          <a:prstGeom prst="rect">
            <a:avLst/>
          </a:prstGeom>
          <a:noFill/>
          <a:ln>
            <a:noFill/>
          </a:ln>
        </p:spPr>
      </p:pic>
      <p:pic>
        <p:nvPicPr>
          <p:cNvPr id="211" name="Google Shape;211;p6"/>
          <p:cNvPicPr preferRelativeResize="0"/>
          <p:nvPr/>
        </p:nvPicPr>
        <p:blipFill>
          <a:blip r:embed="rId5">
            <a:alphaModFix/>
          </a:blip>
          <a:stretch>
            <a:fillRect/>
          </a:stretch>
        </p:blipFill>
        <p:spPr>
          <a:xfrm>
            <a:off x="448600" y="3348575"/>
            <a:ext cx="4626176" cy="3270851"/>
          </a:xfrm>
          <a:prstGeom prst="rect">
            <a:avLst/>
          </a:prstGeom>
          <a:noFill/>
          <a:ln>
            <a:noFill/>
          </a:ln>
        </p:spPr>
      </p:pic>
      <p:sp>
        <p:nvSpPr>
          <p:cNvPr id="212" name="Google Shape;212;p6"/>
          <p:cNvSpPr txBox="1"/>
          <p:nvPr/>
        </p:nvSpPr>
        <p:spPr>
          <a:xfrm>
            <a:off x="725288" y="6488688"/>
            <a:ext cx="4072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t>Figure 13. Event relocation using Seisan software</a:t>
            </a:r>
            <a:endParaRPr sz="1200"/>
          </a:p>
        </p:txBody>
      </p:sp>
      <p:sp>
        <p:nvSpPr>
          <p:cNvPr id="213" name="Google Shape;213;p6"/>
          <p:cNvSpPr txBox="1"/>
          <p:nvPr/>
        </p:nvSpPr>
        <p:spPr>
          <a:xfrm>
            <a:off x="50295" y="1177825"/>
            <a:ext cx="5835000" cy="2493600"/>
          </a:xfrm>
          <a:prstGeom prst="rect">
            <a:avLst/>
          </a:prstGeom>
          <a:noFill/>
          <a:ln>
            <a:noFill/>
          </a:ln>
        </p:spPr>
        <p:txBody>
          <a:bodyPr spcFirstLastPara="1" wrap="square" lIns="91425" tIns="45700" rIns="91425" bIns="45700" anchor="t" anchorCtr="0">
            <a:spAutoFit/>
          </a:bodyPr>
          <a:lstStyle/>
          <a:p>
            <a:pPr marL="457200" marR="0" lvl="0" indent="-304800" algn="just" rtl="0">
              <a:spcBef>
                <a:spcPts val="0"/>
              </a:spcBef>
              <a:spcAft>
                <a:spcPts val="0"/>
              </a:spcAft>
              <a:buClr>
                <a:schemeClr val="dk1"/>
              </a:buClr>
              <a:buSzPts val="1200"/>
              <a:buChar char="➢"/>
            </a:pPr>
            <a:r>
              <a:rPr lang="en-GB" sz="1200">
                <a:solidFill>
                  <a:schemeClr val="dk1"/>
                </a:solidFill>
                <a:latin typeface="Arial"/>
                <a:ea typeface="Arial"/>
                <a:cs typeface="Arial"/>
                <a:sym typeface="Arial"/>
              </a:rPr>
              <a:t>We developed an updated 1-D velocity model to be used for regular </a:t>
            </a:r>
            <a:r>
              <a:rPr lang="en-GB" sz="1200">
                <a:solidFill>
                  <a:schemeClr val="dk1"/>
                </a:solidFill>
              </a:rPr>
              <a:t>basis</a:t>
            </a:r>
            <a:r>
              <a:rPr lang="en-GB" sz="1200">
                <a:solidFill>
                  <a:schemeClr val="dk1"/>
                </a:solidFill>
                <a:latin typeface="Arial"/>
                <a:ea typeface="Arial"/>
                <a:cs typeface="Arial"/>
                <a:sym typeface="Arial"/>
              </a:rPr>
              <a:t> in</a:t>
            </a:r>
            <a:endParaRPr sz="1200">
              <a:solidFill>
                <a:schemeClr val="dk1"/>
              </a:solidFill>
            </a:endParaRPr>
          </a:p>
          <a:p>
            <a:pPr marL="0" marR="0" lvl="0" indent="0" algn="just" rtl="0">
              <a:spcBef>
                <a:spcPts val="0"/>
              </a:spcBef>
              <a:spcAft>
                <a:spcPts val="0"/>
              </a:spcAft>
              <a:buNone/>
            </a:pPr>
            <a:r>
              <a:rPr lang="en-GB" sz="1200">
                <a:solidFill>
                  <a:schemeClr val="dk1"/>
                </a:solidFill>
                <a:latin typeface="Arial"/>
                <a:ea typeface="Arial"/>
                <a:cs typeface="Arial"/>
                <a:sym typeface="Arial"/>
              </a:rPr>
              <a:t>earthquake locations and source parameter computation throughout the SWCBZ area.</a:t>
            </a:r>
            <a:endParaRPr/>
          </a:p>
          <a:p>
            <a:pPr marL="457200" marR="0" lvl="0" indent="-304800" algn="l" rtl="0">
              <a:spcBef>
                <a:spcPts val="0"/>
              </a:spcBef>
              <a:spcAft>
                <a:spcPts val="0"/>
              </a:spcAft>
              <a:buClr>
                <a:schemeClr val="dk1"/>
              </a:buClr>
              <a:buSzPts val="1200"/>
              <a:buChar char="➢"/>
            </a:pPr>
            <a:r>
              <a:rPr lang="en-GB" sz="1200">
                <a:solidFill>
                  <a:schemeClr val="dk1"/>
                </a:solidFill>
              </a:rPr>
              <a:t>Two clusters of events with potential anthropic origins </a:t>
            </a:r>
            <a:r>
              <a:rPr lang="en-GB" sz="1200">
                <a:solidFill>
                  <a:schemeClr val="dk1"/>
                </a:solidFill>
                <a:latin typeface="Arial"/>
                <a:ea typeface="Arial"/>
                <a:cs typeface="Arial"/>
                <a:sym typeface="Arial"/>
              </a:rPr>
              <a:t>(C1 and C2) were </a:t>
            </a:r>
            <a:endParaRPr sz="1200">
              <a:solidFill>
                <a:schemeClr val="dk1"/>
              </a:solidFill>
              <a:latin typeface="Arial"/>
              <a:ea typeface="Arial"/>
              <a:cs typeface="Arial"/>
              <a:sym typeface="Arial"/>
            </a:endParaRPr>
          </a:p>
          <a:p>
            <a:pPr marL="0" marR="0" lvl="0" indent="0" algn="l" rtl="0">
              <a:spcBef>
                <a:spcPts val="0"/>
              </a:spcBef>
              <a:spcAft>
                <a:spcPts val="0"/>
              </a:spcAft>
              <a:buNone/>
            </a:pPr>
            <a:r>
              <a:rPr lang="en-GB" sz="1200">
                <a:solidFill>
                  <a:schemeClr val="dk1"/>
                </a:solidFill>
              </a:rPr>
              <a:t>highlighted</a:t>
            </a:r>
            <a:r>
              <a:rPr lang="en-GB" sz="1200">
                <a:solidFill>
                  <a:schemeClr val="dk1"/>
                </a:solidFill>
                <a:latin typeface="Arial"/>
                <a:ea typeface="Arial"/>
                <a:cs typeface="Arial"/>
                <a:sym typeface="Arial"/>
              </a:rPr>
              <a:t> by our analysis.</a:t>
            </a:r>
            <a:endParaRPr/>
          </a:p>
          <a:p>
            <a:pPr marL="457200" marR="0" lvl="0" indent="-304800" algn="just" rtl="0">
              <a:spcBef>
                <a:spcPts val="0"/>
              </a:spcBef>
              <a:spcAft>
                <a:spcPts val="0"/>
              </a:spcAft>
              <a:buClr>
                <a:schemeClr val="dk1"/>
              </a:buClr>
              <a:buSzPts val="1200"/>
              <a:buChar char="➢"/>
            </a:pPr>
            <a:r>
              <a:rPr lang="en-GB" sz="1200">
                <a:solidFill>
                  <a:schemeClr val="dk1"/>
                </a:solidFill>
              </a:rPr>
              <a:t>Except for</a:t>
            </a:r>
            <a:r>
              <a:rPr lang="en-GB" sz="1200">
                <a:solidFill>
                  <a:schemeClr val="dk1"/>
                </a:solidFill>
                <a:latin typeface="Arial"/>
                <a:ea typeface="Arial"/>
                <a:cs typeface="Arial"/>
                <a:sym typeface="Arial"/>
              </a:rPr>
              <a:t> the two </a:t>
            </a:r>
            <a:r>
              <a:rPr lang="en-GB" sz="1200">
                <a:solidFill>
                  <a:schemeClr val="dk1"/>
                </a:solidFill>
              </a:rPr>
              <a:t>clusters,</a:t>
            </a:r>
            <a:r>
              <a:rPr lang="en-GB" sz="1200">
                <a:solidFill>
                  <a:schemeClr val="dk1"/>
                </a:solidFill>
                <a:latin typeface="Arial"/>
                <a:ea typeface="Arial"/>
                <a:cs typeface="Arial"/>
                <a:sym typeface="Arial"/>
              </a:rPr>
              <a:t> </a:t>
            </a:r>
            <a:r>
              <a:rPr lang="en-GB" sz="1200">
                <a:solidFill>
                  <a:schemeClr val="dk1"/>
                </a:solidFill>
              </a:rPr>
              <a:t>t</a:t>
            </a:r>
            <a:r>
              <a:rPr lang="en-GB" sz="1200">
                <a:solidFill>
                  <a:schemeClr val="dk1"/>
                </a:solidFill>
                <a:latin typeface="Arial"/>
                <a:ea typeface="Arial"/>
                <a:cs typeface="Arial"/>
                <a:sym typeface="Arial"/>
              </a:rPr>
              <a:t>he distribution of relocated events typically</a:t>
            </a:r>
            <a:endParaRPr sz="1200">
              <a:solidFill>
                <a:schemeClr val="dk1"/>
              </a:solidFill>
            </a:endParaRPr>
          </a:p>
          <a:p>
            <a:pPr marL="0" marR="0" lvl="0" indent="0" algn="just" rtl="0">
              <a:spcBef>
                <a:spcPts val="0"/>
              </a:spcBef>
              <a:spcAft>
                <a:spcPts val="0"/>
              </a:spcAft>
              <a:buNone/>
            </a:pPr>
            <a:r>
              <a:rPr lang="en-GB" sz="1200">
                <a:solidFill>
                  <a:schemeClr val="dk1"/>
                </a:solidFill>
              </a:rPr>
              <a:t>m</a:t>
            </a:r>
            <a:r>
              <a:rPr lang="en-GB" sz="1200">
                <a:solidFill>
                  <a:schemeClr val="dk1"/>
                </a:solidFill>
                <a:latin typeface="Arial"/>
                <a:ea typeface="Arial"/>
                <a:cs typeface="Arial"/>
                <a:sym typeface="Arial"/>
              </a:rPr>
              <a:t>irrors</a:t>
            </a:r>
            <a:r>
              <a:rPr lang="en-GB" sz="1200">
                <a:solidFill>
                  <a:schemeClr val="dk1"/>
                </a:solidFill>
              </a:rPr>
              <a:t> </a:t>
            </a:r>
            <a:r>
              <a:rPr lang="en-GB" sz="1200">
                <a:solidFill>
                  <a:schemeClr val="dk1"/>
                </a:solidFill>
                <a:latin typeface="Arial"/>
                <a:ea typeface="Arial"/>
                <a:cs typeface="Arial"/>
                <a:sym typeface="Arial"/>
              </a:rPr>
              <a:t>the direction of the main fault systems. </a:t>
            </a:r>
            <a:endParaRPr/>
          </a:p>
          <a:p>
            <a:pPr marL="457200" marR="0" lvl="0" indent="-304800" algn="just" rtl="0">
              <a:spcBef>
                <a:spcPts val="0"/>
              </a:spcBef>
              <a:spcAft>
                <a:spcPts val="0"/>
              </a:spcAft>
              <a:buClr>
                <a:schemeClr val="dk1"/>
              </a:buClr>
              <a:buSzPts val="1200"/>
              <a:buChar char="➢"/>
            </a:pPr>
            <a:r>
              <a:rPr lang="en-GB" sz="1200">
                <a:solidFill>
                  <a:schemeClr val="dk1"/>
                </a:solidFill>
              </a:rPr>
              <a:t>The updated 1-D velocity model increased seismic event location accuracy</a:t>
            </a:r>
            <a:endParaRPr sz="1200">
              <a:solidFill>
                <a:schemeClr val="dk1"/>
              </a:solidFill>
            </a:endParaRPr>
          </a:p>
          <a:p>
            <a:pPr marL="0" marR="0" lvl="0" indent="0" algn="just" rtl="0">
              <a:spcBef>
                <a:spcPts val="0"/>
              </a:spcBef>
              <a:spcAft>
                <a:spcPts val="0"/>
              </a:spcAft>
              <a:buNone/>
            </a:pPr>
            <a:r>
              <a:rPr lang="en-GB" sz="1200">
                <a:solidFill>
                  <a:schemeClr val="dk1"/>
                </a:solidFill>
              </a:rPr>
              <a:t>by lowering RMS location errors by up to 35% and also enhanced the results of the waveform inversion technique for source parameter computation.</a:t>
            </a:r>
            <a:endParaRPr sz="1200">
              <a:solidFill>
                <a:schemeClr val="dk1"/>
              </a:solidFill>
            </a:endParaRPr>
          </a:p>
          <a:p>
            <a:pPr marL="457200" marR="0" lvl="0" indent="-304800" algn="just" rtl="0">
              <a:spcBef>
                <a:spcPts val="0"/>
              </a:spcBef>
              <a:spcAft>
                <a:spcPts val="0"/>
              </a:spcAft>
              <a:buClr>
                <a:schemeClr val="dk1"/>
              </a:buClr>
              <a:buSzPts val="1200"/>
              <a:buChar char="➢"/>
            </a:pPr>
            <a:r>
              <a:rPr lang="en-GB" sz="1200">
                <a:solidFill>
                  <a:schemeClr val="dk1"/>
                </a:solidFill>
              </a:rPr>
              <a:t>The two figures shown here provide a conclusive example of the location</a:t>
            </a:r>
            <a:endParaRPr sz="1200">
              <a:solidFill>
                <a:schemeClr val="dk1"/>
              </a:solidFill>
            </a:endParaRPr>
          </a:p>
          <a:p>
            <a:pPr marL="0" marR="0" lvl="0" indent="0" algn="just" rtl="0">
              <a:spcBef>
                <a:spcPts val="0"/>
              </a:spcBef>
              <a:spcAft>
                <a:spcPts val="0"/>
              </a:spcAft>
              <a:buNone/>
            </a:pPr>
            <a:r>
              <a:rPr lang="en-GB" sz="1200">
                <a:solidFill>
                  <a:schemeClr val="dk1"/>
                </a:solidFill>
              </a:rPr>
              <a:t>improvement for two known blasts from the RomSeis 2014 (WARR) project. </a:t>
            </a:r>
            <a:endParaRPr sz="1200">
              <a:solidFill>
                <a:schemeClr val="dk1"/>
              </a:solidFill>
            </a:endParaRPr>
          </a:p>
          <a:p>
            <a:pPr marL="0" marR="0" lvl="0" indent="0" algn="just" rtl="0">
              <a:spcBef>
                <a:spcPts val="0"/>
              </a:spcBef>
              <a:spcAft>
                <a:spcPts val="0"/>
              </a:spcAft>
              <a:buNone/>
            </a:pPr>
            <a:endParaRPr sz="12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7"/>
          <p:cNvSpPr txBox="1"/>
          <p:nvPr/>
        </p:nvSpPr>
        <p:spPr>
          <a:xfrm>
            <a:off x="2193009" y="266330"/>
            <a:ext cx="8021508" cy="559293"/>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1800"/>
              <a:buFont typeface="Arial"/>
              <a:buNone/>
            </a:pPr>
            <a:r>
              <a:rPr lang="en-GB" sz="1800">
                <a:solidFill>
                  <a:schemeClr val="lt1"/>
                </a:solidFill>
                <a:latin typeface="Arial"/>
                <a:ea typeface="Arial"/>
                <a:cs typeface="Arial"/>
                <a:sym typeface="Arial"/>
              </a:rPr>
              <a:t>References an</a:t>
            </a:r>
            <a:r>
              <a:rPr lang="en-GB" sz="1800">
                <a:solidFill>
                  <a:schemeClr val="lt1"/>
                </a:solidFill>
              </a:rPr>
              <a:t>d Acknowledgments</a:t>
            </a:r>
            <a:endParaRPr sz="4800">
              <a:solidFill>
                <a:schemeClr val="lt1"/>
              </a:solidFill>
              <a:latin typeface="Arial"/>
              <a:ea typeface="Arial"/>
              <a:cs typeface="Arial"/>
              <a:sym typeface="Arial"/>
            </a:endParaRPr>
          </a:p>
        </p:txBody>
      </p:sp>
      <p:sp>
        <p:nvSpPr>
          <p:cNvPr id="219" name="Google Shape;219;p7"/>
          <p:cNvSpPr txBox="1"/>
          <p:nvPr/>
        </p:nvSpPr>
        <p:spPr>
          <a:xfrm>
            <a:off x="11125514" y="6385300"/>
            <a:ext cx="817758" cy="23413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000"/>
              <a:buFont typeface="Arial"/>
              <a:buNone/>
            </a:pPr>
            <a:r>
              <a:rPr lang="en-GB" sz="1000" b="1">
                <a:solidFill>
                  <a:schemeClr val="lt1"/>
                </a:solidFill>
                <a:latin typeface="Arial"/>
                <a:ea typeface="Arial"/>
                <a:cs typeface="Arial"/>
                <a:sym typeface="Arial"/>
              </a:rPr>
              <a:t>P1.2-446</a:t>
            </a:r>
            <a:endParaRPr sz="2400" b="1">
              <a:solidFill>
                <a:schemeClr val="lt1"/>
              </a:solidFill>
              <a:latin typeface="Arial"/>
              <a:ea typeface="Arial"/>
              <a:cs typeface="Arial"/>
              <a:sym typeface="Arial"/>
            </a:endParaRPr>
          </a:p>
        </p:txBody>
      </p:sp>
      <p:sp>
        <p:nvSpPr>
          <p:cNvPr id="220" name="Google Shape;220;p7"/>
          <p:cNvSpPr txBox="1"/>
          <p:nvPr/>
        </p:nvSpPr>
        <p:spPr>
          <a:xfrm>
            <a:off x="11103778" y="5453065"/>
            <a:ext cx="837666" cy="741356"/>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90000"/>
              </a:lnSpc>
              <a:spcBef>
                <a:spcPts val="0"/>
              </a:spcBef>
              <a:spcAft>
                <a:spcPts val="0"/>
              </a:spcAft>
              <a:buClr>
                <a:schemeClr val="lt1"/>
              </a:buClr>
              <a:buSzPct val="100000"/>
              <a:buFont typeface="Arial"/>
              <a:buNone/>
            </a:pPr>
            <a:r>
              <a:rPr lang="en-GB" sz="900" b="1">
                <a:solidFill>
                  <a:schemeClr val="lt1"/>
                </a:solidFill>
                <a:latin typeface="Arial"/>
                <a:ea typeface="Arial"/>
                <a:cs typeface="Arial"/>
                <a:sym typeface="Arial"/>
              </a:rPr>
              <a:t>Please do not use this space, a QR code will be automatically overlayed</a:t>
            </a:r>
            <a:endParaRPr sz="2000" b="1">
              <a:solidFill>
                <a:schemeClr val="lt1"/>
              </a:solidFill>
              <a:latin typeface="Arial"/>
              <a:ea typeface="Arial"/>
              <a:cs typeface="Arial"/>
              <a:sym typeface="Arial"/>
            </a:endParaRPr>
          </a:p>
        </p:txBody>
      </p:sp>
      <p:sp>
        <p:nvSpPr>
          <p:cNvPr id="221" name="Google Shape;221;p7"/>
          <p:cNvSpPr txBox="1"/>
          <p:nvPr/>
        </p:nvSpPr>
        <p:spPr>
          <a:xfrm>
            <a:off x="0" y="1096850"/>
            <a:ext cx="10830900" cy="3139281"/>
          </a:xfrm>
          <a:prstGeom prst="rect">
            <a:avLst/>
          </a:prstGeom>
          <a:noFill/>
          <a:ln>
            <a:noFill/>
          </a:ln>
        </p:spPr>
        <p:txBody>
          <a:bodyPr spcFirstLastPara="1" wrap="square" lIns="91425" tIns="45700" rIns="91425" bIns="45700" anchor="t" anchorCtr="0">
            <a:spAutoFit/>
          </a:bodyPr>
          <a:lstStyle/>
          <a:p>
            <a:pPr marL="360000" marR="0" lvl="0" indent="-360000" algn="just" rtl="0">
              <a:spcBef>
                <a:spcPts val="0"/>
              </a:spcBef>
              <a:spcAft>
                <a:spcPts val="0"/>
              </a:spcAft>
              <a:buNone/>
            </a:pPr>
            <a:r>
              <a:rPr lang="en-GB" sz="1100" dirty="0">
                <a:solidFill>
                  <a:schemeClr val="dk1"/>
                </a:solidFill>
              </a:rPr>
              <a:t>F. </a:t>
            </a:r>
            <a:r>
              <a:rPr lang="en-GB" sz="1100" dirty="0" err="1">
                <a:solidFill>
                  <a:schemeClr val="dk1"/>
                </a:solidFill>
              </a:rPr>
              <a:t>Borleanu</a:t>
            </a:r>
            <a:r>
              <a:rPr lang="en-GB" sz="1100" dirty="0">
                <a:solidFill>
                  <a:schemeClr val="dk1"/>
                </a:solidFill>
              </a:rPr>
              <a:t>, B. </a:t>
            </a:r>
            <a:r>
              <a:rPr lang="en-GB" sz="1100" dirty="0" err="1">
                <a:solidFill>
                  <a:schemeClr val="dk1"/>
                </a:solidFill>
              </a:rPr>
              <a:t>Grecu</a:t>
            </a:r>
            <a:r>
              <a:rPr lang="en-GB" sz="1100" dirty="0">
                <a:solidFill>
                  <a:schemeClr val="dk1"/>
                </a:solidFill>
              </a:rPr>
              <a:t>, M. Popa, M. </a:t>
            </a:r>
            <a:r>
              <a:rPr lang="en-GB" sz="1100" dirty="0" err="1">
                <a:solidFill>
                  <a:schemeClr val="dk1"/>
                </a:solidFill>
              </a:rPr>
              <a:t>Radulian</a:t>
            </a:r>
            <a:r>
              <a:rPr lang="en-GB" sz="1100" dirty="0">
                <a:solidFill>
                  <a:schemeClr val="dk1"/>
                </a:solidFill>
              </a:rPr>
              <a:t>. Use of various techniques to separate small magnitude events occurred in the northern part of Romania. In Eds. R. </a:t>
            </a:r>
            <a:r>
              <a:rPr lang="en-GB" sz="1100" dirty="0" err="1">
                <a:solidFill>
                  <a:schemeClr val="dk1"/>
                </a:solidFill>
              </a:rPr>
              <a:t>Vacareanu</a:t>
            </a:r>
            <a:r>
              <a:rPr lang="en-GB" sz="1100" dirty="0">
                <a:solidFill>
                  <a:schemeClr val="dk1"/>
                </a:solidFill>
              </a:rPr>
              <a:t> and C. Ionescu, </a:t>
            </a:r>
            <a:r>
              <a:rPr lang="en-GB" sz="1100" i="1" dirty="0">
                <a:solidFill>
                  <a:schemeClr val="dk1"/>
                </a:solidFill>
              </a:rPr>
              <a:t>The 1940 </a:t>
            </a:r>
            <a:r>
              <a:rPr lang="en-GB" sz="1100" i="1" dirty="0" err="1">
                <a:solidFill>
                  <a:schemeClr val="dk1"/>
                </a:solidFill>
              </a:rPr>
              <a:t>Vrancea</a:t>
            </a:r>
            <a:r>
              <a:rPr lang="en-GB" sz="1100" i="1" dirty="0">
                <a:solidFill>
                  <a:schemeClr val="dk1"/>
                </a:solidFill>
              </a:rPr>
              <a:t> Earthquake. Issues, Insights and Lessons Learnt</a:t>
            </a:r>
            <a:r>
              <a:rPr lang="en-GB" sz="1100" dirty="0">
                <a:solidFill>
                  <a:schemeClr val="dk1"/>
                </a:solidFill>
              </a:rPr>
              <a:t>, Springer Natural Hazards. DOI 10.1007/978-3-319-29843_10 </a:t>
            </a:r>
            <a:endParaRPr sz="1100" dirty="0">
              <a:solidFill>
                <a:schemeClr val="dk1"/>
              </a:solidFill>
            </a:endParaRPr>
          </a:p>
          <a:p>
            <a:pPr marL="360000" marR="0" lvl="0" indent="-360000" algn="just" rtl="0">
              <a:spcBef>
                <a:spcPts val="0"/>
              </a:spcBef>
              <a:spcAft>
                <a:spcPts val="0"/>
              </a:spcAft>
              <a:buNone/>
            </a:pPr>
            <a:r>
              <a:rPr lang="en-GB" sz="1100" dirty="0">
                <a:solidFill>
                  <a:schemeClr val="dk1"/>
                </a:solidFill>
                <a:latin typeface="Arial"/>
                <a:ea typeface="Arial"/>
                <a:cs typeface="Arial"/>
                <a:sym typeface="Arial"/>
              </a:rPr>
              <a:t>E. Kissling. </a:t>
            </a:r>
            <a:r>
              <a:rPr lang="en-GB" sz="1100" dirty="0" err="1">
                <a:solidFill>
                  <a:schemeClr val="dk1"/>
                </a:solidFill>
                <a:latin typeface="Arial"/>
                <a:ea typeface="Arial"/>
                <a:cs typeface="Arial"/>
                <a:sym typeface="Arial"/>
              </a:rPr>
              <a:t>Geotomography</a:t>
            </a:r>
            <a:r>
              <a:rPr lang="en-GB" sz="1100" dirty="0">
                <a:solidFill>
                  <a:schemeClr val="dk1"/>
                </a:solidFill>
                <a:latin typeface="Arial"/>
                <a:ea typeface="Arial"/>
                <a:cs typeface="Arial"/>
                <a:sym typeface="Arial"/>
              </a:rPr>
              <a:t> with local earthquake data. Reviews Of Geophysics, 26, 659-698 (1988).</a:t>
            </a:r>
            <a:endParaRPr sz="1100" dirty="0"/>
          </a:p>
          <a:p>
            <a:pPr marL="360000" marR="0" lvl="0" indent="-360000" algn="just" rtl="0">
              <a:spcBef>
                <a:spcPts val="0"/>
              </a:spcBef>
              <a:spcAft>
                <a:spcPts val="0"/>
              </a:spcAft>
              <a:buNone/>
            </a:pPr>
            <a:r>
              <a:rPr lang="en-GB" sz="1100" dirty="0">
                <a:solidFill>
                  <a:schemeClr val="dk1"/>
                </a:solidFill>
                <a:latin typeface="Arial"/>
                <a:ea typeface="Arial"/>
                <a:cs typeface="Arial"/>
                <a:sym typeface="Arial"/>
              </a:rPr>
              <a:t>E. Kissling, W. L. Ellsworth, D. </a:t>
            </a:r>
            <a:r>
              <a:rPr lang="en-GB" sz="1100" dirty="0" err="1">
                <a:solidFill>
                  <a:schemeClr val="dk1"/>
                </a:solidFill>
                <a:latin typeface="Arial"/>
                <a:ea typeface="Arial"/>
                <a:cs typeface="Arial"/>
                <a:sym typeface="Arial"/>
              </a:rPr>
              <a:t>Ederhartphillips</a:t>
            </a:r>
            <a:r>
              <a:rPr lang="en-GB" sz="1100" dirty="0">
                <a:solidFill>
                  <a:schemeClr val="dk1"/>
                </a:solidFill>
                <a:latin typeface="Arial"/>
                <a:ea typeface="Arial"/>
                <a:cs typeface="Arial"/>
                <a:sym typeface="Arial"/>
              </a:rPr>
              <a:t> and U. </a:t>
            </a:r>
            <a:r>
              <a:rPr lang="en-GB" sz="1100" dirty="0" err="1">
                <a:solidFill>
                  <a:schemeClr val="dk1"/>
                </a:solidFill>
                <a:latin typeface="Arial"/>
                <a:ea typeface="Arial"/>
                <a:cs typeface="Arial"/>
                <a:sym typeface="Arial"/>
              </a:rPr>
              <a:t>Kradolfer</a:t>
            </a:r>
            <a:r>
              <a:rPr lang="en-GB" sz="1100" dirty="0">
                <a:solidFill>
                  <a:schemeClr val="dk1"/>
                </a:solidFill>
                <a:latin typeface="Arial"/>
                <a:ea typeface="Arial"/>
                <a:cs typeface="Arial"/>
                <a:sym typeface="Arial"/>
              </a:rPr>
              <a:t>. Initial reference models in local earthquake tomography. J. </a:t>
            </a:r>
            <a:r>
              <a:rPr lang="en-GB" sz="1100" dirty="0" err="1">
                <a:solidFill>
                  <a:schemeClr val="dk1"/>
                </a:solidFill>
                <a:latin typeface="Arial"/>
                <a:ea typeface="Arial"/>
                <a:cs typeface="Arial"/>
                <a:sym typeface="Arial"/>
              </a:rPr>
              <a:t>Geophys</a:t>
            </a:r>
            <a:r>
              <a:rPr lang="en-GB" sz="1100" dirty="0">
                <a:solidFill>
                  <a:schemeClr val="dk1"/>
                </a:solidFill>
                <a:latin typeface="Arial"/>
                <a:ea typeface="Arial"/>
                <a:cs typeface="Arial"/>
                <a:sym typeface="Arial"/>
              </a:rPr>
              <a:t>. Res., 99, 19635-19646 (1994).</a:t>
            </a:r>
            <a:endParaRPr sz="1100" dirty="0"/>
          </a:p>
          <a:p>
            <a:pPr marL="360000" marR="0" lvl="0" indent="-360000" algn="just" rtl="0">
              <a:spcBef>
                <a:spcPts val="0"/>
              </a:spcBef>
              <a:spcAft>
                <a:spcPts val="0"/>
              </a:spcAft>
              <a:buNone/>
            </a:pPr>
            <a:r>
              <a:rPr lang="en-GB" sz="1100" dirty="0">
                <a:solidFill>
                  <a:schemeClr val="dk1"/>
                </a:solidFill>
                <a:latin typeface="Arial"/>
                <a:ea typeface="Arial"/>
                <a:cs typeface="Arial"/>
                <a:sym typeface="Arial"/>
              </a:rPr>
              <a:t>E. Kissling. </a:t>
            </a:r>
            <a:r>
              <a:rPr lang="en-GB" sz="1100" dirty="0" err="1">
                <a:solidFill>
                  <a:schemeClr val="dk1"/>
                </a:solidFill>
                <a:latin typeface="Arial"/>
                <a:ea typeface="Arial"/>
                <a:cs typeface="Arial"/>
                <a:sym typeface="Arial"/>
              </a:rPr>
              <a:t>Velest</a:t>
            </a:r>
            <a:r>
              <a:rPr lang="en-GB" sz="1100" dirty="0">
                <a:solidFill>
                  <a:schemeClr val="dk1"/>
                </a:solidFill>
                <a:latin typeface="Arial"/>
                <a:ea typeface="Arial"/>
                <a:cs typeface="Arial"/>
                <a:sym typeface="Arial"/>
              </a:rPr>
              <a:t> User’s Guide. Int. Report, Inst. </a:t>
            </a:r>
            <a:r>
              <a:rPr lang="en-GB" sz="1100" dirty="0" err="1">
                <a:solidFill>
                  <a:schemeClr val="dk1"/>
                </a:solidFill>
                <a:latin typeface="Arial"/>
                <a:ea typeface="Arial"/>
                <a:cs typeface="Arial"/>
                <a:sym typeface="Arial"/>
              </a:rPr>
              <a:t>Geophys</a:t>
            </a:r>
            <a:r>
              <a:rPr lang="en-GB" sz="1100" dirty="0">
                <a:solidFill>
                  <a:schemeClr val="dk1"/>
                </a:solidFill>
                <a:latin typeface="Arial"/>
                <a:ea typeface="Arial"/>
                <a:cs typeface="Arial"/>
                <a:sym typeface="Arial"/>
              </a:rPr>
              <a:t>., ETH Zurich, 1—26 (1995)</a:t>
            </a:r>
            <a:endParaRPr sz="1100" dirty="0"/>
          </a:p>
          <a:p>
            <a:pPr marL="360000" marR="0" lvl="0" indent="-360000" algn="just" rtl="0">
              <a:spcBef>
                <a:spcPts val="0"/>
              </a:spcBef>
              <a:spcAft>
                <a:spcPts val="0"/>
              </a:spcAft>
              <a:buNone/>
            </a:pPr>
            <a:r>
              <a:rPr lang="en-GB" sz="1100" b="0" i="0" u="none" strike="noStrike" dirty="0">
                <a:solidFill>
                  <a:srgbClr val="000000"/>
                </a:solidFill>
                <a:latin typeface="Arial"/>
                <a:ea typeface="Arial"/>
                <a:cs typeface="Arial"/>
                <a:sym typeface="Arial"/>
              </a:rPr>
              <a:t>M.C. </a:t>
            </a:r>
            <a:r>
              <a:rPr lang="en-GB" sz="1100" b="0" i="0" u="none" strike="noStrike" dirty="0" err="1">
                <a:solidFill>
                  <a:srgbClr val="000000"/>
                </a:solidFill>
                <a:latin typeface="Arial"/>
                <a:ea typeface="Arial"/>
                <a:cs typeface="Arial"/>
                <a:sym typeface="Arial"/>
              </a:rPr>
              <a:t>Oncescu</a:t>
            </a:r>
            <a:r>
              <a:rPr lang="en-GB" sz="1100" b="0" i="0" u="none" strike="noStrike" dirty="0">
                <a:solidFill>
                  <a:srgbClr val="000000"/>
                </a:solidFill>
                <a:latin typeface="Arial"/>
                <a:ea typeface="Arial"/>
                <a:cs typeface="Arial"/>
                <a:sym typeface="Arial"/>
              </a:rPr>
              <a:t>, V.I. </a:t>
            </a:r>
            <a:r>
              <a:rPr lang="en-GB" sz="1100" b="0" i="0" u="none" strike="noStrike" dirty="0" err="1">
                <a:solidFill>
                  <a:srgbClr val="000000"/>
                </a:solidFill>
                <a:latin typeface="Arial"/>
                <a:ea typeface="Arial"/>
                <a:cs typeface="Arial"/>
                <a:sym typeface="Arial"/>
              </a:rPr>
              <a:t>Marza</a:t>
            </a:r>
            <a:r>
              <a:rPr lang="en-GB" sz="1100" b="0" i="0" u="none" strike="noStrike" dirty="0">
                <a:solidFill>
                  <a:srgbClr val="000000"/>
                </a:solidFill>
                <a:latin typeface="Arial"/>
                <a:ea typeface="Arial"/>
                <a:cs typeface="Arial"/>
                <a:sym typeface="Arial"/>
              </a:rPr>
              <a:t>, M. </a:t>
            </a:r>
            <a:r>
              <a:rPr lang="en-GB" sz="1100" b="0" i="0" u="none" strike="noStrike" dirty="0" err="1">
                <a:solidFill>
                  <a:srgbClr val="000000"/>
                </a:solidFill>
                <a:latin typeface="Arial"/>
                <a:ea typeface="Arial"/>
                <a:cs typeface="Arial"/>
                <a:sym typeface="Arial"/>
              </a:rPr>
              <a:t>Rizescu</a:t>
            </a:r>
            <a:r>
              <a:rPr lang="en-GB" sz="1100" b="0" i="0" u="none" strike="noStrike" dirty="0">
                <a:solidFill>
                  <a:srgbClr val="000000"/>
                </a:solidFill>
                <a:latin typeface="Arial"/>
                <a:ea typeface="Arial"/>
                <a:cs typeface="Arial"/>
                <a:sym typeface="Arial"/>
              </a:rPr>
              <a:t> and M. Popa. </a:t>
            </a:r>
            <a:r>
              <a:rPr lang="en-GB" sz="1100" b="0" i="1" u="none" strike="noStrike" dirty="0">
                <a:solidFill>
                  <a:srgbClr val="000000"/>
                </a:solidFill>
                <a:latin typeface="Arial"/>
                <a:ea typeface="Arial"/>
                <a:cs typeface="Arial"/>
                <a:sym typeface="Arial"/>
              </a:rPr>
              <a:t>The Romanian earthquake catalogue between 984-1997</a:t>
            </a:r>
            <a:r>
              <a:rPr lang="en-GB" sz="1100" b="0" i="0" u="none" strike="noStrike" dirty="0">
                <a:solidFill>
                  <a:srgbClr val="000000"/>
                </a:solidFill>
                <a:latin typeface="Arial"/>
                <a:ea typeface="Arial"/>
                <a:cs typeface="Arial"/>
                <a:sym typeface="Arial"/>
              </a:rPr>
              <a:t>. In: F. Wenzel and D. Lungu (eds), Contributions from the First International Workshop on </a:t>
            </a:r>
            <a:r>
              <a:rPr lang="en-GB" sz="1100" b="0" i="0" u="none" strike="noStrike" dirty="0" err="1">
                <a:solidFill>
                  <a:srgbClr val="000000"/>
                </a:solidFill>
                <a:latin typeface="Arial"/>
                <a:ea typeface="Arial"/>
                <a:cs typeface="Arial"/>
                <a:sym typeface="Arial"/>
              </a:rPr>
              <a:t>Vrancea</a:t>
            </a:r>
            <a:r>
              <a:rPr lang="en-GB" sz="1100" b="0" i="0" u="none" strike="noStrike" dirty="0">
                <a:solidFill>
                  <a:srgbClr val="000000"/>
                </a:solidFill>
                <a:latin typeface="Arial"/>
                <a:ea typeface="Arial"/>
                <a:cs typeface="Arial"/>
                <a:sym typeface="Arial"/>
              </a:rPr>
              <a:t> Earthquakes, Bucharest, Romania, November 1-4, 1997, Kluwer Academic Publishers, 43-48. </a:t>
            </a:r>
            <a:r>
              <a:rPr lang="en-GB" sz="1100" b="0" i="0" u="sng" strike="noStrike" dirty="0">
                <a:solidFill>
                  <a:srgbClr val="0000FF"/>
                </a:solidFill>
                <a:latin typeface="Arial"/>
                <a:ea typeface="Arial"/>
                <a:cs typeface="Arial"/>
                <a:sym typeface="Arial"/>
                <a:hlinkClick r:id="rId3">
                  <a:extLst>
                    <a:ext uri="{A12FA001-AC4F-418D-AE19-62706E023703}">
                      <ahyp:hlinkClr xmlns:ahyp="http://schemas.microsoft.com/office/drawing/2018/hyperlinkcolor" val="tx"/>
                    </a:ext>
                  </a:extLst>
                </a:hlinkClick>
              </a:rPr>
              <a:t>https://doi.org/10.1007/978-94-011-4748-4_4</a:t>
            </a:r>
            <a:r>
              <a:rPr lang="en-GB" sz="1100" b="0" i="0" u="none" strike="noStrike" dirty="0">
                <a:solidFill>
                  <a:srgbClr val="000000"/>
                </a:solidFill>
                <a:latin typeface="Arial"/>
                <a:ea typeface="Arial"/>
                <a:cs typeface="Arial"/>
                <a:sym typeface="Arial"/>
              </a:rPr>
              <a:t> (1999).</a:t>
            </a:r>
            <a:endParaRPr sz="1100" dirty="0"/>
          </a:p>
          <a:p>
            <a:pPr marL="360000" marR="0" lvl="0" indent="-360000" algn="just" rtl="0">
              <a:spcBef>
                <a:spcPts val="0"/>
              </a:spcBef>
              <a:spcAft>
                <a:spcPts val="0"/>
              </a:spcAft>
              <a:buNone/>
            </a:pPr>
            <a:r>
              <a:rPr lang="en-GB" sz="1100" b="0" i="0" u="none" strike="noStrike" dirty="0">
                <a:solidFill>
                  <a:srgbClr val="000000"/>
                </a:solidFill>
                <a:latin typeface="Arial"/>
                <a:ea typeface="Arial"/>
                <a:cs typeface="Arial"/>
                <a:sym typeface="Arial"/>
              </a:rPr>
              <a:t>M. Popa, A. </a:t>
            </a:r>
            <a:r>
              <a:rPr lang="en-GB" sz="1100" b="0" i="0" u="none" strike="noStrike" dirty="0" err="1">
                <a:solidFill>
                  <a:srgbClr val="000000"/>
                </a:solidFill>
                <a:latin typeface="Arial"/>
                <a:ea typeface="Arial"/>
                <a:cs typeface="Arial"/>
                <a:sym typeface="Arial"/>
              </a:rPr>
              <a:t>Chircea</a:t>
            </a:r>
            <a:r>
              <a:rPr lang="en-GB" sz="1100" b="0" i="0" u="none" strike="noStrike" dirty="0">
                <a:solidFill>
                  <a:srgbClr val="000000"/>
                </a:solidFill>
                <a:latin typeface="Arial"/>
                <a:ea typeface="Arial"/>
                <a:cs typeface="Arial"/>
                <a:sym typeface="Arial"/>
              </a:rPr>
              <a:t>, R. </a:t>
            </a:r>
            <a:r>
              <a:rPr lang="en-GB" sz="1100" b="0" i="0" u="none" strike="noStrike" dirty="0" err="1">
                <a:solidFill>
                  <a:srgbClr val="000000"/>
                </a:solidFill>
                <a:latin typeface="Arial"/>
                <a:ea typeface="Arial"/>
                <a:cs typeface="Arial"/>
                <a:sym typeface="Arial"/>
              </a:rPr>
              <a:t>Dinescu</a:t>
            </a:r>
            <a:r>
              <a:rPr lang="en-GB" sz="1100" b="0" i="0" u="none" strike="noStrike" dirty="0">
                <a:solidFill>
                  <a:srgbClr val="000000"/>
                </a:solidFill>
                <a:latin typeface="Arial"/>
                <a:ea typeface="Arial"/>
                <a:cs typeface="Arial"/>
                <a:sym typeface="Arial"/>
              </a:rPr>
              <a:t>, C. </a:t>
            </a:r>
            <a:r>
              <a:rPr lang="en-GB" sz="1100" b="0" i="0" u="none" strike="noStrike" dirty="0" err="1">
                <a:solidFill>
                  <a:srgbClr val="000000"/>
                </a:solidFill>
                <a:latin typeface="Arial"/>
                <a:ea typeface="Arial"/>
                <a:cs typeface="Arial"/>
                <a:sym typeface="Arial"/>
              </a:rPr>
              <a:t>Neagoe</a:t>
            </a:r>
            <a:r>
              <a:rPr lang="en-GB" sz="1100" b="0" i="0" u="none" strike="noStrike" dirty="0">
                <a:solidFill>
                  <a:srgbClr val="000000"/>
                </a:solidFill>
                <a:latin typeface="Arial"/>
                <a:ea typeface="Arial"/>
                <a:cs typeface="Arial"/>
                <a:sym typeface="Arial"/>
              </a:rPr>
              <a:t>, B. </a:t>
            </a:r>
            <a:r>
              <a:rPr lang="en-GB" sz="1100" b="0" i="0" u="none" strike="noStrike" dirty="0" err="1">
                <a:solidFill>
                  <a:srgbClr val="000000"/>
                </a:solidFill>
                <a:latin typeface="Arial"/>
                <a:ea typeface="Arial"/>
                <a:cs typeface="Arial"/>
                <a:sym typeface="Arial"/>
              </a:rPr>
              <a:t>Grecu</a:t>
            </a:r>
            <a:r>
              <a:rPr lang="en-GB" sz="1100" b="0" i="0" u="none" strike="noStrike" dirty="0">
                <a:solidFill>
                  <a:srgbClr val="000000"/>
                </a:solidFill>
                <a:latin typeface="Arial"/>
                <a:ea typeface="Arial"/>
                <a:cs typeface="Arial"/>
                <a:sym typeface="Arial"/>
              </a:rPr>
              <a:t> and F. </a:t>
            </a:r>
            <a:r>
              <a:rPr lang="en-GB" sz="1100" b="0" i="0" u="none" strike="noStrike" dirty="0" err="1">
                <a:solidFill>
                  <a:srgbClr val="000000"/>
                </a:solidFill>
                <a:latin typeface="Arial"/>
                <a:ea typeface="Arial"/>
                <a:cs typeface="Arial"/>
                <a:sym typeface="Arial"/>
              </a:rPr>
              <a:t>Borleanu</a:t>
            </a:r>
            <a:r>
              <a:rPr lang="en-GB" sz="1100" b="0" i="0" u="none" strike="noStrike" dirty="0">
                <a:solidFill>
                  <a:srgbClr val="000000"/>
                </a:solidFill>
                <a:latin typeface="Arial"/>
                <a:ea typeface="Arial"/>
                <a:cs typeface="Arial"/>
                <a:sym typeface="Arial"/>
              </a:rPr>
              <a:t>. Romanian Earthquake Catalogue (ROMPLUS). Mendeley Data, V2, Doi: 10.17632/tdfb4fgghy.2 (2022)</a:t>
            </a:r>
            <a:endParaRPr sz="1100" dirty="0"/>
          </a:p>
          <a:p>
            <a:pPr marL="360000" marR="0" lvl="0" indent="-360000" algn="just" rtl="0">
              <a:spcBef>
                <a:spcPts val="0"/>
              </a:spcBef>
              <a:spcAft>
                <a:spcPts val="0"/>
              </a:spcAft>
              <a:buNone/>
            </a:pPr>
            <a:r>
              <a:rPr lang="en-GB" sz="1100" b="0" i="0" u="none" strike="noStrike" dirty="0">
                <a:solidFill>
                  <a:srgbClr val="000000"/>
                </a:solidFill>
                <a:latin typeface="Arial"/>
                <a:ea typeface="Arial"/>
                <a:cs typeface="Arial"/>
                <a:sym typeface="Arial"/>
              </a:rPr>
              <a:t>V. </a:t>
            </a:r>
            <a:r>
              <a:rPr lang="en-GB" sz="1100" b="0" i="0" u="none" strike="noStrike" dirty="0" err="1">
                <a:solidFill>
                  <a:srgbClr val="000000"/>
                </a:solidFill>
                <a:latin typeface="Arial"/>
                <a:ea typeface="Arial"/>
                <a:cs typeface="Arial"/>
                <a:sym typeface="Arial"/>
              </a:rPr>
              <a:t>Raileanu</a:t>
            </a:r>
            <a:r>
              <a:rPr lang="en-GB" sz="1100" b="0" i="0" u="none" strike="noStrike" dirty="0">
                <a:solidFill>
                  <a:srgbClr val="000000"/>
                </a:solidFill>
                <a:latin typeface="Arial"/>
                <a:ea typeface="Arial"/>
                <a:cs typeface="Arial"/>
                <a:sym typeface="Arial"/>
              </a:rPr>
              <a:t>. The geological characterization and elastic parameters of seismological and accelerometer station sites in the INC-D Earth Physics network; in Vol. Research on disaster management generated by Romanian earthquakes. (in Romanian) Ed. Gheorghe </a:t>
            </a:r>
            <a:r>
              <a:rPr lang="en-GB" sz="1100" b="0" i="0" u="none" strike="noStrike" dirty="0" err="1">
                <a:solidFill>
                  <a:srgbClr val="000000"/>
                </a:solidFill>
                <a:latin typeface="Arial"/>
                <a:ea typeface="Arial"/>
                <a:cs typeface="Arial"/>
                <a:sym typeface="Arial"/>
              </a:rPr>
              <a:t>Marmureanu</a:t>
            </a:r>
            <a:r>
              <a:rPr lang="en-GB" sz="1100" b="0" i="0" u="none" strike="noStrike" dirty="0">
                <a:solidFill>
                  <a:srgbClr val="000000"/>
                </a:solidFill>
                <a:latin typeface="Arial"/>
                <a:ea typeface="Arial"/>
                <a:cs typeface="Arial"/>
                <a:sym typeface="Arial"/>
              </a:rPr>
              <a:t>; Ed. </a:t>
            </a:r>
            <a:r>
              <a:rPr lang="en-GB" sz="1100" b="0" i="0" u="none" strike="noStrike" dirty="0" err="1">
                <a:solidFill>
                  <a:srgbClr val="000000"/>
                </a:solidFill>
                <a:latin typeface="Arial"/>
                <a:ea typeface="Arial"/>
                <a:cs typeface="Arial"/>
                <a:sym typeface="Arial"/>
              </a:rPr>
              <a:t>Tehnopress</a:t>
            </a:r>
            <a:r>
              <a:rPr lang="en-GB" sz="1100" b="0" i="0" u="none" strike="noStrike" dirty="0">
                <a:solidFill>
                  <a:srgbClr val="000000"/>
                </a:solidFill>
                <a:latin typeface="Arial"/>
                <a:ea typeface="Arial"/>
                <a:cs typeface="Arial"/>
                <a:sym typeface="Arial"/>
              </a:rPr>
              <a:t>, (2009)</a:t>
            </a:r>
            <a:endParaRPr sz="1100" dirty="0"/>
          </a:p>
          <a:p>
            <a:pPr marL="360000" marR="0" lvl="0" indent="-360000" algn="just" rtl="0">
              <a:spcBef>
                <a:spcPts val="0"/>
              </a:spcBef>
              <a:spcAft>
                <a:spcPts val="0"/>
              </a:spcAft>
              <a:buNone/>
            </a:pPr>
            <a:r>
              <a:rPr lang="en-GB" sz="1100" b="0" i="0" u="none" strike="noStrike" dirty="0">
                <a:solidFill>
                  <a:srgbClr val="000000"/>
                </a:solidFill>
                <a:latin typeface="Arial"/>
                <a:ea typeface="Arial"/>
                <a:cs typeface="Arial"/>
                <a:sym typeface="Arial"/>
              </a:rPr>
              <a:t>B. </a:t>
            </a:r>
            <a:r>
              <a:rPr lang="en-GB" sz="1100" b="0" i="0" u="none" strike="noStrike" dirty="0" err="1">
                <a:solidFill>
                  <a:srgbClr val="000000"/>
                </a:solidFill>
                <a:latin typeface="Arial"/>
                <a:ea typeface="Arial"/>
                <a:cs typeface="Arial"/>
                <a:sym typeface="Arial"/>
              </a:rPr>
              <a:t>Zaharia</a:t>
            </a:r>
            <a:r>
              <a:rPr lang="en-GB" sz="1100" b="0" i="0" u="none" strike="noStrike" dirty="0">
                <a:solidFill>
                  <a:srgbClr val="000000"/>
                </a:solidFill>
                <a:latin typeface="Arial"/>
                <a:ea typeface="Arial"/>
                <a:cs typeface="Arial"/>
                <a:sym typeface="Arial"/>
              </a:rPr>
              <a:t>, B. </a:t>
            </a:r>
            <a:r>
              <a:rPr lang="en-GB" sz="1100" b="0" i="0" u="none" strike="noStrike" dirty="0" err="1">
                <a:solidFill>
                  <a:srgbClr val="000000"/>
                </a:solidFill>
                <a:latin typeface="Arial"/>
                <a:ea typeface="Arial"/>
                <a:cs typeface="Arial"/>
                <a:sym typeface="Arial"/>
              </a:rPr>
              <a:t>Grecu</a:t>
            </a:r>
            <a:r>
              <a:rPr lang="en-GB" sz="1100" b="0" i="0" u="none" strike="noStrike" dirty="0">
                <a:solidFill>
                  <a:srgbClr val="000000"/>
                </a:solidFill>
                <a:latin typeface="Arial"/>
                <a:ea typeface="Arial"/>
                <a:cs typeface="Arial"/>
                <a:sym typeface="Arial"/>
              </a:rPr>
              <a:t>, M. Popa, E. </a:t>
            </a:r>
            <a:r>
              <a:rPr lang="en-GB" sz="1100" b="0" i="0" u="none" strike="noStrike" dirty="0" err="1">
                <a:solidFill>
                  <a:srgbClr val="000000"/>
                </a:solidFill>
                <a:latin typeface="Arial"/>
                <a:ea typeface="Arial"/>
                <a:cs typeface="Arial"/>
                <a:sym typeface="Arial"/>
              </a:rPr>
              <a:t>Oros</a:t>
            </a:r>
            <a:r>
              <a:rPr lang="en-GB" sz="1100" b="0" i="0" u="none" strike="noStrike" dirty="0">
                <a:solidFill>
                  <a:srgbClr val="000000"/>
                </a:solidFill>
                <a:latin typeface="Arial"/>
                <a:ea typeface="Arial"/>
                <a:cs typeface="Arial"/>
                <a:sym typeface="Arial"/>
              </a:rPr>
              <a:t> and M. </a:t>
            </a:r>
            <a:r>
              <a:rPr lang="en-GB" sz="1100" b="0" i="0" u="none" strike="noStrike" dirty="0" err="1">
                <a:solidFill>
                  <a:srgbClr val="000000"/>
                </a:solidFill>
                <a:latin typeface="Arial"/>
                <a:ea typeface="Arial"/>
                <a:cs typeface="Arial"/>
                <a:sym typeface="Arial"/>
              </a:rPr>
              <a:t>Radulian</a:t>
            </a:r>
            <a:r>
              <a:rPr lang="en-GB" sz="1100" b="0" i="0" u="none" strike="noStrike" dirty="0">
                <a:solidFill>
                  <a:srgbClr val="000000"/>
                </a:solidFill>
                <a:latin typeface="Arial"/>
                <a:ea typeface="Arial"/>
                <a:cs typeface="Arial"/>
                <a:sym typeface="Arial"/>
              </a:rPr>
              <a:t>. </a:t>
            </a:r>
            <a:r>
              <a:rPr lang="en-GB" sz="1100" b="0" i="1" u="none" strike="noStrike" dirty="0">
                <a:solidFill>
                  <a:srgbClr val="000000"/>
                </a:solidFill>
                <a:latin typeface="Arial"/>
                <a:ea typeface="Arial"/>
                <a:cs typeface="Arial"/>
                <a:sym typeface="Arial"/>
              </a:rPr>
              <a:t>Crustal Structure in the Western Part of Romania from Local Seismic Tomography</a:t>
            </a:r>
            <a:r>
              <a:rPr lang="en-GB" sz="1100" b="0" i="0" u="none" strike="noStrike" dirty="0">
                <a:solidFill>
                  <a:srgbClr val="000000"/>
                </a:solidFill>
                <a:latin typeface="Arial"/>
                <a:ea typeface="Arial"/>
                <a:cs typeface="Arial"/>
                <a:sym typeface="Arial"/>
              </a:rPr>
              <a:t>. IOP Conference Series: Earth and Environmental Science. 95. 032019. 10.1088/1755-1315/95/3/032019 (2017).</a:t>
            </a:r>
            <a:endParaRPr sz="1100" dirty="0"/>
          </a:p>
          <a:p>
            <a:pPr marL="360000" marR="0" lvl="0" indent="-360000" algn="just" rtl="0">
              <a:spcBef>
                <a:spcPts val="0"/>
              </a:spcBef>
              <a:spcAft>
                <a:spcPts val="0"/>
              </a:spcAft>
              <a:buNone/>
            </a:pPr>
            <a:r>
              <a:rPr lang="en-GB" sz="1100" b="0" i="0" u="none" strike="noStrike" dirty="0">
                <a:solidFill>
                  <a:srgbClr val="000000"/>
                </a:solidFill>
                <a:latin typeface="Arial"/>
                <a:ea typeface="Arial"/>
                <a:cs typeface="Arial"/>
                <a:sym typeface="Arial"/>
              </a:rPr>
              <a:t>J. </a:t>
            </a:r>
            <a:r>
              <a:rPr lang="en-GB" sz="1100" b="0" i="0" u="none" strike="noStrike" dirty="0" err="1">
                <a:solidFill>
                  <a:srgbClr val="000000"/>
                </a:solidFill>
                <a:latin typeface="Arial"/>
                <a:ea typeface="Arial"/>
                <a:cs typeface="Arial"/>
                <a:sym typeface="Arial"/>
              </a:rPr>
              <a:t>Havskov</a:t>
            </a:r>
            <a:r>
              <a:rPr lang="en-GB" sz="1100" b="0" i="0" u="none" strike="noStrike" dirty="0">
                <a:solidFill>
                  <a:srgbClr val="000000"/>
                </a:solidFill>
                <a:latin typeface="Arial"/>
                <a:ea typeface="Arial"/>
                <a:cs typeface="Arial"/>
                <a:sym typeface="Arial"/>
              </a:rPr>
              <a:t>. </a:t>
            </a:r>
            <a:r>
              <a:rPr lang="en-GB" sz="1100" b="0" i="1" u="none" strike="noStrike" dirty="0">
                <a:solidFill>
                  <a:srgbClr val="000000"/>
                </a:solidFill>
                <a:latin typeface="Arial"/>
                <a:ea typeface="Arial"/>
                <a:cs typeface="Arial"/>
                <a:sym typeface="Arial"/>
              </a:rPr>
              <a:t>The SEISAN earthquake analysis Software for the IBM PC and SUN Version 6.0 manual</a:t>
            </a:r>
            <a:r>
              <a:rPr lang="en-GB" sz="1100" b="0" i="0" u="none" strike="noStrike" dirty="0">
                <a:solidFill>
                  <a:srgbClr val="000000"/>
                </a:solidFill>
                <a:latin typeface="Arial"/>
                <a:ea typeface="Arial"/>
                <a:cs typeface="Arial"/>
                <a:sym typeface="Arial"/>
              </a:rPr>
              <a:t>. Institute of Solid Earth Physics, University of Bergen, 236 pp (1997)</a:t>
            </a:r>
            <a:endParaRPr sz="1100" dirty="0"/>
          </a:p>
          <a:p>
            <a:pPr marL="360000" marR="0" lvl="0" indent="-360000" algn="just" rtl="0">
              <a:spcBef>
                <a:spcPts val="0"/>
              </a:spcBef>
              <a:spcAft>
                <a:spcPts val="0"/>
              </a:spcAft>
              <a:buNone/>
            </a:pPr>
            <a:r>
              <a:rPr lang="en-GB" sz="1100" b="0" i="0" u="none" strike="noStrike" dirty="0">
                <a:solidFill>
                  <a:srgbClr val="000000"/>
                </a:solidFill>
                <a:latin typeface="Arial"/>
                <a:ea typeface="Arial"/>
                <a:cs typeface="Arial"/>
                <a:sym typeface="Arial"/>
              </a:rPr>
              <a:t>B.L.N. Kennett and E.R. </a:t>
            </a:r>
            <a:r>
              <a:rPr lang="en-GB" sz="1100" b="0" i="0" u="none" strike="noStrike" dirty="0" err="1">
                <a:solidFill>
                  <a:srgbClr val="000000"/>
                </a:solidFill>
                <a:latin typeface="Arial"/>
                <a:ea typeface="Arial"/>
                <a:cs typeface="Arial"/>
                <a:sym typeface="Arial"/>
              </a:rPr>
              <a:t>Engdahl</a:t>
            </a:r>
            <a:r>
              <a:rPr lang="en-GB" sz="1100" b="0" i="0" u="none" strike="noStrike" dirty="0">
                <a:solidFill>
                  <a:srgbClr val="000000"/>
                </a:solidFill>
                <a:latin typeface="Arial"/>
                <a:ea typeface="Arial"/>
                <a:cs typeface="Arial"/>
                <a:sym typeface="Arial"/>
              </a:rPr>
              <a:t>. </a:t>
            </a:r>
            <a:r>
              <a:rPr lang="en-GB" sz="1100" b="0" i="1" u="none" strike="noStrike" dirty="0">
                <a:solidFill>
                  <a:srgbClr val="000000"/>
                </a:solidFill>
                <a:latin typeface="Arial"/>
                <a:ea typeface="Arial"/>
                <a:cs typeface="Arial"/>
                <a:sym typeface="Arial"/>
              </a:rPr>
              <a:t>Travel times for global earthquake location and phase association.</a:t>
            </a:r>
            <a:r>
              <a:rPr lang="en-GB" sz="1100" b="0" i="0" u="none" strike="noStrike" dirty="0">
                <a:solidFill>
                  <a:srgbClr val="000000"/>
                </a:solidFill>
                <a:latin typeface="Arial"/>
                <a:ea typeface="Arial"/>
                <a:cs typeface="Arial"/>
                <a:sym typeface="Arial"/>
              </a:rPr>
              <a:t> Geophysical Journal International, 105:429-465 (1991)</a:t>
            </a:r>
            <a:endParaRPr sz="1100" dirty="0"/>
          </a:p>
          <a:p>
            <a:pPr marL="360000" marR="0" lvl="0" indent="-360000" algn="just" rtl="0">
              <a:spcBef>
                <a:spcPts val="0"/>
              </a:spcBef>
              <a:spcAft>
                <a:spcPts val="0"/>
              </a:spcAft>
              <a:buNone/>
            </a:pPr>
            <a:r>
              <a:rPr lang="en-GB" sz="1100" dirty="0" err="1"/>
              <a:t>Sokos</a:t>
            </a:r>
            <a:r>
              <a:rPr lang="en-GB" sz="1100" dirty="0"/>
              <a:t>, E. N., and J. </a:t>
            </a:r>
            <a:r>
              <a:rPr lang="en-GB" sz="1100" dirty="0" err="1"/>
              <a:t>Zahradnik</a:t>
            </a:r>
            <a:r>
              <a:rPr lang="en-GB" sz="1100" dirty="0"/>
              <a:t> (2008), ISOLA a Fortran code and a </a:t>
            </a:r>
            <a:r>
              <a:rPr lang="en-GB" sz="1100" dirty="0" err="1"/>
              <a:t>Matlab</a:t>
            </a:r>
            <a:r>
              <a:rPr lang="en-GB" sz="1100" dirty="0"/>
              <a:t> GUI to perform multiple-point source inversion of seismic data, Computers &amp; Geosciences, 34(8),967–977, doi:10.1016/j.cageo.2007.07.005</a:t>
            </a:r>
            <a:endParaRPr sz="1100" dirty="0"/>
          </a:p>
        </p:txBody>
      </p:sp>
      <p:pic>
        <p:nvPicPr>
          <p:cNvPr id="222" name="Google Shape;222;p7"/>
          <p:cNvPicPr preferRelativeResize="0"/>
          <p:nvPr/>
        </p:nvPicPr>
        <p:blipFill rotWithShape="1">
          <a:blip r:embed="rId4">
            <a:alphaModFix/>
          </a:blip>
          <a:srcRect/>
          <a:stretch/>
        </p:blipFill>
        <p:spPr>
          <a:xfrm>
            <a:off x="10908036" y="123579"/>
            <a:ext cx="760563" cy="1080000"/>
          </a:xfrm>
          <a:prstGeom prst="rect">
            <a:avLst/>
          </a:prstGeom>
          <a:noFill/>
          <a:ln>
            <a:noFill/>
          </a:ln>
        </p:spPr>
      </p:pic>
      <p:sp>
        <p:nvSpPr>
          <p:cNvPr id="223" name="Google Shape;223;p7"/>
          <p:cNvSpPr txBox="1"/>
          <p:nvPr/>
        </p:nvSpPr>
        <p:spPr>
          <a:xfrm>
            <a:off x="77136" y="4607440"/>
            <a:ext cx="108309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i="1" dirty="0"/>
              <a:t>We would like to express our gratitude to CTBTO for their generous funding support that made our participation at the SnT2023 conference possible.</a:t>
            </a:r>
            <a:endParaRPr sz="1200" dirty="0"/>
          </a:p>
        </p:txBody>
      </p:sp>
      <p:sp>
        <p:nvSpPr>
          <p:cNvPr id="8" name="Google Shape;223;p7">
            <a:extLst>
              <a:ext uri="{FF2B5EF4-FFF2-40B4-BE49-F238E27FC236}">
                <a16:creationId xmlns:a16="http://schemas.microsoft.com/office/drawing/2014/main" id="{4240963B-2B63-48BA-B2C9-32DEA0D947CD}"/>
              </a:ext>
            </a:extLst>
          </p:cNvPr>
          <p:cNvSpPr txBox="1"/>
          <p:nvPr/>
        </p:nvSpPr>
        <p:spPr>
          <a:xfrm>
            <a:off x="0" y="5594272"/>
            <a:ext cx="10830900" cy="1200298"/>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GB" sz="1100" dirty="0"/>
              <a:t>The present study was partially funded by the NUCLEU Project PN 19080101, supported by the Ministry of Research, Innovation and Digitalization, the SETTING project (Integrated thematic services in the field of Earth System Observation - a national platform for innovation), cofounded from the Regional Development European Fund (FEDR) through the Operational Competitivity Programme 2014-2020, Contract No. 336/390012 and by the  TE-DISSA (Data-intensive study of intermediate-depth and shallow seismic activity in Romania, from regular earthquakes to tectonic tremor) project PN-III-P1-1.1-TE-2019-1797, supported by UEFISCDI (Executive Agency for Higher Education, Research, Development and Innovation Funding), Romania. The data processed in this paper are recorded by Romanian Seismic Network (https://doi.org/10.7914/SN/RO) and earthquake locations were taken from the ROMPLUS catalogue (https://data.mendeley.com/datasets/tdfb4fgghy).</a:t>
            </a:r>
            <a:endParaRPr sz="1100" dirty="0"/>
          </a:p>
        </p:txBody>
      </p:sp>
    </p:spTree>
  </p:cSld>
  <p:clrMapOvr>
    <a:masterClrMapping/>
  </p:clrMapOvr>
</p:sld>
</file>

<file path=ppt/theme/theme1.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1762</Words>
  <Application>Microsoft Office PowerPoint</Application>
  <PresentationFormat>Widescreen</PresentationFormat>
  <Paragraphs>96</Paragraphs>
  <Slides>7</Slides>
  <Notes>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7</vt:i4>
      </vt:variant>
    </vt:vector>
  </HeadingPairs>
  <TitlesOfParts>
    <vt:vector size="11" baseType="lpstr">
      <vt:lpstr>Arial</vt:lpstr>
      <vt:lpstr>Calibri</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Raluca</cp:lastModifiedBy>
  <cp:revision>3</cp:revision>
  <dcterms:created xsi:type="dcterms:W3CDTF">2023-04-18T13:25:54Z</dcterms:created>
  <dcterms:modified xsi:type="dcterms:W3CDTF">2023-06-11T17:13:01Z</dcterms:modified>
</cp:coreProperties>
</file>