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67" d="100"/>
          <a:sy n="67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05/24/2023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265405" y="263491"/>
            <a:ext cx="8420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Noise During </a:t>
            </a:r>
            <a:r>
              <a:rPr lang="en-ID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ID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Denpasar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Putu Dedy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Pratama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Komang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Arta Negara,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Karyadi</a:t>
            </a:r>
            <a:r>
              <a:rPr lang="en-ID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Priyanto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Meteorologycal</a:t>
            </a:r>
            <a:r>
              <a:rPr lang="en-ID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Climatologycal</a:t>
            </a:r>
            <a:r>
              <a:rPr lang="en-ID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Geophysical Agency of Indonesia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day, rest the Bali island for one day from anthropogenic noise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Short Period seismometer installed to monitor ambient noise before, on, and after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day decreased the anthropogenic noise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Day affects ambient noise in Denpasar City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117F7-A0A1-4B3D-92A0-C46A6971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Unique Tradition in Bali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754F1-00E0-4DBD-AD0B-81EBFB55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10" y="4583732"/>
            <a:ext cx="3519711" cy="197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64A31-F7B9-46BE-B091-51208FB5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43" y="4633229"/>
            <a:ext cx="3480747" cy="19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2D7A7-D904-4D65-8053-0CCD3157A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7" y="4586208"/>
            <a:ext cx="3444983" cy="19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6B5CAE-325B-4046-A4E0-95E1572772DF}"/>
              </a:ext>
            </a:extLst>
          </p:cNvPr>
          <p:cNvSpPr txBox="1"/>
          <p:nvPr/>
        </p:nvSpPr>
        <p:spPr>
          <a:xfrm>
            <a:off x="113596" y="3797500"/>
            <a:ext cx="10597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/>
              <a:t>Catur</a:t>
            </a:r>
            <a:r>
              <a:rPr lang="en-US" sz="1800" dirty="0"/>
              <a:t> </a:t>
            </a:r>
            <a:r>
              <a:rPr lang="en-US" sz="1800" dirty="0" err="1"/>
              <a:t>Brata</a:t>
            </a:r>
            <a:r>
              <a:rPr lang="en-US" sz="1800" dirty="0"/>
              <a:t> </a:t>
            </a:r>
            <a:r>
              <a:rPr lang="en-US" sz="1800" dirty="0" err="1"/>
              <a:t>Penyepian</a:t>
            </a:r>
            <a:r>
              <a:rPr lang="en-US" sz="1800" dirty="0"/>
              <a:t> ( 4 </a:t>
            </a:r>
            <a:r>
              <a:rPr lang="en-US" sz="1800" dirty="0" err="1"/>
              <a:t>Nyepi</a:t>
            </a:r>
            <a:r>
              <a:rPr lang="en-US" sz="1800" dirty="0"/>
              <a:t> rules): Amati </a:t>
            </a:r>
            <a:r>
              <a:rPr lang="en-US" sz="1800" dirty="0" err="1"/>
              <a:t>Geni</a:t>
            </a:r>
            <a:r>
              <a:rPr lang="en-US" sz="1800" dirty="0"/>
              <a:t> (no fire/light), Amati </a:t>
            </a:r>
            <a:r>
              <a:rPr lang="en-US" sz="1800" dirty="0" err="1"/>
              <a:t>Karya</a:t>
            </a:r>
            <a:r>
              <a:rPr lang="en-US" sz="1800" dirty="0"/>
              <a:t> (no work), Amati </a:t>
            </a:r>
            <a:r>
              <a:rPr lang="en-US" sz="1800" dirty="0" err="1"/>
              <a:t>Lelungan</a:t>
            </a:r>
            <a:r>
              <a:rPr lang="en-US" sz="1800" dirty="0"/>
              <a:t> (no go outside), Amati </a:t>
            </a:r>
            <a:r>
              <a:rPr lang="en-US" sz="1800" dirty="0" err="1"/>
              <a:t>Lelanguan</a:t>
            </a:r>
            <a:r>
              <a:rPr lang="en-US" sz="1800" dirty="0"/>
              <a:t> (fasting and no entertainment) for 24 hour start at 6 am local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9ADC64-9A7B-47E4-BA0B-E8A6E299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02" y="1866634"/>
            <a:ext cx="3240617" cy="17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0ECCAF-4587-4850-AAF0-657B141F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7" y="1866634"/>
            <a:ext cx="3255782" cy="17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E5341-0606-471D-A3FA-6860799B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43" y="1857738"/>
            <a:ext cx="3238818" cy="17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1F8963-50C4-42CF-B231-C6DBC3398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136031-66B2-4081-8449-658421F4E77D}"/>
              </a:ext>
            </a:extLst>
          </p:cNvPr>
          <p:cNvSpPr txBox="1"/>
          <p:nvPr/>
        </p:nvSpPr>
        <p:spPr>
          <a:xfrm>
            <a:off x="3171825" y="1045540"/>
            <a:ext cx="468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Nighttime satellite imageries for </a:t>
            </a:r>
            <a:r>
              <a:rPr lang="en-US" sz="1800" dirty="0" err="1"/>
              <a:t>Nyepi</a:t>
            </a:r>
            <a:r>
              <a:rPr lang="en-US" sz="1800" dirty="0"/>
              <a:t> Day 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3DB766-ECB8-455E-A62D-0AC9D4206880}"/>
              </a:ext>
            </a:extLst>
          </p:cNvPr>
          <p:cNvSpPr txBox="1"/>
          <p:nvPr/>
        </p:nvSpPr>
        <p:spPr>
          <a:xfrm>
            <a:off x="4834051" y="1462939"/>
            <a:ext cx="113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Nyepi</a:t>
            </a:r>
            <a:r>
              <a:rPr lang="en-US" sz="1800" dirty="0"/>
              <a:t> Day</a:t>
            </a: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1B78E-8C8D-4CB2-A2F4-B4EFA1DB292D}"/>
              </a:ext>
            </a:extLst>
          </p:cNvPr>
          <p:cNvSpPr txBox="1"/>
          <p:nvPr/>
        </p:nvSpPr>
        <p:spPr>
          <a:xfrm>
            <a:off x="8280338" y="1414872"/>
            <a:ext cx="173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After </a:t>
            </a:r>
            <a:r>
              <a:rPr lang="en-US" sz="1800" dirty="0" err="1"/>
              <a:t>Nyepi</a:t>
            </a:r>
            <a:r>
              <a:rPr lang="en-US" sz="1800" dirty="0"/>
              <a:t> Day</a:t>
            </a:r>
            <a:endParaRPr lang="en-ID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8E934-BF0A-4D99-BC41-458230C7D42A}"/>
              </a:ext>
            </a:extLst>
          </p:cNvPr>
          <p:cNvSpPr txBox="1"/>
          <p:nvPr/>
        </p:nvSpPr>
        <p:spPr>
          <a:xfrm>
            <a:off x="791991" y="1443623"/>
            <a:ext cx="1879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Before </a:t>
            </a:r>
            <a:r>
              <a:rPr lang="en-US" sz="1800" dirty="0" err="1"/>
              <a:t>Nyepi</a:t>
            </a:r>
            <a:r>
              <a:rPr lang="en-US" sz="1800" dirty="0"/>
              <a:t> Day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research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A0C6A7-7D9D-4F3F-8EA8-F8EC2DCD954A}"/>
              </a:ext>
            </a:extLst>
          </p:cNvPr>
          <p:cNvGrpSpPr/>
          <p:nvPr/>
        </p:nvGrpSpPr>
        <p:grpSpPr>
          <a:xfrm>
            <a:off x="630325" y="2757736"/>
            <a:ext cx="9135017" cy="3483245"/>
            <a:chOff x="708447" y="2458231"/>
            <a:chExt cx="9506071" cy="36106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4A68D1-0AC8-4EE1-ADA4-D6328B06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070" y="2458231"/>
              <a:ext cx="4195448" cy="3005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4DCEBB-8845-4317-82D3-4444698CC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47" y="2554374"/>
              <a:ext cx="3507953" cy="351447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DB43EF-8262-4A24-9C2B-37468745E4EE}"/>
                </a:ext>
              </a:extLst>
            </p:cNvPr>
            <p:cNvCxnSpPr>
              <a:endCxn id="8" idx="1"/>
            </p:cNvCxnSpPr>
            <p:nvPr/>
          </p:nvCxnSpPr>
          <p:spPr>
            <a:xfrm flipV="1">
              <a:off x="2324100" y="3961131"/>
              <a:ext cx="3694970" cy="1917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8B22A6-8E13-44BD-B7BA-056D7D9A7D34}"/>
              </a:ext>
            </a:extLst>
          </p:cNvPr>
          <p:cNvSpPr txBox="1"/>
          <p:nvPr/>
        </p:nvSpPr>
        <p:spPr>
          <a:xfrm>
            <a:off x="630325" y="1307962"/>
            <a:ext cx="101405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Denpasar City is the area that changes the most significantly from human activity during </a:t>
            </a:r>
            <a:r>
              <a:rPr lang="en-US" dirty="0" err="1"/>
              <a:t>Nyepi</a:t>
            </a:r>
            <a:r>
              <a:rPr lang="en-US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Denpasar is an area with a population density of 7,412 people/km</a:t>
            </a:r>
            <a:r>
              <a:rPr lang="en-US" baseline="30000" dirty="0"/>
              <a:t>2</a:t>
            </a:r>
            <a:r>
              <a:rPr lang="en-US" dirty="0"/>
              <a:t> which is almost 10 times the population density of the Bali Province.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this reason, it is necessary to conduct research on changes in human activity during </a:t>
            </a:r>
            <a:r>
              <a:rPr lang="en-US" dirty="0" err="1"/>
              <a:t>Nyepi</a:t>
            </a:r>
            <a:r>
              <a:rPr lang="en-US" dirty="0"/>
              <a:t> in Denpasar City.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98D2A7-F93A-431E-890C-4998408E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BF8259-EAE1-441B-939E-6712B90C3F87}"/>
              </a:ext>
            </a:extLst>
          </p:cNvPr>
          <p:cNvSpPr txBox="1"/>
          <p:nvPr/>
        </p:nvSpPr>
        <p:spPr>
          <a:xfrm>
            <a:off x="6396764" y="5693450"/>
            <a:ext cx="2705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/>
              <a:t>Using Short Period Seismometer TDS DS04-A</a:t>
            </a: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Data used for </a:t>
            </a:r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Ambient Noise Measurement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AE820-47E0-4B29-91F1-4CCA3DBA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66EA7-9072-436C-A418-9C0EEF859E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78" y="1335916"/>
            <a:ext cx="8229600" cy="29768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8A68A4-0FD3-4859-9162-2AE7A9C791A3}"/>
              </a:ext>
            </a:extLst>
          </p:cNvPr>
          <p:cNvSpPr txBox="1"/>
          <p:nvPr/>
        </p:nvSpPr>
        <p:spPr>
          <a:xfrm>
            <a:off x="445236" y="1235561"/>
            <a:ext cx="20960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/>
              <a:t>The H/V graphic snippet at 18:00 WITA on the day (a) before, (b) during, and (c) after </a:t>
            </a:r>
            <a:r>
              <a:rPr lang="en-ID" dirty="0" err="1"/>
              <a:t>Nyepi</a:t>
            </a:r>
            <a:r>
              <a:rPr lang="en-ID" dirty="0"/>
              <a:t> shows that the HVSR analysis using </a:t>
            </a:r>
            <a:r>
              <a:rPr lang="en-ID" dirty="0" err="1"/>
              <a:t>Geopsy</a:t>
            </a:r>
            <a:r>
              <a:rPr lang="en-ID" dirty="0"/>
              <a:t> has the reliability criteria and the overall peak of the curve is met.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C206C-8912-415E-990A-ECF6941D9BA7}"/>
                  </a:ext>
                </a:extLst>
              </p:cNvPr>
              <p:cNvSpPr txBox="1"/>
              <p:nvPr/>
            </p:nvSpPr>
            <p:spPr>
              <a:xfrm>
                <a:off x="445236" y="5953273"/>
                <a:ext cx="3936264" cy="740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</a:rPr>
                        <m:t>𝐻𝑉𝑆𝑅</m:t>
                      </m:r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en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D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ID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D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D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ID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ID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C206C-8912-415E-990A-ECF6941D9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6" y="5953273"/>
                <a:ext cx="3936264" cy="7407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E0995-D68C-4B9C-B622-48535F7BFA2D}"/>
                  </a:ext>
                </a:extLst>
              </p:cNvPr>
              <p:cNvSpPr txBox="1"/>
              <p:nvPr/>
            </p:nvSpPr>
            <p:spPr>
              <a:xfrm>
                <a:off x="8263886" y="5875640"/>
                <a:ext cx="2404114" cy="716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D" i="0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f>
                        <m:fPr>
                          <m:ctrlPr>
                            <a:rPr lang="en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D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D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0E0995-D68C-4B9C-B622-48535F7BF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86" y="5875640"/>
                <a:ext cx="2404114" cy="716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">
            <a:extLst>
              <a:ext uri="{FF2B5EF4-FFF2-40B4-BE49-F238E27FC236}">
                <a16:creationId xmlns:a16="http://schemas.microsoft.com/office/drawing/2014/main" id="{3F1FED58-F31B-4A00-97BA-ED224A89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85" y="4980473"/>
            <a:ext cx="458533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The HVSR curve is obtained by comparing the horizontal component (SH) spectrum to the vertical component (SV) spectrum. Explicitly the HVSR method satisfies the equation :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B0C32A1-2A5E-4CEE-901F-D5805D10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891" y="4968388"/>
            <a:ext cx="495998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The seismic vulnerability index (Kg) is a parameter that can be used to determine the level of vulnerability of an area to the threat of earthquake risk.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Ambient Noise for </a:t>
            </a:r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9904A-F4B1-46E2-A6CB-A757C510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0" y="1321155"/>
            <a:ext cx="4905031" cy="2570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D69D24-B3B3-4775-AAF5-7FC84321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10" y="4021521"/>
            <a:ext cx="4913521" cy="2570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426F2-9E4B-4E0F-8279-768706768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47" y="4008821"/>
            <a:ext cx="4306428" cy="2570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0FDBD-2961-404E-9097-7E7A9F384D0F}"/>
              </a:ext>
            </a:extLst>
          </p:cNvPr>
          <p:cNvSpPr txBox="1"/>
          <p:nvPr/>
        </p:nvSpPr>
        <p:spPr>
          <a:xfrm>
            <a:off x="724547" y="1489212"/>
            <a:ext cx="4519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/>
              <a:t>The measurement point at the Denpasar Geophysics Station has Kg&gt; 6 which is included in the high zone. This is in accordance with the geology of the measurement point which is located in a layer of clay sediment because previously it was a rice field area.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CAACA3-BFA9-4B12-AFBD-E0DB844E3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D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Nyepi</a:t>
            </a:r>
            <a:r>
              <a:rPr lang="en-ID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on Ambient Noise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AF88F-27D7-4341-BCE5-98252362028D}"/>
              </a:ext>
            </a:extLst>
          </p:cNvPr>
          <p:cNvSpPr txBox="1"/>
          <p:nvPr/>
        </p:nvSpPr>
        <p:spPr>
          <a:xfrm>
            <a:off x="284226" y="1184855"/>
            <a:ext cx="10155174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The </a:t>
            </a:r>
            <a:r>
              <a:rPr lang="en-US" sz="2400" dirty="0" err="1"/>
              <a:t>Nyepi</a:t>
            </a:r>
            <a:r>
              <a:rPr lang="en-US" sz="2400" dirty="0"/>
              <a:t> Day increases the dominant frequency value and decreases the amplification factor in Denpasar City at the Denpasar Geophysics Station point. The </a:t>
            </a:r>
            <a:r>
              <a:rPr lang="en-US" sz="2400" dirty="0" err="1"/>
              <a:t>Nyepi</a:t>
            </a:r>
            <a:r>
              <a:rPr lang="en-US" sz="2400" dirty="0"/>
              <a:t> Day affects ambient noise in Denpasar City.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The seismic vulnerability index decreased during </a:t>
            </a:r>
            <a:r>
              <a:rPr lang="en-US" sz="2400" dirty="0" err="1"/>
              <a:t>Nyepi</a:t>
            </a:r>
            <a:r>
              <a:rPr lang="en-US" sz="2400" dirty="0"/>
              <a:t> by 3,906 compared to the average of the days before and after </a:t>
            </a:r>
            <a:r>
              <a:rPr lang="en-US" sz="2400" dirty="0" err="1"/>
              <a:t>Nyepi</a:t>
            </a:r>
            <a:r>
              <a:rPr lang="en-US" sz="2400" dirty="0"/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For microtremor measurements that minimize the vibration factor of human activity outside of </a:t>
            </a:r>
            <a:r>
              <a:rPr lang="en-US" sz="2400" dirty="0" err="1"/>
              <a:t>Nyepi</a:t>
            </a:r>
            <a:r>
              <a:rPr lang="en-US" sz="2400" dirty="0"/>
              <a:t> Day, it should be done at 23:00-06:00 Local Time.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0C7E-19A5-4C0F-B725-85325428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423">
            <a:off x="3681878" y="5352086"/>
            <a:ext cx="3942415" cy="170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92DBD-FDC8-4298-88F6-8A64DEDB7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P1.2-078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80781-9CFB-4377-A852-BE2CDE7B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1423">
            <a:off x="3681878" y="5352086"/>
            <a:ext cx="3942415" cy="1706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62CA3A-441A-48B2-B554-82E9D872FF10}"/>
              </a:ext>
            </a:extLst>
          </p:cNvPr>
          <p:cNvSpPr txBox="1"/>
          <p:nvPr/>
        </p:nvSpPr>
        <p:spPr>
          <a:xfrm>
            <a:off x="88900" y="1069907"/>
            <a:ext cx="10681978" cy="4850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Borcherdt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Effects of Local Geology on Ground Motion near San Francisco Bay,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Seismol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 Am.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60, 1970, p.29–61.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 Nakamura, A Method for Dynamic Characteristics Estimation of Subsurface using Microtremor on the Ground Surface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Quarterly Report of RTRI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30:1, 1989, p.25-33.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Theodulidis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Hatzidimitriou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al., Reliability of Ambient Noise Horizontal-to-Vertical Spectral Ratio in Urban Environments: The Case of Thessaloniki City (Northern Greece).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 appl.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geophys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162, 2005, 891–912, https://doi.org/10.1007/s00024-004-2647-6.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 Nakamura,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H/V Spectrum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14th World Conference on Earthquake Engineering October 12-17, 2008, Beijing, China.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Nogoshi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,&amp; T. Igarashi, On the Amplitude Characteristics of Microtremor (Part 2),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Seismol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Soc. Japan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24, 1971, p.26–40.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Model HVSR—A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Matlabs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 to Model Horizontal to Vertical Spectral Ratio of Ambient Noise.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Computers Geosciences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2008, p.1514–1526.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2300" lvl="0" indent="-622300" algn="just">
              <a:lnSpc>
                <a:spcPct val="115000"/>
              </a:lnSpc>
              <a:buSzPts val="11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 N. Prabowo,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Pemetaan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Tingkat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Gempa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Mikrotremor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Kotamadya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Denpasar, Bali,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Kurvatek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1(2), 2017, p.55-59.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242F9-6C01-47D3-ADBA-45169335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137" y="80497"/>
            <a:ext cx="734122" cy="9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832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inherit</vt:lpstr>
      <vt:lpstr>Times New Roman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IDIRECT1</cp:lastModifiedBy>
  <cp:revision>35</cp:revision>
  <dcterms:created xsi:type="dcterms:W3CDTF">2023-04-18T13:25:54Z</dcterms:created>
  <dcterms:modified xsi:type="dcterms:W3CDTF">2023-05-23T17:34:44Z</dcterms:modified>
</cp:coreProperties>
</file>