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sldIdLst>
    <p:sldId id="261" r:id="rId3"/>
    <p:sldId id="256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85"/>
    <p:restoredTop sz="94695"/>
  </p:normalViewPr>
  <p:slideViewPr>
    <p:cSldViewPr snapToGrid="0">
      <p:cViewPr varScale="1">
        <p:scale>
          <a:sx n="113" d="100"/>
          <a:sy n="113" d="100"/>
        </p:scale>
        <p:origin x="1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215ECF44-0FCA-1717-6177-766F13B952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397498"/>
            <a:ext cx="1003300" cy="1219199"/>
            <a:chOff x="6942" y="3400"/>
            <a:chExt cx="632" cy="768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B873EFF3-4F89-4731-E9E8-AAA21F372914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E69EBC7-81FB-27CC-1DC9-21F0101A3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CD6128-75A1-A75A-7386-907438719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6/10/23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6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8.png"/><Relationship Id="rId18" Type="http://schemas.openxmlformats.org/officeDocument/2006/relationships/image" Target="../media/image12.emf"/><Relationship Id="rId26" Type="http://schemas.openxmlformats.org/officeDocument/2006/relationships/image" Target="../media/image16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6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5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0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9.emf"/><Relationship Id="rId22" Type="http://schemas.openxmlformats.org/officeDocument/2006/relationships/image" Target="../media/image1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7124" y="400850"/>
            <a:ext cx="2039389" cy="1019695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180DFF96-CBFD-BE49-06A1-72B2C840F2F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7" action="ppaction://hlinksldjump"/>
            <a:extLst>
              <a:ext uri="{FF2B5EF4-FFF2-40B4-BE49-F238E27FC236}">
                <a16:creationId xmlns:a16="http://schemas.microsoft.com/office/drawing/2014/main" id="{8A824A85-4E9D-4703-1A33-A7316C0889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  <a:extLst>
              <a:ext uri="{FF2B5EF4-FFF2-40B4-BE49-F238E27FC236}">
                <a16:creationId xmlns:a16="http://schemas.microsoft.com/office/drawing/2014/main" id="{C7F0C88D-B6B0-C38F-4C5B-39A96B625EA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8ECB7A75-0964-BEB3-0070-79F92D4D6FB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7F864E7-E11A-601B-0EAF-441012483A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 11">
            <a:extLst>
              <a:ext uri="{FF2B5EF4-FFF2-40B4-BE49-F238E27FC236}">
                <a16:creationId xmlns:a16="http://schemas.microsoft.com/office/drawing/2014/main" id="{87BECB55-2370-A93A-504C-917D8AAAC0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0BF46A3D-AFD0-A49B-C2E9-1B2B73179EF1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D737626-C88A-9461-D26D-7D37D49B48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30B50F5E-56B1-5228-9769-5202FABA3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697910CC-4673-7714-0AAC-019E7ED7A6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31" name="AutoShape 10">
              <a:extLst>
                <a:ext uri="{FF2B5EF4-FFF2-40B4-BE49-F238E27FC236}">
                  <a16:creationId xmlns:a16="http://schemas.microsoft.com/office/drawing/2014/main" id="{38F824B9-9A90-6EAD-87E6-628E66C05A3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66E077A-5836-EBB2-0444-76188B27B9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79137E47-A439-04D3-7800-24C7697559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oup 11">
            <a:extLst>
              <a:ext uri="{FF2B5EF4-FFF2-40B4-BE49-F238E27FC236}">
                <a16:creationId xmlns:a16="http://schemas.microsoft.com/office/drawing/2014/main" id="{1D38449B-7C18-ABFD-7088-115319826A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35" name="AutoShape 10">
              <a:extLst>
                <a:ext uri="{FF2B5EF4-FFF2-40B4-BE49-F238E27FC236}">
                  <a16:creationId xmlns:a16="http://schemas.microsoft.com/office/drawing/2014/main" id="{D5977EF8-B3CB-0B81-AC41-3C2BC0F80C3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F3924527-DFC7-2B7F-5519-6FC0B96C02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85040B19-2A7A-19CC-5A2F-0B28E79FA1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AF918A3-7A8E-8548-961B-6CDF3C710F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7B701403-7F66-93FD-8F50-A85E680EAC9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2C723704-3C24-092E-E0D7-DD5533DCE0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E552E5E4-A131-E945-A2C6-724F991CB798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" name="Group 4">
            <a:extLst>
              <a:ext uri="{FF2B5EF4-FFF2-40B4-BE49-F238E27FC236}">
                <a16:creationId xmlns:a16="http://schemas.microsoft.com/office/drawing/2014/main" id="{8360A02C-CB7E-D46E-5E90-D8CD446F43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DEBD16A-D37B-E95C-21B4-FC855993F4C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0130735-FEF1-6DC4-7B95-DFCE3EBC62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2630D5B-8DBE-D04E-C2BB-3A7250FD0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F3CB3B6-1731-A92A-A437-14AAD868607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25" y="5402263"/>
            <a:ext cx="1003300" cy="1214437"/>
            <a:chOff x="6942" y="3403"/>
            <a:chExt cx="632" cy="765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DCBF34F5-26D5-0C9F-4A67-C6C86967111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8D6E367-F762-73DB-6DE5-1113BEFE9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4028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A87382-F3C6-C43A-60BB-A3CDE8623C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4022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0703B6A-5FF7-015E-042D-8745E7231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BE2A276-C0BA-CB2E-3892-CD40858020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>
            <a:hlinkClick r:id="rId17" action="ppaction://hlinksldjump"/>
            <a:extLst>
              <a:ext uri="{FF2B5EF4-FFF2-40B4-BE49-F238E27FC236}">
                <a16:creationId xmlns:a16="http://schemas.microsoft.com/office/drawing/2014/main" id="{B1C84D55-A942-9070-D461-6FC27CA0883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7" name="Picture 6">
            <a:hlinkClick r:id="rId19" action="ppaction://hlinksldjump"/>
            <a:extLst>
              <a:ext uri="{FF2B5EF4-FFF2-40B4-BE49-F238E27FC236}">
                <a16:creationId xmlns:a16="http://schemas.microsoft.com/office/drawing/2014/main" id="{1F6FBDA4-4013-5BEA-2835-95646E47AD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B19F0FF6-70E5-6118-625F-D9C56736541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467F2B49-89D3-0193-0FF9-CFD8A85665C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C7B1878-B62B-51CE-B862-063FE9E341A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682932" y="278271"/>
            <a:ext cx="68261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Crustal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Zhou,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Xiaofei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Sidao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Yunyi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Qian,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Yayun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Zhang,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Chuanhai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Zhong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Qiu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Tingting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Zheng,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endParaRPr lang="en-AT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Oceanology,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Sciences;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54C68-8F60-5BAE-2899-01FF4F782708}"/>
              </a:ext>
            </a:extLst>
          </p:cNvPr>
          <p:cNvSpPr txBox="1">
            <a:spLocks/>
          </p:cNvSpPr>
          <p:nvPr/>
        </p:nvSpPr>
        <p:spPr>
          <a:xfrm>
            <a:off x="178629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Crustal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quantitative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motion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shaking.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However,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infer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continents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intraplate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earthquake.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46321D-4DFA-7CD5-1C74-CE4A75C696CA}"/>
              </a:ext>
            </a:extLst>
          </p:cNvPr>
          <p:cNvSpPr txBox="1">
            <a:spLocks/>
          </p:cNvSpPr>
          <p:nvPr/>
        </p:nvSpPr>
        <p:spPr>
          <a:xfrm>
            <a:off x="5338029" y="6313980"/>
            <a:ext cx="1531435" cy="28052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552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602C3A-EEB9-9EC8-F223-9D699EB1860B}"/>
              </a:ext>
            </a:extLst>
          </p:cNvPr>
          <p:cNvSpPr txBox="1">
            <a:spLocks/>
          </p:cNvSpPr>
          <p:nvPr/>
        </p:nvSpPr>
        <p:spPr>
          <a:xfrm>
            <a:off x="2682932" y="2958859"/>
            <a:ext cx="2086776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T-P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T-S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seismograms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deployed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1997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1999.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inferred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coda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normalization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method.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1788AB8-A468-C471-8A86-3C9F2FE8E750}"/>
              </a:ext>
            </a:extLst>
          </p:cNvPr>
          <p:cNvSpPr txBox="1">
            <a:spLocks/>
          </p:cNvSpPr>
          <p:nvPr/>
        </p:nvSpPr>
        <p:spPr>
          <a:xfrm>
            <a:off x="7422294" y="2958858"/>
            <a:ext cx="2086773" cy="206622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depended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crustal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wave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obtained.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A1C2F89-F7C0-CB4E-A6DB-48E3F2C367AF}"/>
              </a:ext>
            </a:extLst>
          </p:cNvPr>
          <p:cNvSpPr txBox="1">
            <a:spLocks/>
          </p:cNvSpPr>
          <p:nvPr/>
        </p:nvSpPr>
        <p:spPr>
          <a:xfrm>
            <a:off x="9926597" y="2958859"/>
            <a:ext cx="2086773" cy="206622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Our work shows the potential to constrain the crustal attenuation structure with the seismic T phase, which can be extended to other regions without high seismicit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4650A7-E68E-DCD4-2E1A-7212FE03F57F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6AD8CF-5514-6087-886A-6A80D02D6B3B}"/>
              </a:ext>
            </a:extLst>
          </p:cNvPr>
          <p:cNvGrpSpPr>
            <a:grpSpLocks noChangeAspect="1"/>
          </p:cNvGrpSpPr>
          <p:nvPr/>
        </p:nvGrpSpPr>
        <p:grpSpPr>
          <a:xfrm>
            <a:off x="10321983" y="152180"/>
            <a:ext cx="1296000" cy="1296000"/>
            <a:chOff x="410598" y="397403"/>
            <a:chExt cx="1728000" cy="172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EC7D28-CBCF-446E-7517-90C3F5A9DA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598" y="397403"/>
              <a:ext cx="1728000" cy="17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BD2CC1-6CF1-906C-B04B-CDAB999CE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30065" y="426540"/>
              <a:ext cx="1683657" cy="1683657"/>
            </a:xfrm>
            <a:custGeom>
              <a:avLst/>
              <a:gdLst>
                <a:gd name="connsiteX0" fmla="*/ 670467 w 1683657"/>
                <a:gd name="connsiteY0" fmla="*/ 0 h 1683657"/>
                <a:gd name="connsiteX1" fmla="*/ 1025327 w 1683657"/>
                <a:gd name="connsiteY1" fmla="*/ 0 h 1683657"/>
                <a:gd name="connsiteX2" fmla="*/ 1104824 w 1683657"/>
                <a:gd name="connsiteY2" fmla="*/ 20441 h 1683657"/>
                <a:gd name="connsiteX3" fmla="*/ 1673054 w 1683657"/>
                <a:gd name="connsiteY3" fmla="*/ 588670 h 1683657"/>
                <a:gd name="connsiteX4" fmla="*/ 1683657 w 1683657"/>
                <a:gd name="connsiteY4" fmla="*/ 629909 h 1683657"/>
                <a:gd name="connsiteX5" fmla="*/ 1683657 w 1683657"/>
                <a:gd name="connsiteY5" fmla="*/ 1061285 h 1683657"/>
                <a:gd name="connsiteX6" fmla="*/ 1673054 w 1683657"/>
                <a:gd name="connsiteY6" fmla="*/ 1102524 h 1683657"/>
                <a:gd name="connsiteX7" fmla="*/ 1104824 w 1683657"/>
                <a:gd name="connsiteY7" fmla="*/ 1670753 h 1683657"/>
                <a:gd name="connsiteX8" fmla="*/ 1054640 w 1683657"/>
                <a:gd name="connsiteY8" fmla="*/ 1683657 h 1683657"/>
                <a:gd name="connsiteX9" fmla="*/ 641154 w 1683657"/>
                <a:gd name="connsiteY9" fmla="*/ 1683657 h 1683657"/>
                <a:gd name="connsiteX10" fmla="*/ 590970 w 1683657"/>
                <a:gd name="connsiteY10" fmla="*/ 1670753 h 1683657"/>
                <a:gd name="connsiteX11" fmla="*/ 1451 w 1683657"/>
                <a:gd name="connsiteY11" fmla="*/ 1019723 h 1683657"/>
                <a:gd name="connsiteX12" fmla="*/ 0 w 1683657"/>
                <a:gd name="connsiteY12" fmla="*/ 1010220 h 1683657"/>
                <a:gd name="connsiteX13" fmla="*/ 0 w 1683657"/>
                <a:gd name="connsiteY13" fmla="*/ 680975 h 1683657"/>
                <a:gd name="connsiteX14" fmla="*/ 1451 w 1683657"/>
                <a:gd name="connsiteY14" fmla="*/ 671471 h 1683657"/>
                <a:gd name="connsiteX15" fmla="*/ 590970 w 1683657"/>
                <a:gd name="connsiteY15" fmla="*/ 20441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657" h="1683657">
                  <a:moveTo>
                    <a:pt x="670467" y="0"/>
                  </a:moveTo>
                  <a:lnTo>
                    <a:pt x="1025327" y="0"/>
                  </a:lnTo>
                  <a:lnTo>
                    <a:pt x="1104824" y="20441"/>
                  </a:lnTo>
                  <a:cubicBezTo>
                    <a:pt x="1375368" y="104589"/>
                    <a:pt x="1588906" y="318126"/>
                    <a:pt x="1673054" y="588670"/>
                  </a:cubicBezTo>
                  <a:lnTo>
                    <a:pt x="1683657" y="629909"/>
                  </a:lnTo>
                  <a:lnTo>
                    <a:pt x="1683657" y="1061285"/>
                  </a:lnTo>
                  <a:lnTo>
                    <a:pt x="1673054" y="1102524"/>
                  </a:lnTo>
                  <a:cubicBezTo>
                    <a:pt x="1588906" y="1373068"/>
                    <a:pt x="1375368" y="1586605"/>
                    <a:pt x="1104824" y="1670753"/>
                  </a:cubicBezTo>
                  <a:lnTo>
                    <a:pt x="1054640" y="1683657"/>
                  </a:lnTo>
                  <a:lnTo>
                    <a:pt x="641154" y="1683657"/>
                  </a:lnTo>
                  <a:lnTo>
                    <a:pt x="590970" y="1670753"/>
                  </a:lnTo>
                  <a:cubicBezTo>
                    <a:pt x="293372" y="1578191"/>
                    <a:pt x="64752" y="1329067"/>
                    <a:pt x="1451" y="1019723"/>
                  </a:cubicBezTo>
                  <a:lnTo>
                    <a:pt x="0" y="1010220"/>
                  </a:lnTo>
                  <a:lnTo>
                    <a:pt x="0" y="680975"/>
                  </a:lnTo>
                  <a:lnTo>
                    <a:pt x="1451" y="671471"/>
                  </a:lnTo>
                  <a:cubicBezTo>
                    <a:pt x="64752" y="362127"/>
                    <a:pt x="293372" y="113004"/>
                    <a:pt x="590970" y="20441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continents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922F0B-1586-C5C9-5799-0BA2D9F3F16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59F5DA-4A29-8EBC-DF1C-FF30611F5BAA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B64E551-CD1F-6175-1D11-D278DEE70E21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514" y="95976"/>
            <a:ext cx="900000" cy="900000"/>
            <a:chOff x="410598" y="397403"/>
            <a:chExt cx="1728000" cy="17280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D3A2945-B829-0CBA-2553-8D37F2CB0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598" y="397403"/>
              <a:ext cx="1728000" cy="17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D6DF44-D01D-9588-4E22-6F777622C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30065" y="426540"/>
              <a:ext cx="1683657" cy="1683657"/>
            </a:xfrm>
            <a:custGeom>
              <a:avLst/>
              <a:gdLst>
                <a:gd name="connsiteX0" fmla="*/ 670467 w 1683657"/>
                <a:gd name="connsiteY0" fmla="*/ 0 h 1683657"/>
                <a:gd name="connsiteX1" fmla="*/ 1025327 w 1683657"/>
                <a:gd name="connsiteY1" fmla="*/ 0 h 1683657"/>
                <a:gd name="connsiteX2" fmla="*/ 1104824 w 1683657"/>
                <a:gd name="connsiteY2" fmla="*/ 20441 h 1683657"/>
                <a:gd name="connsiteX3" fmla="*/ 1673054 w 1683657"/>
                <a:gd name="connsiteY3" fmla="*/ 588670 h 1683657"/>
                <a:gd name="connsiteX4" fmla="*/ 1683657 w 1683657"/>
                <a:gd name="connsiteY4" fmla="*/ 629909 h 1683657"/>
                <a:gd name="connsiteX5" fmla="*/ 1683657 w 1683657"/>
                <a:gd name="connsiteY5" fmla="*/ 1061285 h 1683657"/>
                <a:gd name="connsiteX6" fmla="*/ 1673054 w 1683657"/>
                <a:gd name="connsiteY6" fmla="*/ 1102524 h 1683657"/>
                <a:gd name="connsiteX7" fmla="*/ 1104824 w 1683657"/>
                <a:gd name="connsiteY7" fmla="*/ 1670753 h 1683657"/>
                <a:gd name="connsiteX8" fmla="*/ 1054640 w 1683657"/>
                <a:gd name="connsiteY8" fmla="*/ 1683657 h 1683657"/>
                <a:gd name="connsiteX9" fmla="*/ 641154 w 1683657"/>
                <a:gd name="connsiteY9" fmla="*/ 1683657 h 1683657"/>
                <a:gd name="connsiteX10" fmla="*/ 590970 w 1683657"/>
                <a:gd name="connsiteY10" fmla="*/ 1670753 h 1683657"/>
                <a:gd name="connsiteX11" fmla="*/ 1451 w 1683657"/>
                <a:gd name="connsiteY11" fmla="*/ 1019723 h 1683657"/>
                <a:gd name="connsiteX12" fmla="*/ 0 w 1683657"/>
                <a:gd name="connsiteY12" fmla="*/ 1010220 h 1683657"/>
                <a:gd name="connsiteX13" fmla="*/ 0 w 1683657"/>
                <a:gd name="connsiteY13" fmla="*/ 680975 h 1683657"/>
                <a:gd name="connsiteX14" fmla="*/ 1451 w 1683657"/>
                <a:gd name="connsiteY14" fmla="*/ 671471 h 1683657"/>
                <a:gd name="connsiteX15" fmla="*/ 590970 w 1683657"/>
                <a:gd name="connsiteY15" fmla="*/ 20441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657" h="1683657">
                  <a:moveTo>
                    <a:pt x="670467" y="0"/>
                  </a:moveTo>
                  <a:lnTo>
                    <a:pt x="1025327" y="0"/>
                  </a:lnTo>
                  <a:lnTo>
                    <a:pt x="1104824" y="20441"/>
                  </a:lnTo>
                  <a:cubicBezTo>
                    <a:pt x="1375368" y="104589"/>
                    <a:pt x="1588906" y="318126"/>
                    <a:pt x="1673054" y="588670"/>
                  </a:cubicBezTo>
                  <a:lnTo>
                    <a:pt x="1683657" y="629909"/>
                  </a:lnTo>
                  <a:lnTo>
                    <a:pt x="1683657" y="1061285"/>
                  </a:lnTo>
                  <a:lnTo>
                    <a:pt x="1673054" y="1102524"/>
                  </a:lnTo>
                  <a:cubicBezTo>
                    <a:pt x="1588906" y="1373068"/>
                    <a:pt x="1375368" y="1586605"/>
                    <a:pt x="1104824" y="1670753"/>
                  </a:cubicBezTo>
                  <a:lnTo>
                    <a:pt x="1054640" y="1683657"/>
                  </a:lnTo>
                  <a:lnTo>
                    <a:pt x="641154" y="1683657"/>
                  </a:lnTo>
                  <a:lnTo>
                    <a:pt x="590970" y="1670753"/>
                  </a:lnTo>
                  <a:cubicBezTo>
                    <a:pt x="293372" y="1578191"/>
                    <a:pt x="64752" y="1329067"/>
                    <a:pt x="1451" y="1019723"/>
                  </a:cubicBezTo>
                  <a:lnTo>
                    <a:pt x="0" y="1010220"/>
                  </a:lnTo>
                  <a:lnTo>
                    <a:pt x="0" y="680975"/>
                  </a:lnTo>
                  <a:lnTo>
                    <a:pt x="1451" y="671471"/>
                  </a:lnTo>
                  <a:cubicBezTo>
                    <a:pt x="64752" y="362127"/>
                    <a:pt x="293372" y="113004"/>
                    <a:pt x="590970" y="20441"/>
                  </a:cubicBezTo>
                  <a:close/>
                </a:path>
              </a:pathLst>
            </a:cu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6D2A748-EA68-15B6-CC2D-2737F92F6327}"/>
              </a:ext>
            </a:extLst>
          </p:cNvPr>
          <p:cNvSpPr txBox="1"/>
          <p:nvPr/>
        </p:nvSpPr>
        <p:spPr>
          <a:xfrm>
            <a:off x="540000" y="1980000"/>
            <a:ext cx="9720000" cy="378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﻿Although intraplate seismicity is lower than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interplate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seismicity, Seismic hazards in stable continents are not negligible.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﻿Crustal attenuation structure is one of the essential parameters for quantitative modeling of ground motion due to earthquake shaking, especially in high-frequency (f &gt; 1 Hz) simulations.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important to resolve the attenuation structure in stable continents for constructing reliable seismic risk assessments.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6463D-C745-9B54-4D33-67949EA3BB4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B9D86-C489-FEF5-C84B-979ED609855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5A44F6-E7CF-20A4-A9EC-008E08A6F78A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514" y="95976"/>
            <a:ext cx="900000" cy="900000"/>
            <a:chOff x="410598" y="397403"/>
            <a:chExt cx="1728000" cy="1728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F31869C-9E47-34BD-50CD-DC8BD555EA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598" y="397403"/>
              <a:ext cx="1728000" cy="17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4F1C389-B31E-563D-1C30-A0C6AD012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30065" y="426540"/>
              <a:ext cx="1683657" cy="1683657"/>
            </a:xfrm>
            <a:custGeom>
              <a:avLst/>
              <a:gdLst>
                <a:gd name="connsiteX0" fmla="*/ 670467 w 1683657"/>
                <a:gd name="connsiteY0" fmla="*/ 0 h 1683657"/>
                <a:gd name="connsiteX1" fmla="*/ 1025327 w 1683657"/>
                <a:gd name="connsiteY1" fmla="*/ 0 h 1683657"/>
                <a:gd name="connsiteX2" fmla="*/ 1104824 w 1683657"/>
                <a:gd name="connsiteY2" fmla="*/ 20441 h 1683657"/>
                <a:gd name="connsiteX3" fmla="*/ 1673054 w 1683657"/>
                <a:gd name="connsiteY3" fmla="*/ 588670 h 1683657"/>
                <a:gd name="connsiteX4" fmla="*/ 1683657 w 1683657"/>
                <a:gd name="connsiteY4" fmla="*/ 629909 h 1683657"/>
                <a:gd name="connsiteX5" fmla="*/ 1683657 w 1683657"/>
                <a:gd name="connsiteY5" fmla="*/ 1061285 h 1683657"/>
                <a:gd name="connsiteX6" fmla="*/ 1673054 w 1683657"/>
                <a:gd name="connsiteY6" fmla="*/ 1102524 h 1683657"/>
                <a:gd name="connsiteX7" fmla="*/ 1104824 w 1683657"/>
                <a:gd name="connsiteY7" fmla="*/ 1670753 h 1683657"/>
                <a:gd name="connsiteX8" fmla="*/ 1054640 w 1683657"/>
                <a:gd name="connsiteY8" fmla="*/ 1683657 h 1683657"/>
                <a:gd name="connsiteX9" fmla="*/ 641154 w 1683657"/>
                <a:gd name="connsiteY9" fmla="*/ 1683657 h 1683657"/>
                <a:gd name="connsiteX10" fmla="*/ 590970 w 1683657"/>
                <a:gd name="connsiteY10" fmla="*/ 1670753 h 1683657"/>
                <a:gd name="connsiteX11" fmla="*/ 1451 w 1683657"/>
                <a:gd name="connsiteY11" fmla="*/ 1019723 h 1683657"/>
                <a:gd name="connsiteX12" fmla="*/ 0 w 1683657"/>
                <a:gd name="connsiteY12" fmla="*/ 1010220 h 1683657"/>
                <a:gd name="connsiteX13" fmla="*/ 0 w 1683657"/>
                <a:gd name="connsiteY13" fmla="*/ 680975 h 1683657"/>
                <a:gd name="connsiteX14" fmla="*/ 1451 w 1683657"/>
                <a:gd name="connsiteY14" fmla="*/ 671471 h 1683657"/>
                <a:gd name="connsiteX15" fmla="*/ 590970 w 1683657"/>
                <a:gd name="connsiteY15" fmla="*/ 20441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657" h="1683657">
                  <a:moveTo>
                    <a:pt x="670467" y="0"/>
                  </a:moveTo>
                  <a:lnTo>
                    <a:pt x="1025327" y="0"/>
                  </a:lnTo>
                  <a:lnTo>
                    <a:pt x="1104824" y="20441"/>
                  </a:lnTo>
                  <a:cubicBezTo>
                    <a:pt x="1375368" y="104589"/>
                    <a:pt x="1588906" y="318126"/>
                    <a:pt x="1673054" y="588670"/>
                  </a:cubicBezTo>
                  <a:lnTo>
                    <a:pt x="1683657" y="629909"/>
                  </a:lnTo>
                  <a:lnTo>
                    <a:pt x="1683657" y="1061285"/>
                  </a:lnTo>
                  <a:lnTo>
                    <a:pt x="1673054" y="1102524"/>
                  </a:lnTo>
                  <a:cubicBezTo>
                    <a:pt x="1588906" y="1373068"/>
                    <a:pt x="1375368" y="1586605"/>
                    <a:pt x="1104824" y="1670753"/>
                  </a:cubicBezTo>
                  <a:lnTo>
                    <a:pt x="1054640" y="1683657"/>
                  </a:lnTo>
                  <a:lnTo>
                    <a:pt x="641154" y="1683657"/>
                  </a:lnTo>
                  <a:lnTo>
                    <a:pt x="590970" y="1670753"/>
                  </a:lnTo>
                  <a:cubicBezTo>
                    <a:pt x="293372" y="1578191"/>
                    <a:pt x="64752" y="1329067"/>
                    <a:pt x="1451" y="1019723"/>
                  </a:cubicBezTo>
                  <a:lnTo>
                    <a:pt x="0" y="1010220"/>
                  </a:lnTo>
                  <a:lnTo>
                    <a:pt x="0" y="680975"/>
                  </a:lnTo>
                  <a:lnTo>
                    <a:pt x="1451" y="671471"/>
                  </a:lnTo>
                  <a:cubicBezTo>
                    <a:pt x="64752" y="362127"/>
                    <a:pt x="293372" y="113004"/>
                    <a:pt x="590970" y="20441"/>
                  </a:cubicBezTo>
                  <a:close/>
                </a:path>
              </a:pathLst>
            </a:cu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231CAEF-2096-D3F0-3401-4AC7E9E0062B}"/>
              </a:ext>
            </a:extLst>
          </p:cNvPr>
          <p:cNvSpPr txBox="1"/>
          <p:nvPr/>
        </p:nvSpPr>
        <p:spPr>
          <a:xfrm>
            <a:off x="540000" y="2160000"/>
            <a:ext cx="9720000" cy="378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﻿We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Determine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observed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XA.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Propose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invert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depended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waves.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attenuation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southern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Africa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mechanism.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0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A6E9A0-04A9-1F29-F239-4E9CDDDE29AF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64D2B1-4606-9726-8487-E03DE1731415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DFFAB8F-E1FF-3E13-4B1B-ABD1F1D2278C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514" y="95976"/>
            <a:ext cx="900000" cy="900000"/>
            <a:chOff x="410598" y="397403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DC8D546-0EC5-3AFE-0316-F8E46EBF72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598" y="397403"/>
              <a:ext cx="1728000" cy="17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2D7ADCE-78DF-0D3C-70CA-A1EAD8623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30065" y="426540"/>
              <a:ext cx="1683657" cy="1683657"/>
            </a:xfrm>
            <a:custGeom>
              <a:avLst/>
              <a:gdLst>
                <a:gd name="connsiteX0" fmla="*/ 670467 w 1683657"/>
                <a:gd name="connsiteY0" fmla="*/ 0 h 1683657"/>
                <a:gd name="connsiteX1" fmla="*/ 1025327 w 1683657"/>
                <a:gd name="connsiteY1" fmla="*/ 0 h 1683657"/>
                <a:gd name="connsiteX2" fmla="*/ 1104824 w 1683657"/>
                <a:gd name="connsiteY2" fmla="*/ 20441 h 1683657"/>
                <a:gd name="connsiteX3" fmla="*/ 1673054 w 1683657"/>
                <a:gd name="connsiteY3" fmla="*/ 588670 h 1683657"/>
                <a:gd name="connsiteX4" fmla="*/ 1683657 w 1683657"/>
                <a:gd name="connsiteY4" fmla="*/ 629909 h 1683657"/>
                <a:gd name="connsiteX5" fmla="*/ 1683657 w 1683657"/>
                <a:gd name="connsiteY5" fmla="*/ 1061285 h 1683657"/>
                <a:gd name="connsiteX6" fmla="*/ 1673054 w 1683657"/>
                <a:gd name="connsiteY6" fmla="*/ 1102524 h 1683657"/>
                <a:gd name="connsiteX7" fmla="*/ 1104824 w 1683657"/>
                <a:gd name="connsiteY7" fmla="*/ 1670753 h 1683657"/>
                <a:gd name="connsiteX8" fmla="*/ 1054640 w 1683657"/>
                <a:gd name="connsiteY8" fmla="*/ 1683657 h 1683657"/>
                <a:gd name="connsiteX9" fmla="*/ 641154 w 1683657"/>
                <a:gd name="connsiteY9" fmla="*/ 1683657 h 1683657"/>
                <a:gd name="connsiteX10" fmla="*/ 590970 w 1683657"/>
                <a:gd name="connsiteY10" fmla="*/ 1670753 h 1683657"/>
                <a:gd name="connsiteX11" fmla="*/ 1451 w 1683657"/>
                <a:gd name="connsiteY11" fmla="*/ 1019723 h 1683657"/>
                <a:gd name="connsiteX12" fmla="*/ 0 w 1683657"/>
                <a:gd name="connsiteY12" fmla="*/ 1010220 h 1683657"/>
                <a:gd name="connsiteX13" fmla="*/ 0 w 1683657"/>
                <a:gd name="connsiteY13" fmla="*/ 680975 h 1683657"/>
                <a:gd name="connsiteX14" fmla="*/ 1451 w 1683657"/>
                <a:gd name="connsiteY14" fmla="*/ 671471 h 1683657"/>
                <a:gd name="connsiteX15" fmla="*/ 590970 w 1683657"/>
                <a:gd name="connsiteY15" fmla="*/ 20441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657" h="1683657">
                  <a:moveTo>
                    <a:pt x="670467" y="0"/>
                  </a:moveTo>
                  <a:lnTo>
                    <a:pt x="1025327" y="0"/>
                  </a:lnTo>
                  <a:lnTo>
                    <a:pt x="1104824" y="20441"/>
                  </a:lnTo>
                  <a:cubicBezTo>
                    <a:pt x="1375368" y="104589"/>
                    <a:pt x="1588906" y="318126"/>
                    <a:pt x="1673054" y="588670"/>
                  </a:cubicBezTo>
                  <a:lnTo>
                    <a:pt x="1683657" y="629909"/>
                  </a:lnTo>
                  <a:lnTo>
                    <a:pt x="1683657" y="1061285"/>
                  </a:lnTo>
                  <a:lnTo>
                    <a:pt x="1673054" y="1102524"/>
                  </a:lnTo>
                  <a:cubicBezTo>
                    <a:pt x="1588906" y="1373068"/>
                    <a:pt x="1375368" y="1586605"/>
                    <a:pt x="1104824" y="1670753"/>
                  </a:cubicBezTo>
                  <a:lnTo>
                    <a:pt x="1054640" y="1683657"/>
                  </a:lnTo>
                  <a:lnTo>
                    <a:pt x="641154" y="1683657"/>
                  </a:lnTo>
                  <a:lnTo>
                    <a:pt x="590970" y="1670753"/>
                  </a:lnTo>
                  <a:cubicBezTo>
                    <a:pt x="293372" y="1578191"/>
                    <a:pt x="64752" y="1329067"/>
                    <a:pt x="1451" y="1019723"/>
                  </a:cubicBezTo>
                  <a:lnTo>
                    <a:pt x="0" y="1010220"/>
                  </a:lnTo>
                  <a:lnTo>
                    <a:pt x="0" y="680975"/>
                  </a:lnTo>
                  <a:lnTo>
                    <a:pt x="1451" y="671471"/>
                  </a:lnTo>
                  <a:cubicBezTo>
                    <a:pt x="64752" y="362127"/>
                    <a:pt x="293372" y="113004"/>
                    <a:pt x="590970" y="20441"/>
                  </a:cubicBezTo>
                  <a:close/>
                </a:path>
              </a:pathLst>
            </a:cu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21C23B3-DDBD-99A1-E2CE-AC8C97E23E3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6" y="2233501"/>
            <a:ext cx="3370468" cy="2390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2FADC24-8FD2-25AE-A924-EA815A910CA3}"/>
              </a:ext>
            </a:extLst>
          </p:cNvPr>
          <p:cNvPicPr/>
          <p:nvPr/>
        </p:nvPicPr>
        <p:blipFill rotWithShape="1">
          <a:blip r:embed="rId4"/>
          <a:srcRect t="51515"/>
          <a:stretch/>
        </p:blipFill>
        <p:spPr>
          <a:xfrm>
            <a:off x="4751355" y="2233501"/>
            <a:ext cx="5053965" cy="23909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0CC0DE-FB1D-7AF1-3AB3-9DFD89F4BD2D}"/>
              </a:ext>
            </a:extLst>
          </p:cNvPr>
          <p:cNvSpPr txBox="1"/>
          <p:nvPr/>
        </p:nvSpPr>
        <p:spPr>
          <a:xfrm>
            <a:off x="540000" y="1371600"/>
            <a:ext cx="940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Data: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   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T-P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T-S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phases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seismograms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recorded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XA.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A81437-10F8-8DBE-529A-38FD2A26DF95}"/>
              </a:ext>
            </a:extLst>
          </p:cNvPr>
          <p:cNvSpPr txBox="1"/>
          <p:nvPr/>
        </p:nvSpPr>
        <p:spPr>
          <a:xfrm>
            <a:off x="539999" y="4806734"/>
            <a:ext cx="797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Method:</a:t>
            </a:r>
          </a:p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    The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extended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coda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normalization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inversion.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D3ADF9-DBB1-0BF0-530F-A206678A9554}"/>
                  </a:ext>
                </a:extLst>
              </p:cNvPr>
              <p:cNvSpPr/>
              <p:nvPr/>
            </p:nvSpPr>
            <p:spPr>
              <a:xfrm>
                <a:off x="2509092" y="5635300"/>
                <a:ext cx="5379228" cy="790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N" sz="20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["/>
                          <m:endChr m:val="]"/>
                          <m:ctrlPr>
                            <a:rPr lang="en-CN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N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CN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CN" sz="20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N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CN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N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CN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N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CN" sz="20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𝑡𝑐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en-CN" sz="2000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CN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N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CN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N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CN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CN" sz="2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CN" sz="2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N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  <m:r>
                                <a:rPr lang="en-CN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CN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CN" sz="20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N" sz="2000" i="1">
                          <a:latin typeface="Cambria Math" panose="02040503050406030204" pitchFamily="18" charset="0"/>
                        </a:rPr>
                        <m:t>𝑐𝑜𝑛𝑠𝑡</m:t>
                      </m:r>
                      <m:d>
                        <m:dPr>
                          <m:ctrlPr>
                            <a:rPr lang="en-CN" sz="2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CN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D3ADF9-DBB1-0BF0-530F-A206678A9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92" y="5635300"/>
                <a:ext cx="5379228" cy="790986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22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44082-17FA-6E7D-2B88-0AE62611BEE5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32BD46-931C-582C-C0E2-909578D4D19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DFB9E2-FC4E-90E7-4A68-70FDFE4A0EAD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514" y="95976"/>
            <a:ext cx="900000" cy="900000"/>
            <a:chOff x="410598" y="397403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6CD458-0F6D-7F06-5471-001023D94F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598" y="397403"/>
              <a:ext cx="1728000" cy="17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4032A68-D8B1-3755-2EBF-8D6DEEEBD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30065" y="426540"/>
              <a:ext cx="1683657" cy="1683657"/>
            </a:xfrm>
            <a:custGeom>
              <a:avLst/>
              <a:gdLst>
                <a:gd name="connsiteX0" fmla="*/ 670467 w 1683657"/>
                <a:gd name="connsiteY0" fmla="*/ 0 h 1683657"/>
                <a:gd name="connsiteX1" fmla="*/ 1025327 w 1683657"/>
                <a:gd name="connsiteY1" fmla="*/ 0 h 1683657"/>
                <a:gd name="connsiteX2" fmla="*/ 1104824 w 1683657"/>
                <a:gd name="connsiteY2" fmla="*/ 20441 h 1683657"/>
                <a:gd name="connsiteX3" fmla="*/ 1673054 w 1683657"/>
                <a:gd name="connsiteY3" fmla="*/ 588670 h 1683657"/>
                <a:gd name="connsiteX4" fmla="*/ 1683657 w 1683657"/>
                <a:gd name="connsiteY4" fmla="*/ 629909 h 1683657"/>
                <a:gd name="connsiteX5" fmla="*/ 1683657 w 1683657"/>
                <a:gd name="connsiteY5" fmla="*/ 1061285 h 1683657"/>
                <a:gd name="connsiteX6" fmla="*/ 1673054 w 1683657"/>
                <a:gd name="connsiteY6" fmla="*/ 1102524 h 1683657"/>
                <a:gd name="connsiteX7" fmla="*/ 1104824 w 1683657"/>
                <a:gd name="connsiteY7" fmla="*/ 1670753 h 1683657"/>
                <a:gd name="connsiteX8" fmla="*/ 1054640 w 1683657"/>
                <a:gd name="connsiteY8" fmla="*/ 1683657 h 1683657"/>
                <a:gd name="connsiteX9" fmla="*/ 641154 w 1683657"/>
                <a:gd name="connsiteY9" fmla="*/ 1683657 h 1683657"/>
                <a:gd name="connsiteX10" fmla="*/ 590970 w 1683657"/>
                <a:gd name="connsiteY10" fmla="*/ 1670753 h 1683657"/>
                <a:gd name="connsiteX11" fmla="*/ 1451 w 1683657"/>
                <a:gd name="connsiteY11" fmla="*/ 1019723 h 1683657"/>
                <a:gd name="connsiteX12" fmla="*/ 0 w 1683657"/>
                <a:gd name="connsiteY12" fmla="*/ 1010220 h 1683657"/>
                <a:gd name="connsiteX13" fmla="*/ 0 w 1683657"/>
                <a:gd name="connsiteY13" fmla="*/ 680975 h 1683657"/>
                <a:gd name="connsiteX14" fmla="*/ 1451 w 1683657"/>
                <a:gd name="connsiteY14" fmla="*/ 671471 h 1683657"/>
                <a:gd name="connsiteX15" fmla="*/ 590970 w 1683657"/>
                <a:gd name="connsiteY15" fmla="*/ 20441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657" h="1683657">
                  <a:moveTo>
                    <a:pt x="670467" y="0"/>
                  </a:moveTo>
                  <a:lnTo>
                    <a:pt x="1025327" y="0"/>
                  </a:lnTo>
                  <a:lnTo>
                    <a:pt x="1104824" y="20441"/>
                  </a:lnTo>
                  <a:cubicBezTo>
                    <a:pt x="1375368" y="104589"/>
                    <a:pt x="1588906" y="318126"/>
                    <a:pt x="1673054" y="588670"/>
                  </a:cubicBezTo>
                  <a:lnTo>
                    <a:pt x="1683657" y="629909"/>
                  </a:lnTo>
                  <a:lnTo>
                    <a:pt x="1683657" y="1061285"/>
                  </a:lnTo>
                  <a:lnTo>
                    <a:pt x="1673054" y="1102524"/>
                  </a:lnTo>
                  <a:cubicBezTo>
                    <a:pt x="1588906" y="1373068"/>
                    <a:pt x="1375368" y="1586605"/>
                    <a:pt x="1104824" y="1670753"/>
                  </a:cubicBezTo>
                  <a:lnTo>
                    <a:pt x="1054640" y="1683657"/>
                  </a:lnTo>
                  <a:lnTo>
                    <a:pt x="641154" y="1683657"/>
                  </a:lnTo>
                  <a:lnTo>
                    <a:pt x="590970" y="1670753"/>
                  </a:lnTo>
                  <a:cubicBezTo>
                    <a:pt x="293372" y="1578191"/>
                    <a:pt x="64752" y="1329067"/>
                    <a:pt x="1451" y="1019723"/>
                  </a:cubicBezTo>
                  <a:lnTo>
                    <a:pt x="0" y="1010220"/>
                  </a:lnTo>
                  <a:lnTo>
                    <a:pt x="0" y="680975"/>
                  </a:lnTo>
                  <a:lnTo>
                    <a:pt x="1451" y="671471"/>
                  </a:lnTo>
                  <a:cubicBezTo>
                    <a:pt x="64752" y="362127"/>
                    <a:pt x="293372" y="113004"/>
                    <a:pt x="590970" y="20441"/>
                  </a:cubicBezTo>
                  <a:close/>
                </a:path>
              </a:pathLst>
            </a:custGeom>
          </p:spPr>
        </p:pic>
      </p:grp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4AF80C4B-DD43-5B4D-63B5-C81BF259E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22" y="1690857"/>
            <a:ext cx="7836052" cy="31134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0C545E-6F2F-E9F2-894D-9D985A9576C0}"/>
                  </a:ext>
                </a:extLst>
              </p:cNvPr>
              <p:cNvSpPr/>
              <p:nvPr/>
            </p:nvSpPr>
            <p:spPr>
              <a:xfrm>
                <a:off x="1835031" y="4807527"/>
                <a:ext cx="3317062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N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N" i="0">
                              <a:latin typeface="Cambria Math" panose="02040503050406030204" pitchFamily="18" charset="0"/>
                            </a:rPr>
                            <m:t>204±82</m:t>
                          </m:r>
                        </m:e>
                      </m:d>
                      <m:sSup>
                        <m:sSup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N" i="0">
                                  <a:latin typeface="Cambria Math" panose="02040503050406030204" pitchFamily="18" charset="0"/>
                                </a:rPr>
                                <m:t>1.48±0.37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E0C545E-6F2F-E9F2-894D-9D985A957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031" y="4807527"/>
                <a:ext cx="3317062" cy="387927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2E3281-0113-C0E8-9EA6-3BF8440E3914}"/>
                  </a:ext>
                </a:extLst>
              </p:cNvPr>
              <p:cNvSpPr/>
              <p:nvPr/>
            </p:nvSpPr>
            <p:spPr>
              <a:xfrm>
                <a:off x="5823178" y="4812781"/>
                <a:ext cx="3428631" cy="38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N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N" i="0">
                              <a:latin typeface="Cambria Math" panose="02040503050406030204" pitchFamily="18" charset="0"/>
                            </a:rPr>
                            <m:t>685±359</m:t>
                          </m:r>
                        </m:e>
                      </m:d>
                      <m:sSup>
                        <m:sSupPr>
                          <m:ctrlPr>
                            <a:rPr lang="en-CN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N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d>
                            <m:dPr>
                              <m:ctrlPr>
                                <a:rPr lang="en-CN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N" i="0">
                                  <a:latin typeface="Cambria Math" panose="02040503050406030204" pitchFamily="18" charset="0"/>
                                </a:rPr>
                                <m:t>0.53±0.48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72E3281-0113-C0E8-9EA6-3BF8440E3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178" y="4812781"/>
                <a:ext cx="3428631" cy="387927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4957F3CA-65FD-65C3-E952-D26BC68C31A3}"/>
              </a:ext>
            </a:extLst>
          </p:cNvPr>
          <p:cNvSpPr txBox="1"/>
          <p:nvPr/>
        </p:nvSpPr>
        <p:spPr>
          <a:xfrm>
            <a:off x="1345012" y="5645426"/>
            <a:ext cx="810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Qp and Qs for crustal attenuation depended with frequncey and wavenumber.</a:t>
            </a:r>
          </a:p>
        </p:txBody>
      </p:sp>
    </p:spTree>
    <p:extLst>
      <p:ext uri="{BB962C8B-B14F-4D97-AF65-F5344CB8AC3E}">
        <p14:creationId xmlns:p14="http://schemas.microsoft.com/office/powerpoint/2010/main" val="159844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8C265B7-8CC9-C945-6901-364B5B6546C6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21806-AD21-A1E2-97F0-06948A5B57C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D3C8FA-5EF0-7976-2076-FDBF08E3FFCC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514" y="95976"/>
            <a:ext cx="900000" cy="900000"/>
            <a:chOff x="410598" y="397403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CDB9ED-968E-BCA2-0DF3-6F7CE1BAE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598" y="397403"/>
              <a:ext cx="1728000" cy="17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21D8D5-D21B-0149-2A38-0874E2F4D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30065" y="426540"/>
              <a:ext cx="1683657" cy="1683657"/>
            </a:xfrm>
            <a:custGeom>
              <a:avLst/>
              <a:gdLst>
                <a:gd name="connsiteX0" fmla="*/ 670467 w 1683657"/>
                <a:gd name="connsiteY0" fmla="*/ 0 h 1683657"/>
                <a:gd name="connsiteX1" fmla="*/ 1025327 w 1683657"/>
                <a:gd name="connsiteY1" fmla="*/ 0 h 1683657"/>
                <a:gd name="connsiteX2" fmla="*/ 1104824 w 1683657"/>
                <a:gd name="connsiteY2" fmla="*/ 20441 h 1683657"/>
                <a:gd name="connsiteX3" fmla="*/ 1673054 w 1683657"/>
                <a:gd name="connsiteY3" fmla="*/ 588670 h 1683657"/>
                <a:gd name="connsiteX4" fmla="*/ 1683657 w 1683657"/>
                <a:gd name="connsiteY4" fmla="*/ 629909 h 1683657"/>
                <a:gd name="connsiteX5" fmla="*/ 1683657 w 1683657"/>
                <a:gd name="connsiteY5" fmla="*/ 1061285 h 1683657"/>
                <a:gd name="connsiteX6" fmla="*/ 1673054 w 1683657"/>
                <a:gd name="connsiteY6" fmla="*/ 1102524 h 1683657"/>
                <a:gd name="connsiteX7" fmla="*/ 1104824 w 1683657"/>
                <a:gd name="connsiteY7" fmla="*/ 1670753 h 1683657"/>
                <a:gd name="connsiteX8" fmla="*/ 1054640 w 1683657"/>
                <a:gd name="connsiteY8" fmla="*/ 1683657 h 1683657"/>
                <a:gd name="connsiteX9" fmla="*/ 641154 w 1683657"/>
                <a:gd name="connsiteY9" fmla="*/ 1683657 h 1683657"/>
                <a:gd name="connsiteX10" fmla="*/ 590970 w 1683657"/>
                <a:gd name="connsiteY10" fmla="*/ 1670753 h 1683657"/>
                <a:gd name="connsiteX11" fmla="*/ 1451 w 1683657"/>
                <a:gd name="connsiteY11" fmla="*/ 1019723 h 1683657"/>
                <a:gd name="connsiteX12" fmla="*/ 0 w 1683657"/>
                <a:gd name="connsiteY12" fmla="*/ 1010220 h 1683657"/>
                <a:gd name="connsiteX13" fmla="*/ 0 w 1683657"/>
                <a:gd name="connsiteY13" fmla="*/ 680975 h 1683657"/>
                <a:gd name="connsiteX14" fmla="*/ 1451 w 1683657"/>
                <a:gd name="connsiteY14" fmla="*/ 671471 h 1683657"/>
                <a:gd name="connsiteX15" fmla="*/ 590970 w 1683657"/>
                <a:gd name="connsiteY15" fmla="*/ 20441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657" h="1683657">
                  <a:moveTo>
                    <a:pt x="670467" y="0"/>
                  </a:moveTo>
                  <a:lnTo>
                    <a:pt x="1025327" y="0"/>
                  </a:lnTo>
                  <a:lnTo>
                    <a:pt x="1104824" y="20441"/>
                  </a:lnTo>
                  <a:cubicBezTo>
                    <a:pt x="1375368" y="104589"/>
                    <a:pt x="1588906" y="318126"/>
                    <a:pt x="1673054" y="588670"/>
                  </a:cubicBezTo>
                  <a:lnTo>
                    <a:pt x="1683657" y="629909"/>
                  </a:lnTo>
                  <a:lnTo>
                    <a:pt x="1683657" y="1061285"/>
                  </a:lnTo>
                  <a:lnTo>
                    <a:pt x="1673054" y="1102524"/>
                  </a:lnTo>
                  <a:cubicBezTo>
                    <a:pt x="1588906" y="1373068"/>
                    <a:pt x="1375368" y="1586605"/>
                    <a:pt x="1104824" y="1670753"/>
                  </a:cubicBezTo>
                  <a:lnTo>
                    <a:pt x="1054640" y="1683657"/>
                  </a:lnTo>
                  <a:lnTo>
                    <a:pt x="641154" y="1683657"/>
                  </a:lnTo>
                  <a:lnTo>
                    <a:pt x="590970" y="1670753"/>
                  </a:lnTo>
                  <a:cubicBezTo>
                    <a:pt x="293372" y="1578191"/>
                    <a:pt x="64752" y="1329067"/>
                    <a:pt x="1451" y="1019723"/>
                  </a:cubicBezTo>
                  <a:lnTo>
                    <a:pt x="0" y="1010220"/>
                  </a:lnTo>
                  <a:lnTo>
                    <a:pt x="0" y="680975"/>
                  </a:lnTo>
                  <a:lnTo>
                    <a:pt x="1451" y="671471"/>
                  </a:lnTo>
                  <a:cubicBezTo>
                    <a:pt x="64752" y="362127"/>
                    <a:pt x="293372" y="113004"/>
                    <a:pt x="590970" y="20441"/>
                  </a:cubicBezTo>
                  <a:close/>
                </a:path>
              </a:pathLst>
            </a:cu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C99C38-C6C5-3D9A-3F9F-35ACB7D87FF8}"/>
              </a:ext>
            </a:extLst>
          </p:cNvPr>
          <p:cNvSpPr txBox="1"/>
          <p:nvPr/>
        </p:nvSpPr>
        <p:spPr>
          <a:xfrm>
            <a:off x="540000" y="2043285"/>
            <a:ext cx="9720000" cy="378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﻿We investigated the seismic T waves recorded on the XA array (deployed in southern Africa) from earthquakes generated in the Indian Ocean.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P_local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T-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S_local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phases were identified using waveform, travel time, polarization, and F-K analyses.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Then, the frequency-dependent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(204 f1.48) and Qs (685 f0.53)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curves in southern Africa were estimated with the characteristics of the converted T phases.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work shows the potential to constrain the crustal attenuation structure with the seismic T phase, which can be extended to other regions without high seismicity, such as Australia, eastern America, eastern South America, and South India.</a:t>
            </a:r>
          </a:p>
        </p:txBody>
      </p:sp>
    </p:spTree>
    <p:extLst>
      <p:ext uri="{BB962C8B-B14F-4D97-AF65-F5344CB8AC3E}">
        <p14:creationId xmlns:p14="http://schemas.microsoft.com/office/powerpoint/2010/main" val="6322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4625A7-A4FC-6B6E-2D16-2A1FEF584678}"/>
              </a:ext>
            </a:extLst>
          </p:cNvPr>
          <p:cNvSpPr txBox="1">
            <a:spLocks/>
          </p:cNvSpPr>
          <p:nvPr/>
        </p:nvSpPr>
        <p:spPr>
          <a:xfrm>
            <a:off x="11125514" y="6385300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97553C-F754-7E6F-207D-38FFFBBDD78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EAEDFD-2C8D-91F4-C5D8-BDCBA3D4C535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514" y="95976"/>
            <a:ext cx="900000" cy="900000"/>
            <a:chOff x="410598" y="397403"/>
            <a:chExt cx="1728000" cy="1728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6E8FE9-5274-8C8D-F3C9-6CAFEFA2D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0598" y="397403"/>
              <a:ext cx="1728000" cy="172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DECB28-F3CA-C43E-E20C-5A4026C5B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30065" y="426540"/>
              <a:ext cx="1683657" cy="1683657"/>
            </a:xfrm>
            <a:custGeom>
              <a:avLst/>
              <a:gdLst>
                <a:gd name="connsiteX0" fmla="*/ 670467 w 1683657"/>
                <a:gd name="connsiteY0" fmla="*/ 0 h 1683657"/>
                <a:gd name="connsiteX1" fmla="*/ 1025327 w 1683657"/>
                <a:gd name="connsiteY1" fmla="*/ 0 h 1683657"/>
                <a:gd name="connsiteX2" fmla="*/ 1104824 w 1683657"/>
                <a:gd name="connsiteY2" fmla="*/ 20441 h 1683657"/>
                <a:gd name="connsiteX3" fmla="*/ 1673054 w 1683657"/>
                <a:gd name="connsiteY3" fmla="*/ 588670 h 1683657"/>
                <a:gd name="connsiteX4" fmla="*/ 1683657 w 1683657"/>
                <a:gd name="connsiteY4" fmla="*/ 629909 h 1683657"/>
                <a:gd name="connsiteX5" fmla="*/ 1683657 w 1683657"/>
                <a:gd name="connsiteY5" fmla="*/ 1061285 h 1683657"/>
                <a:gd name="connsiteX6" fmla="*/ 1673054 w 1683657"/>
                <a:gd name="connsiteY6" fmla="*/ 1102524 h 1683657"/>
                <a:gd name="connsiteX7" fmla="*/ 1104824 w 1683657"/>
                <a:gd name="connsiteY7" fmla="*/ 1670753 h 1683657"/>
                <a:gd name="connsiteX8" fmla="*/ 1054640 w 1683657"/>
                <a:gd name="connsiteY8" fmla="*/ 1683657 h 1683657"/>
                <a:gd name="connsiteX9" fmla="*/ 641154 w 1683657"/>
                <a:gd name="connsiteY9" fmla="*/ 1683657 h 1683657"/>
                <a:gd name="connsiteX10" fmla="*/ 590970 w 1683657"/>
                <a:gd name="connsiteY10" fmla="*/ 1670753 h 1683657"/>
                <a:gd name="connsiteX11" fmla="*/ 1451 w 1683657"/>
                <a:gd name="connsiteY11" fmla="*/ 1019723 h 1683657"/>
                <a:gd name="connsiteX12" fmla="*/ 0 w 1683657"/>
                <a:gd name="connsiteY12" fmla="*/ 1010220 h 1683657"/>
                <a:gd name="connsiteX13" fmla="*/ 0 w 1683657"/>
                <a:gd name="connsiteY13" fmla="*/ 680975 h 1683657"/>
                <a:gd name="connsiteX14" fmla="*/ 1451 w 1683657"/>
                <a:gd name="connsiteY14" fmla="*/ 671471 h 1683657"/>
                <a:gd name="connsiteX15" fmla="*/ 590970 w 1683657"/>
                <a:gd name="connsiteY15" fmla="*/ 20441 h 168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3657" h="1683657">
                  <a:moveTo>
                    <a:pt x="670467" y="0"/>
                  </a:moveTo>
                  <a:lnTo>
                    <a:pt x="1025327" y="0"/>
                  </a:lnTo>
                  <a:lnTo>
                    <a:pt x="1104824" y="20441"/>
                  </a:lnTo>
                  <a:cubicBezTo>
                    <a:pt x="1375368" y="104589"/>
                    <a:pt x="1588906" y="318126"/>
                    <a:pt x="1673054" y="588670"/>
                  </a:cubicBezTo>
                  <a:lnTo>
                    <a:pt x="1683657" y="629909"/>
                  </a:lnTo>
                  <a:lnTo>
                    <a:pt x="1683657" y="1061285"/>
                  </a:lnTo>
                  <a:lnTo>
                    <a:pt x="1673054" y="1102524"/>
                  </a:lnTo>
                  <a:cubicBezTo>
                    <a:pt x="1588906" y="1373068"/>
                    <a:pt x="1375368" y="1586605"/>
                    <a:pt x="1104824" y="1670753"/>
                  </a:cubicBezTo>
                  <a:lnTo>
                    <a:pt x="1054640" y="1683657"/>
                  </a:lnTo>
                  <a:lnTo>
                    <a:pt x="641154" y="1683657"/>
                  </a:lnTo>
                  <a:lnTo>
                    <a:pt x="590970" y="1670753"/>
                  </a:lnTo>
                  <a:cubicBezTo>
                    <a:pt x="293372" y="1578191"/>
                    <a:pt x="64752" y="1329067"/>
                    <a:pt x="1451" y="1019723"/>
                  </a:cubicBezTo>
                  <a:lnTo>
                    <a:pt x="0" y="1010220"/>
                  </a:lnTo>
                  <a:lnTo>
                    <a:pt x="0" y="680975"/>
                  </a:lnTo>
                  <a:lnTo>
                    <a:pt x="1451" y="671471"/>
                  </a:lnTo>
                  <a:cubicBezTo>
                    <a:pt x="64752" y="362127"/>
                    <a:pt x="293372" y="113004"/>
                    <a:pt x="590970" y="20441"/>
                  </a:cubicBezTo>
                  <a:close/>
                </a:path>
              </a:pathLst>
            </a:cu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AB4702-B598-F4AA-FC66-4BED510CEFFD}"/>
              </a:ext>
            </a:extLst>
          </p:cNvPr>
          <p:cNvSpPr txBox="1"/>
          <p:nvPr/>
        </p:nvSpPr>
        <p:spPr>
          <a:xfrm>
            <a:off x="540000" y="2043285"/>
            <a:ext cx="97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effectLst/>
              </a:rPr>
              <a:t>Zhou, Y., Chen, X., Ni, S., Qian, Y., Zhang, Y., Yu, C., Zhong, Q., Zheng, T., &amp; Xu, M. (2021). Determining Crustal Attenuation With Seismic T Waves in Southern Africa. </a:t>
            </a:r>
            <a:r>
              <a:rPr lang="en-US" i="1" dirty="0">
                <a:effectLst/>
              </a:rPr>
              <a:t>Geophysical Research Letters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48</a:t>
            </a:r>
            <a:r>
              <a:rPr lang="en-US" dirty="0">
                <a:effectLst/>
              </a:rPr>
              <a:t>, e2021GL094410. https://</a:t>
            </a:r>
            <a:r>
              <a:rPr lang="en-US" dirty="0" err="1">
                <a:effectLst/>
              </a:rPr>
              <a:t>doi.org</a:t>
            </a:r>
            <a:r>
              <a:rPr lang="en-US" dirty="0">
                <a:effectLst/>
              </a:rPr>
              <a:t>/10.1029/2021GL094410</a:t>
            </a:r>
          </a:p>
        </p:txBody>
      </p:sp>
    </p:spTree>
    <p:extLst>
      <p:ext uri="{BB962C8B-B14F-4D97-AF65-F5344CB8AC3E}">
        <p14:creationId xmlns:p14="http://schemas.microsoft.com/office/powerpoint/2010/main" val="44805608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4842</TotalTime>
  <Words>659</Words>
  <Application>Microsoft Macintosh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M16716</cp:lastModifiedBy>
  <cp:revision>42</cp:revision>
  <dcterms:created xsi:type="dcterms:W3CDTF">2023-04-18T13:25:54Z</dcterms:created>
  <dcterms:modified xsi:type="dcterms:W3CDTF">2023-06-10T12:13:19Z</dcterms:modified>
</cp:coreProperties>
</file>