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Template" id="{D3474E28-4AA6-E748-B496-81F08868819A}">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97"/>
    <p:restoredTop sz="94743"/>
  </p:normalViewPr>
  <p:slideViewPr>
    <p:cSldViewPr snapToGrid="0">
      <p:cViewPr varScale="1">
        <p:scale>
          <a:sx n="128" d="100"/>
          <a:sy n="128" d="100"/>
        </p:scale>
        <p:origin x="132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5/12/23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5/12/23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5/12/23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5/12/23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5/12/23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5/12/23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5/12/23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5/12/23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5/12/23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5/12/23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5/12/23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423B4A-9E1C-7EE6-E517-84DB7876326F}"/>
              </a:ext>
            </a:extLst>
          </p:cNvPr>
          <p:cNvPicPr>
            <a:picLocks noChangeAspect="1"/>
          </p:cNvPicPr>
          <p:nvPr userDrawn="1"/>
        </p:nvPicPr>
        <p:blipFill>
          <a:blip r:embed="rId14"/>
          <a:stretch>
            <a:fillRect/>
          </a:stretch>
        </p:blipFill>
        <p:spPr>
          <a:xfrm>
            <a:off x="10744200" y="234950"/>
            <a:ext cx="1229360" cy="572043"/>
          </a:xfrm>
          <a:prstGeom prst="rect">
            <a:avLst/>
          </a:prstGeom>
        </p:spPr>
      </p:pic>
      <p:grpSp>
        <p:nvGrpSpPr>
          <p:cNvPr id="4" name="Group 4">
            <a:extLst>
              <a:ext uri="{FF2B5EF4-FFF2-40B4-BE49-F238E27FC236}">
                <a16:creationId xmlns:a16="http://schemas.microsoft.com/office/drawing/2014/main" id="{CB8FB5A9-D095-10B6-ECB1-1AFF222B0DB2}"/>
              </a:ext>
            </a:extLst>
          </p:cNvPr>
          <p:cNvGrpSpPr>
            <a:grpSpLocks noChangeAspect="1"/>
          </p:cNvGrpSpPr>
          <p:nvPr userDrawn="1"/>
        </p:nvGrpSpPr>
        <p:grpSpPr bwMode="auto">
          <a:xfrm>
            <a:off x="10818813" y="806450"/>
            <a:ext cx="1079500" cy="250825"/>
            <a:chOff x="6815" y="508"/>
            <a:chExt cx="680" cy="158"/>
          </a:xfrm>
        </p:grpSpPr>
        <p:sp>
          <p:nvSpPr>
            <p:cNvPr id="5" name="AutoShape 3">
              <a:extLst>
                <a:ext uri="{FF2B5EF4-FFF2-40B4-BE49-F238E27FC236}">
                  <a16:creationId xmlns:a16="http://schemas.microsoft.com/office/drawing/2014/main" id="{0DD4725B-D409-8E89-1D7D-4758483EB3F9}"/>
                </a:ext>
              </a:extLst>
            </p:cNvPr>
            <p:cNvSpPr>
              <a:spLocks noChangeAspect="1" noChangeArrowheads="1" noTextEdit="1"/>
            </p:cNvSpPr>
            <p:nvPr userDrawn="1"/>
          </p:nvSpPr>
          <p:spPr bwMode="auto">
            <a:xfrm>
              <a:off x="6815" y="508"/>
              <a:ext cx="68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5">
              <a:extLst>
                <a:ext uri="{FF2B5EF4-FFF2-40B4-BE49-F238E27FC236}">
                  <a16:creationId xmlns:a16="http://schemas.microsoft.com/office/drawing/2014/main" id="{91F6CFC0-660C-9E31-FA74-55E6BB70F403}"/>
                </a:ext>
              </a:extLst>
            </p:cNvPr>
            <p:cNvSpPr>
              <a:spLocks/>
            </p:cNvSpPr>
            <p:nvPr userDrawn="1"/>
          </p:nvSpPr>
          <p:spPr bwMode="auto">
            <a:xfrm>
              <a:off x="6822" y="513"/>
              <a:ext cx="669" cy="149"/>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 name="Freeform 6">
              <a:extLst>
                <a:ext uri="{FF2B5EF4-FFF2-40B4-BE49-F238E27FC236}">
                  <a16:creationId xmlns:a16="http://schemas.microsoft.com/office/drawing/2014/main" id="{9BEA4DB1-6F10-0277-07CB-62EEA74BBF97}"/>
                </a:ext>
              </a:extLst>
            </p:cNvPr>
            <p:cNvSpPr>
              <a:spLocks noEditPoints="1"/>
            </p:cNvSpPr>
            <p:nvPr userDrawn="1"/>
          </p:nvSpPr>
          <p:spPr bwMode="auto">
            <a:xfrm>
              <a:off x="6815" y="506"/>
              <a:ext cx="683" cy="163"/>
            </a:xfrm>
            <a:custGeom>
              <a:avLst/>
              <a:gdLst>
                <a:gd name="T0" fmla="*/ 1786 w 1889"/>
                <a:gd name="T1" fmla="*/ 0 h 435"/>
                <a:gd name="T2" fmla="*/ 1786 w 1889"/>
                <a:gd name="T3" fmla="*/ 0 h 435"/>
                <a:gd name="T4" fmla="*/ 103 w 1889"/>
                <a:gd name="T5" fmla="*/ 0 h 435"/>
                <a:gd name="T6" fmla="*/ 0 w 1889"/>
                <a:gd name="T7" fmla="*/ 102 h 435"/>
                <a:gd name="T8" fmla="*/ 0 w 1889"/>
                <a:gd name="T9" fmla="*/ 332 h 435"/>
                <a:gd name="T10" fmla="*/ 103 w 1889"/>
                <a:gd name="T11" fmla="*/ 435 h 435"/>
                <a:gd name="T12" fmla="*/ 1786 w 1889"/>
                <a:gd name="T13" fmla="*/ 435 h 435"/>
                <a:gd name="T14" fmla="*/ 1889 w 1889"/>
                <a:gd name="T15" fmla="*/ 332 h 435"/>
                <a:gd name="T16" fmla="*/ 1889 w 1889"/>
                <a:gd name="T17" fmla="*/ 102 h 435"/>
                <a:gd name="T18" fmla="*/ 1786 w 1889"/>
                <a:gd name="T19" fmla="*/ 0 h 435"/>
                <a:gd name="T20" fmla="*/ 1786 w 1889"/>
                <a:gd name="T21" fmla="*/ 39 h 435"/>
                <a:gd name="T22" fmla="*/ 1786 w 1889"/>
                <a:gd name="T23" fmla="*/ 39 h 435"/>
                <a:gd name="T24" fmla="*/ 1849 w 1889"/>
                <a:gd name="T25" fmla="*/ 102 h 435"/>
                <a:gd name="T26" fmla="*/ 1849 w 1889"/>
                <a:gd name="T27" fmla="*/ 332 h 435"/>
                <a:gd name="T28" fmla="*/ 1786 w 1889"/>
                <a:gd name="T29" fmla="*/ 395 h 435"/>
                <a:gd name="T30" fmla="*/ 103 w 1889"/>
                <a:gd name="T31" fmla="*/ 395 h 435"/>
                <a:gd name="T32" fmla="*/ 39 w 1889"/>
                <a:gd name="T33" fmla="*/ 332 h 435"/>
                <a:gd name="T34" fmla="*/ 39 w 1889"/>
                <a:gd name="T35" fmla="*/ 102 h 435"/>
                <a:gd name="T36" fmla="*/ 103 w 1889"/>
                <a:gd name="T37" fmla="*/ 39 h 435"/>
                <a:gd name="T38" fmla="*/ 1786 w 1889"/>
                <a:gd name="T39" fmla="*/ 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5">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51AB4DC-58D5-C4A4-6BF9-8102961E9BDB}"/>
              </a:ext>
            </a:extLst>
          </p:cNvPr>
          <p:cNvSpPr txBox="1">
            <a:spLocks/>
          </p:cNvSpPr>
          <p:nvPr/>
        </p:nvSpPr>
        <p:spPr>
          <a:xfrm>
            <a:off x="10841064" y="825623"/>
            <a:ext cx="1069383" cy="24435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1" dirty="0">
                <a:solidFill>
                  <a:schemeClr val="bg1"/>
                </a:solidFill>
                <a:latin typeface="Arial" panose="020B0604020202020204" pitchFamily="34" charset="0"/>
                <a:cs typeface="Arial" panose="020B0604020202020204" pitchFamily="34" charset="0"/>
              </a:rPr>
              <a:t>P1.3-515</a:t>
            </a:r>
            <a:endParaRPr lang="en-AT" sz="32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C76C91B-333D-CF33-4FE9-81CDD42E9314}"/>
              </a:ext>
            </a:extLst>
          </p:cNvPr>
          <p:cNvSpPr txBox="1"/>
          <p:nvPr/>
        </p:nvSpPr>
        <p:spPr>
          <a:xfrm>
            <a:off x="2061274" y="26169"/>
            <a:ext cx="8547316" cy="1200329"/>
          </a:xfrm>
          <a:prstGeom prst="rect">
            <a:avLst/>
          </a:prstGeom>
          <a:noFill/>
        </p:spPr>
        <p:txBody>
          <a:bodyPr wrap="square" rtlCol="0">
            <a:spAutoFit/>
          </a:bodyPr>
          <a:lstStyle/>
          <a:p>
            <a:pPr algn="ctr"/>
            <a:r>
              <a:rPr lang="en-US" sz="1600" b="1" dirty="0">
                <a:solidFill>
                  <a:schemeClr val="bg1"/>
                </a:solidFill>
                <a:latin typeface="Arial" panose="020B0604020202020204" pitchFamily="34" charset="0"/>
                <a:cs typeface="Arial" panose="020B0604020202020204" pitchFamily="34" charset="0"/>
              </a:rPr>
              <a:t>Hydroacoustic modeling in a rapidly evolving Arctic Ocean</a:t>
            </a:r>
            <a:endParaRPr lang="en-US" sz="1600" dirty="0">
              <a:solidFill>
                <a:schemeClr val="bg1"/>
              </a:solidFill>
              <a:latin typeface="Arial" panose="020B0604020202020204" pitchFamily="34" charset="0"/>
              <a:cs typeface="Arial" panose="020B0604020202020204" pitchFamily="34" charset="0"/>
            </a:endParaRPr>
          </a:p>
          <a:p>
            <a:pPr algn="ctr"/>
            <a:r>
              <a:rPr lang="en-US" sz="1600" dirty="0">
                <a:solidFill>
                  <a:schemeClr val="bg1"/>
                </a:solidFill>
                <a:latin typeface="Arial" panose="020B0604020202020204" pitchFamily="34" charset="0"/>
                <a:cs typeface="Arial" panose="020B0604020202020204" pitchFamily="34" charset="0"/>
              </a:rPr>
              <a:t>S. M. Niklasson</a:t>
            </a:r>
            <a:r>
              <a:rPr lang="en-US" sz="1600" baseline="30000" dirty="0">
                <a:solidFill>
                  <a:schemeClr val="bg1"/>
                </a:solidFill>
                <a:latin typeface="Arial" panose="020B0604020202020204" pitchFamily="34" charset="0"/>
                <a:cs typeface="Arial" panose="020B0604020202020204" pitchFamily="34" charset="0"/>
              </a:rPr>
              <a:t>1,2</a:t>
            </a:r>
            <a:r>
              <a:rPr lang="en-US" sz="1600" dirty="0">
                <a:solidFill>
                  <a:schemeClr val="bg1"/>
                </a:solidFill>
                <a:latin typeface="Arial" panose="020B0604020202020204" pitchFamily="34" charset="0"/>
                <a:cs typeface="Arial" panose="020B0604020202020204" pitchFamily="34" charset="0"/>
              </a:rPr>
              <a:t>, M. Veneziani</a:t>
            </a:r>
            <a:r>
              <a:rPr lang="en-US" sz="1600" baseline="30000" dirty="0">
                <a:solidFill>
                  <a:schemeClr val="bg1"/>
                </a:solidFill>
                <a:latin typeface="Arial" panose="020B0604020202020204" pitchFamily="34" charset="0"/>
                <a:cs typeface="Arial" panose="020B0604020202020204" pitchFamily="34" charset="0"/>
              </a:rPr>
              <a:t>1</a:t>
            </a:r>
            <a:r>
              <a:rPr lang="en-US" sz="1600" dirty="0">
                <a:solidFill>
                  <a:schemeClr val="bg1"/>
                </a:solidFill>
                <a:latin typeface="Arial" panose="020B0604020202020204" pitchFamily="34" charset="0"/>
                <a:cs typeface="Arial" panose="020B0604020202020204" pitchFamily="34" charset="0"/>
              </a:rPr>
              <a:t>, C. A. Rowe</a:t>
            </a:r>
            <a:r>
              <a:rPr lang="en-US" sz="1600" baseline="30000" dirty="0">
                <a:solidFill>
                  <a:schemeClr val="bg1"/>
                </a:solidFill>
                <a:latin typeface="Arial" panose="020B0604020202020204" pitchFamily="34" charset="0"/>
                <a:cs typeface="Arial" panose="020B0604020202020204" pitchFamily="34" charset="0"/>
              </a:rPr>
              <a:t>1</a:t>
            </a:r>
            <a:r>
              <a:rPr lang="en-US" sz="1600" dirty="0">
                <a:solidFill>
                  <a:schemeClr val="bg1"/>
                </a:solidFill>
                <a:latin typeface="Arial" panose="020B0604020202020204" pitchFamily="34" charset="0"/>
                <a:cs typeface="Arial" panose="020B0604020202020204" pitchFamily="34" charset="0"/>
              </a:rPr>
              <a:t>, P. F. Worcester</a:t>
            </a:r>
            <a:r>
              <a:rPr lang="en-US" sz="1600" baseline="30000" dirty="0">
                <a:solidFill>
                  <a:schemeClr val="bg1"/>
                </a:solidFill>
                <a:latin typeface="Arial" panose="020B0604020202020204" pitchFamily="34" charset="0"/>
                <a:cs typeface="Arial" panose="020B0604020202020204" pitchFamily="34" charset="0"/>
              </a:rPr>
              <a:t>3</a:t>
            </a:r>
            <a:r>
              <a:rPr lang="en-US" sz="1600" dirty="0">
                <a:solidFill>
                  <a:schemeClr val="bg1"/>
                </a:solidFill>
                <a:latin typeface="Arial" panose="020B0604020202020204" pitchFamily="34" charset="0"/>
                <a:cs typeface="Arial" panose="020B0604020202020204" pitchFamily="34" charset="0"/>
              </a:rPr>
              <a:t>, M. A. Dzieciuch</a:t>
            </a:r>
            <a:r>
              <a:rPr lang="en-US" sz="1600" baseline="30000" dirty="0">
                <a:solidFill>
                  <a:schemeClr val="bg1"/>
                </a:solidFill>
                <a:latin typeface="Arial" panose="020B0604020202020204" pitchFamily="34" charset="0"/>
                <a:cs typeface="Arial" panose="020B0604020202020204" pitchFamily="34" charset="0"/>
              </a:rPr>
              <a:t>3</a:t>
            </a:r>
            <a:r>
              <a:rPr lang="en-US" sz="1600" dirty="0">
                <a:solidFill>
                  <a:schemeClr val="bg1"/>
                </a:solidFill>
                <a:latin typeface="Arial" panose="020B0604020202020204" pitchFamily="34" charset="0"/>
                <a:cs typeface="Arial" panose="020B0604020202020204" pitchFamily="34" charset="0"/>
              </a:rPr>
              <a:t>, S. L. Bilek</a:t>
            </a:r>
            <a:r>
              <a:rPr lang="en-US" sz="1600" baseline="30000" dirty="0">
                <a:solidFill>
                  <a:schemeClr val="bg1"/>
                </a:solidFill>
                <a:latin typeface="Arial" panose="020B0604020202020204" pitchFamily="34" charset="0"/>
                <a:cs typeface="Arial" panose="020B0604020202020204" pitchFamily="34" charset="0"/>
              </a:rPr>
              <a:t>2</a:t>
            </a:r>
            <a:r>
              <a:rPr lang="en-US" sz="1600" dirty="0">
                <a:solidFill>
                  <a:schemeClr val="bg1"/>
                </a:solidFill>
                <a:latin typeface="Arial" panose="020B0604020202020204" pitchFamily="34" charset="0"/>
                <a:cs typeface="Arial" panose="020B0604020202020204" pitchFamily="34" charset="0"/>
              </a:rPr>
              <a:t>, S. F.  Price</a:t>
            </a:r>
            <a:r>
              <a:rPr lang="en-US" sz="1600" baseline="30000" dirty="0">
                <a:solidFill>
                  <a:schemeClr val="bg1"/>
                </a:solidFill>
                <a:latin typeface="Arial" panose="020B0604020202020204" pitchFamily="34" charset="0"/>
                <a:cs typeface="Arial" panose="020B0604020202020204" pitchFamily="34" charset="0"/>
              </a:rPr>
              <a:t>1</a:t>
            </a:r>
            <a:r>
              <a:rPr lang="en-US" sz="1600" dirty="0">
                <a:solidFill>
                  <a:schemeClr val="bg1"/>
                </a:solidFill>
                <a:latin typeface="Arial" panose="020B0604020202020204" pitchFamily="34" charset="0"/>
                <a:cs typeface="Arial" panose="020B0604020202020204" pitchFamily="34" charset="0"/>
              </a:rPr>
              <a:t>, A. F. Roberts</a:t>
            </a:r>
            <a:r>
              <a:rPr lang="en-US" sz="1600" baseline="30000" dirty="0">
                <a:solidFill>
                  <a:schemeClr val="bg1"/>
                </a:solidFill>
                <a:latin typeface="Arial" panose="020B0604020202020204" pitchFamily="34" charset="0"/>
                <a:cs typeface="Arial" panose="020B0604020202020204" pitchFamily="34" charset="0"/>
              </a:rPr>
              <a:t>1</a:t>
            </a:r>
          </a:p>
          <a:p>
            <a:pPr algn="ctr"/>
            <a:r>
              <a:rPr lang="en-US" sz="1200" baseline="30000" dirty="0">
                <a:solidFill>
                  <a:schemeClr val="bg1"/>
                </a:solidFill>
                <a:latin typeface="Arial" panose="020B0604020202020204" pitchFamily="34" charset="0"/>
                <a:cs typeface="Arial" panose="020B0604020202020204" pitchFamily="34" charset="0"/>
              </a:rPr>
              <a:t>1</a:t>
            </a:r>
            <a:r>
              <a:rPr lang="en-US" sz="1200" dirty="0">
                <a:solidFill>
                  <a:schemeClr val="bg1"/>
                </a:solidFill>
                <a:latin typeface="Arial" panose="020B0604020202020204" pitchFamily="34" charset="0"/>
                <a:cs typeface="Arial" panose="020B0604020202020204" pitchFamily="34" charset="0"/>
              </a:rPr>
              <a:t>Los Alamos National Laboratory, </a:t>
            </a:r>
            <a:r>
              <a:rPr lang="en-US" sz="1200" baseline="30000" dirty="0">
                <a:solidFill>
                  <a:schemeClr val="bg1"/>
                </a:solidFill>
                <a:latin typeface="Arial" panose="020B0604020202020204" pitchFamily="34" charset="0"/>
                <a:cs typeface="Arial" panose="020B0604020202020204" pitchFamily="34" charset="0"/>
              </a:rPr>
              <a:t>2</a:t>
            </a:r>
            <a:r>
              <a:rPr lang="en-US" sz="1200" dirty="0">
                <a:solidFill>
                  <a:schemeClr val="bg1"/>
                </a:solidFill>
                <a:latin typeface="Arial" panose="020B0604020202020204" pitchFamily="34" charset="0"/>
                <a:cs typeface="Arial" panose="020B0604020202020204" pitchFamily="34" charset="0"/>
              </a:rPr>
              <a:t>New Mexico Tech, </a:t>
            </a:r>
            <a:r>
              <a:rPr lang="en-US" sz="1200" baseline="30000" dirty="0">
                <a:solidFill>
                  <a:schemeClr val="bg1"/>
                </a:solidFill>
                <a:latin typeface="Arial" panose="020B0604020202020204" pitchFamily="34" charset="0"/>
                <a:cs typeface="Arial" panose="020B0604020202020204" pitchFamily="34" charset="0"/>
              </a:rPr>
              <a:t>3</a:t>
            </a:r>
            <a:r>
              <a:rPr lang="en-US" sz="1200" dirty="0">
                <a:solidFill>
                  <a:schemeClr val="bg1"/>
                </a:solidFill>
                <a:latin typeface="Arial" panose="020B0604020202020204" pitchFamily="34" charset="0"/>
                <a:cs typeface="Arial" panose="020B0604020202020204" pitchFamily="34" charset="0"/>
              </a:rPr>
              <a:t>Scripps Institution of Oceanography</a:t>
            </a:r>
            <a:endParaRPr lang="en-AT" sz="1200">
              <a:solidFill>
                <a:schemeClr val="bg1"/>
              </a:solidFill>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CE56D7C-B7AF-C5C4-4DC9-B8D52FA2E9C1}"/>
              </a:ext>
            </a:extLst>
          </p:cNvPr>
          <p:cNvSpPr txBox="1"/>
          <p:nvPr/>
        </p:nvSpPr>
        <p:spPr>
          <a:xfrm>
            <a:off x="346262" y="1369803"/>
            <a:ext cx="11564185" cy="1338828"/>
          </a:xfrm>
          <a:prstGeom prst="rect">
            <a:avLst/>
          </a:prstGeom>
          <a:noFill/>
        </p:spPr>
        <p:txBody>
          <a:bodyPr wrap="square">
            <a:spAutoFit/>
          </a:bodyPr>
          <a:lstStyle/>
          <a:p>
            <a:pPr marL="319088" indent="-285750" algn="just">
              <a:spcAft>
                <a:spcPts val="600"/>
              </a:spcAft>
              <a:buFont typeface="Arial" panose="020B0604020202020204" pitchFamily="34" charset="0"/>
              <a:buChar char="•"/>
            </a:pPr>
            <a:r>
              <a:rPr lang="en-US" sz="1600" dirty="0">
                <a:latin typeface="Arial" panose="020B0604020202020204" pitchFamily="34" charset="0"/>
                <a:ea typeface="Source Sans Pro" panose="020B0503030403020204" pitchFamily="34" charset="0"/>
                <a:cs typeface="Arial" panose="020B0604020202020204" pitchFamily="34" charset="0"/>
              </a:rPr>
              <a:t>The acoustic environment of the Arctic Ocean in changing rapidly.</a:t>
            </a:r>
          </a:p>
          <a:p>
            <a:pPr marL="319088" indent="-285750" algn="just">
              <a:spcAft>
                <a:spcPts val="1200"/>
              </a:spcAft>
              <a:buFont typeface="Arial" panose="020B0604020202020204" pitchFamily="34" charset="0"/>
              <a:buChar char="•"/>
            </a:pPr>
            <a:r>
              <a:rPr lang="en-US" sz="1600" dirty="0">
                <a:latin typeface="Arial" panose="020B0604020202020204" pitchFamily="34" charset="0"/>
                <a:ea typeface="Source Sans Pro" panose="020B0503030403020204" pitchFamily="34" charset="0"/>
                <a:cs typeface="Arial" panose="020B0604020202020204" pitchFamily="34" charset="0"/>
              </a:rPr>
              <a:t>We evaluate the Energy </a:t>
            </a:r>
            <a:r>
              <a:rPr lang="en-US" sz="1600" dirty="0" err="1">
                <a:latin typeface="Arial" panose="020B0604020202020204" pitchFamily="34" charset="0"/>
                <a:ea typeface="Source Sans Pro" panose="020B0503030403020204" pitchFamily="34" charset="0"/>
                <a:cs typeface="Arial" panose="020B0604020202020204" pitchFamily="34" charset="0"/>
              </a:rPr>
              <a:t>Exascale</a:t>
            </a:r>
            <a:r>
              <a:rPr lang="en-US" sz="1600" dirty="0">
                <a:latin typeface="Arial" panose="020B0604020202020204" pitchFamily="34" charset="0"/>
                <a:ea typeface="Source Sans Pro" panose="020B0503030403020204" pitchFamily="34" charset="0"/>
                <a:cs typeface="Arial" panose="020B0604020202020204" pitchFamily="34" charset="0"/>
              </a:rPr>
              <a:t> Earth System Model’s (E3SM) ability to reproduce travel times in the Canada Basin, Western Arctic Ocean, measured by the 2016 – 17 Canada Basin Acoustic Propagation Experiment (CANAPE).</a:t>
            </a:r>
          </a:p>
          <a:p>
            <a:pPr marL="319088" indent="-285750" algn="just">
              <a:spcAft>
                <a:spcPts val="600"/>
              </a:spcAft>
              <a:buFont typeface="Arial" panose="020B0604020202020204" pitchFamily="34" charset="0"/>
              <a:buChar char="•"/>
            </a:pPr>
            <a:endParaRPr lang="en-US" sz="1800" dirty="0">
              <a:latin typeface="Arial" panose="020B0604020202020204" pitchFamily="34" charset="0"/>
              <a:ea typeface="Source Sans Pro" panose="020B0503030403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D337E855-37C5-B8DB-B332-FF5C96F0BCD3}"/>
              </a:ext>
            </a:extLst>
          </p:cNvPr>
          <p:cNvSpPr txBox="1"/>
          <p:nvPr/>
        </p:nvSpPr>
        <p:spPr>
          <a:xfrm>
            <a:off x="4680872" y="5034153"/>
            <a:ext cx="7229575" cy="1569660"/>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E3SM temperature and salinity profiles produce sound speed profiles similar to ice-tethered profiler (ITP) data profiles but lacking a subsurface sound speed minimum (1). Acoustic travel times are likewise similar for E3SM, ITP data, and CANAPE, but E3SM does not predict ducted arrivals (2). With rapid warming and freshening of the Arctic Ocean leading to enhanced ducting (3), improvements must be made to E3SM to accurately represent this behavior.</a:t>
            </a:r>
          </a:p>
        </p:txBody>
      </p:sp>
      <p:pic>
        <p:nvPicPr>
          <p:cNvPr id="52" name="Picture 51" descr="Diagram, engineering drawing&#10;&#10;Description automatically generated">
            <a:extLst>
              <a:ext uri="{FF2B5EF4-FFF2-40B4-BE49-F238E27FC236}">
                <a16:creationId xmlns:a16="http://schemas.microsoft.com/office/drawing/2014/main" id="{9BC4FE8A-825D-7A6B-6E81-7F45D49EAEE7}"/>
              </a:ext>
            </a:extLst>
          </p:cNvPr>
          <p:cNvPicPr>
            <a:picLocks noChangeAspect="1"/>
          </p:cNvPicPr>
          <p:nvPr/>
        </p:nvPicPr>
        <p:blipFill rotWithShape="1">
          <a:blip r:embed="rId2"/>
          <a:srcRect l="29582" t="20221" r="29058" b="22686"/>
          <a:stretch/>
        </p:blipFill>
        <p:spPr>
          <a:xfrm>
            <a:off x="281553" y="2403770"/>
            <a:ext cx="4143375" cy="4419601"/>
          </a:xfrm>
          <a:prstGeom prst="rect">
            <a:avLst/>
          </a:prstGeom>
        </p:spPr>
      </p:pic>
      <p:pic>
        <p:nvPicPr>
          <p:cNvPr id="53" name="Picture 52">
            <a:extLst>
              <a:ext uri="{FF2B5EF4-FFF2-40B4-BE49-F238E27FC236}">
                <a16:creationId xmlns:a16="http://schemas.microsoft.com/office/drawing/2014/main" id="{FC90FA76-EC2D-FCF3-3045-BAD981797DD8}"/>
              </a:ext>
            </a:extLst>
          </p:cNvPr>
          <p:cNvPicPr>
            <a:picLocks noChangeAspect="1"/>
          </p:cNvPicPr>
          <p:nvPr/>
        </p:nvPicPr>
        <p:blipFill rotWithShape="1">
          <a:blip r:embed="rId3"/>
          <a:srcRect l="10279" t="31457" r="45203" b="31012"/>
          <a:stretch/>
        </p:blipFill>
        <p:spPr>
          <a:xfrm>
            <a:off x="4424928" y="2435673"/>
            <a:ext cx="3933655" cy="2562535"/>
          </a:xfrm>
          <a:prstGeom prst="rect">
            <a:avLst/>
          </a:prstGeom>
        </p:spPr>
      </p:pic>
      <p:pic>
        <p:nvPicPr>
          <p:cNvPr id="55" name="Picture 54" descr="Chart, line chart, histogram&#10;&#10;Description automatically generated">
            <a:extLst>
              <a:ext uri="{FF2B5EF4-FFF2-40B4-BE49-F238E27FC236}">
                <a16:creationId xmlns:a16="http://schemas.microsoft.com/office/drawing/2014/main" id="{89935055-746C-D2AB-7CAC-6E9C3E3BB3A4}"/>
              </a:ext>
            </a:extLst>
          </p:cNvPr>
          <p:cNvPicPr>
            <a:picLocks noChangeAspect="1"/>
          </p:cNvPicPr>
          <p:nvPr/>
        </p:nvPicPr>
        <p:blipFill rotWithShape="1">
          <a:blip r:embed="rId4"/>
          <a:srcRect l="13763" t="15724" r="13912" b="15639"/>
          <a:stretch/>
        </p:blipFill>
        <p:spPr>
          <a:xfrm>
            <a:off x="8437934" y="2417022"/>
            <a:ext cx="3498426" cy="2565512"/>
          </a:xfrm>
          <a:prstGeom prst="rect">
            <a:avLst/>
          </a:prstGeom>
        </p:spPr>
      </p:pic>
      <p:sp>
        <p:nvSpPr>
          <p:cNvPr id="58" name="TextBox 57">
            <a:extLst>
              <a:ext uri="{FF2B5EF4-FFF2-40B4-BE49-F238E27FC236}">
                <a16:creationId xmlns:a16="http://schemas.microsoft.com/office/drawing/2014/main" id="{CD3E73B0-3B1C-07EB-5F63-B7AE12C4FFFF}"/>
              </a:ext>
            </a:extLst>
          </p:cNvPr>
          <p:cNvSpPr txBox="1"/>
          <p:nvPr/>
        </p:nvSpPr>
        <p:spPr>
          <a:xfrm>
            <a:off x="6086559" y="3015046"/>
            <a:ext cx="1310913" cy="246221"/>
          </a:xfrm>
          <a:prstGeom prst="rect">
            <a:avLst/>
          </a:prstGeom>
          <a:noFill/>
          <a:ln>
            <a:noFill/>
          </a:ln>
        </p:spPr>
        <p:txBody>
          <a:bodyPr wrap="square">
            <a:spAutoFit/>
          </a:bodyPr>
          <a:lstStyle/>
          <a:p>
            <a:pPr marL="33338" algn="just">
              <a:spcAft>
                <a:spcPts val="600"/>
              </a:spcAft>
            </a:pPr>
            <a:r>
              <a:rPr lang="en-US" sz="1000" dirty="0">
                <a:solidFill>
                  <a:srgbClr val="FF0000"/>
                </a:solidFill>
                <a:latin typeface="Arial" panose="020B0604020202020204" pitchFamily="34" charset="0"/>
                <a:ea typeface="Source Sans Pro" panose="020B0503030403020204" pitchFamily="34" charset="0"/>
                <a:cs typeface="Arial" panose="020B0604020202020204" pitchFamily="34" charset="0"/>
              </a:rPr>
              <a:t>ducted arrivals</a:t>
            </a:r>
          </a:p>
        </p:txBody>
      </p:sp>
      <p:cxnSp>
        <p:nvCxnSpPr>
          <p:cNvPr id="59" name="Straight Arrow Connector 58">
            <a:extLst>
              <a:ext uri="{FF2B5EF4-FFF2-40B4-BE49-F238E27FC236}">
                <a16:creationId xmlns:a16="http://schemas.microsoft.com/office/drawing/2014/main" id="{2B50FFEA-AFFF-426D-E1DE-A18AC1C2EF6C}"/>
              </a:ext>
            </a:extLst>
          </p:cNvPr>
          <p:cNvCxnSpPr>
            <a:cxnSpLocks/>
          </p:cNvCxnSpPr>
          <p:nvPr/>
        </p:nvCxnSpPr>
        <p:spPr>
          <a:xfrm>
            <a:off x="7080985" y="3180839"/>
            <a:ext cx="163605" cy="804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F81FEDF9-4C2F-0F68-CEB7-FE8278F876BF}"/>
              </a:ext>
            </a:extLst>
          </p:cNvPr>
          <p:cNvCxnSpPr>
            <a:cxnSpLocks/>
          </p:cNvCxnSpPr>
          <p:nvPr/>
        </p:nvCxnSpPr>
        <p:spPr>
          <a:xfrm flipV="1">
            <a:off x="7080985" y="2918021"/>
            <a:ext cx="163605" cy="2326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8C42C4CB-47CE-6AB5-7543-F06E5BAF2DCC}"/>
              </a:ext>
            </a:extLst>
          </p:cNvPr>
          <p:cNvSpPr/>
          <p:nvPr/>
        </p:nvSpPr>
        <p:spPr>
          <a:xfrm>
            <a:off x="346262" y="2435673"/>
            <a:ext cx="244753" cy="2729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C5729C57-0512-D1BA-779C-EC9B139812F0}"/>
              </a:ext>
            </a:extLst>
          </p:cNvPr>
          <p:cNvSpPr/>
          <p:nvPr/>
        </p:nvSpPr>
        <p:spPr>
          <a:xfrm>
            <a:off x="323960" y="4292227"/>
            <a:ext cx="244753" cy="2729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2168ABB-E9B6-B415-891D-D103AB518EA1}"/>
              </a:ext>
            </a:extLst>
          </p:cNvPr>
          <p:cNvSpPr txBox="1"/>
          <p:nvPr/>
        </p:nvSpPr>
        <p:spPr>
          <a:xfrm>
            <a:off x="281553" y="2370077"/>
            <a:ext cx="554788"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1)</a:t>
            </a:r>
          </a:p>
        </p:txBody>
      </p:sp>
      <p:sp>
        <p:nvSpPr>
          <p:cNvPr id="66" name="TextBox 65">
            <a:extLst>
              <a:ext uri="{FF2B5EF4-FFF2-40B4-BE49-F238E27FC236}">
                <a16:creationId xmlns:a16="http://schemas.microsoft.com/office/drawing/2014/main" id="{7099F781-D44F-5B94-F96F-AB8226C04B4B}"/>
              </a:ext>
            </a:extLst>
          </p:cNvPr>
          <p:cNvSpPr txBox="1"/>
          <p:nvPr/>
        </p:nvSpPr>
        <p:spPr>
          <a:xfrm>
            <a:off x="4692556" y="2372293"/>
            <a:ext cx="554788"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2)</a:t>
            </a:r>
          </a:p>
        </p:txBody>
      </p:sp>
      <p:sp>
        <p:nvSpPr>
          <p:cNvPr id="67" name="TextBox 66">
            <a:extLst>
              <a:ext uri="{FF2B5EF4-FFF2-40B4-BE49-F238E27FC236}">
                <a16:creationId xmlns:a16="http://schemas.microsoft.com/office/drawing/2014/main" id="{4E24DECE-B057-75BC-4232-045B94DF2407}"/>
              </a:ext>
            </a:extLst>
          </p:cNvPr>
          <p:cNvSpPr txBox="1"/>
          <p:nvPr/>
        </p:nvSpPr>
        <p:spPr>
          <a:xfrm>
            <a:off x="8348817" y="2370077"/>
            <a:ext cx="554788"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3)</a:t>
            </a:r>
          </a:p>
        </p:txBody>
      </p:sp>
      <p:sp>
        <p:nvSpPr>
          <p:cNvPr id="6" name="TextBox 5">
            <a:extLst>
              <a:ext uri="{FF2B5EF4-FFF2-40B4-BE49-F238E27FC236}">
                <a16:creationId xmlns:a16="http://schemas.microsoft.com/office/drawing/2014/main" id="{39FF5877-0A3B-BA8A-C196-71843FC741EF}"/>
              </a:ext>
            </a:extLst>
          </p:cNvPr>
          <p:cNvSpPr txBox="1"/>
          <p:nvPr/>
        </p:nvSpPr>
        <p:spPr>
          <a:xfrm>
            <a:off x="10168047" y="6577150"/>
            <a:ext cx="1742400" cy="246221"/>
          </a:xfrm>
          <a:prstGeom prst="rect">
            <a:avLst/>
          </a:prstGeom>
          <a:noFill/>
        </p:spPr>
        <p:txBody>
          <a:bodyPr wrap="square" rtlCol="0">
            <a:spAutoFit/>
          </a:bodyPr>
          <a:lstStyle/>
          <a:p>
            <a:pPr algn="r"/>
            <a:r>
              <a:rPr lang="en-US" sz="1000" dirty="0"/>
              <a:t>LA-UR-</a:t>
            </a:r>
            <a:r>
              <a:rPr lang="en-US" sz="1000" dirty="0">
                <a:effectLst/>
              </a:rPr>
              <a:t>23-25154</a:t>
            </a:r>
            <a:endParaRPr lang="en-US" sz="1000" dirty="0"/>
          </a:p>
        </p:txBody>
      </p:sp>
    </p:spTree>
    <p:extLst>
      <p:ext uri="{BB962C8B-B14F-4D97-AF65-F5344CB8AC3E}">
        <p14:creationId xmlns:p14="http://schemas.microsoft.com/office/powerpoint/2010/main" val="607453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5250</TotalTime>
  <Words>207</Words>
  <Application>Microsoft Macintosh PowerPoint</Application>
  <PresentationFormat>Widescreen</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Niklasson, Siobhan Marion Yueh Ming</cp:lastModifiedBy>
  <cp:revision>27</cp:revision>
  <dcterms:created xsi:type="dcterms:W3CDTF">2023-04-18T13:25:54Z</dcterms:created>
  <dcterms:modified xsi:type="dcterms:W3CDTF">2023-05-12T20:15:42Z</dcterms:modified>
</cp:coreProperties>
</file>