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48" r:id="rId2"/>
  </p:sldMasterIdLst>
  <p:notesMasterIdLst>
    <p:notesMasterId r:id="rId8"/>
  </p:notesMasterIdLst>
  <p:sldIdLst>
    <p:sldId id="261" r:id="rId3"/>
    <p:sldId id="256" r:id="rId4"/>
    <p:sldId id="262" r:id="rId5"/>
    <p:sldId id="263" r:id="rId6"/>
    <p:sldId id="264" r:id="rId7"/>
  </p:sldIdLst>
  <p:sldSz cx="12192000" cy="6858000"/>
  <p:notesSz cx="6858000" cy="9144000"/>
  <p:defaultText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ening/Cover Slide" id="{3F57730A-5715-AC46-A105-BB04A9144E5D}">
          <p14:sldIdLst>
            <p14:sldId id="261"/>
          </p14:sldIdLst>
        </p14:section>
        <p14:section name="Presentation Template" id="{D3474E28-4AA6-E748-B496-81F08868819A}">
          <p14:sldIdLst>
            <p14:sldId id="256"/>
            <p14:sldId id="262"/>
            <p14:sldId id="263"/>
            <p14:sldId id="264"/>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337"/>
    <p:restoredTop sz="94382"/>
  </p:normalViewPr>
  <p:slideViewPr>
    <p:cSldViewPr snapToGrid="0">
      <p:cViewPr varScale="1">
        <p:scale>
          <a:sx n="143" d="100"/>
          <a:sy n="143" d="100"/>
        </p:scale>
        <p:origin x="224" y="5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59570D-2707-D84C-9CCC-CE19495DC61B}" type="datetimeFigureOut">
              <a:rPr lang="en-US" smtClean="0"/>
              <a:t>6/11/23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13E8E8-49FA-0943-B696-7007EDCC2EB8}" type="slidenum">
              <a:rPr lang="en-US" smtClean="0"/>
              <a:t>‹#›</a:t>
            </a:fld>
            <a:endParaRPr lang="en-US"/>
          </a:p>
        </p:txBody>
      </p:sp>
    </p:spTree>
    <p:extLst>
      <p:ext uri="{BB962C8B-B14F-4D97-AF65-F5344CB8AC3E}">
        <p14:creationId xmlns:p14="http://schemas.microsoft.com/office/powerpoint/2010/main" val="38177301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13E8E8-49FA-0943-B696-7007EDCC2EB8}" type="slidenum">
              <a:rPr lang="en-US" smtClean="0"/>
              <a:t>1</a:t>
            </a:fld>
            <a:endParaRPr lang="en-US"/>
          </a:p>
        </p:txBody>
      </p:sp>
    </p:spTree>
    <p:extLst>
      <p:ext uri="{BB962C8B-B14F-4D97-AF65-F5344CB8AC3E}">
        <p14:creationId xmlns:p14="http://schemas.microsoft.com/office/powerpoint/2010/main" val="138801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grpSp>
        <p:nvGrpSpPr>
          <p:cNvPr id="3" name="Group 4">
            <a:extLst>
              <a:ext uri="{FF2B5EF4-FFF2-40B4-BE49-F238E27FC236}">
                <a16:creationId xmlns:a16="http://schemas.microsoft.com/office/drawing/2014/main" id="{215ECF44-0FCA-1717-6177-766F13B9527F}"/>
              </a:ext>
            </a:extLst>
          </p:cNvPr>
          <p:cNvGrpSpPr>
            <a:grpSpLocks noChangeAspect="1"/>
          </p:cNvGrpSpPr>
          <p:nvPr userDrawn="1"/>
        </p:nvGrpSpPr>
        <p:grpSpPr bwMode="auto">
          <a:xfrm>
            <a:off x="11020425" y="5397498"/>
            <a:ext cx="1003300" cy="1219199"/>
            <a:chOff x="6942" y="3400"/>
            <a:chExt cx="632" cy="768"/>
          </a:xfrm>
        </p:grpSpPr>
        <p:sp>
          <p:nvSpPr>
            <p:cNvPr id="4" name="AutoShape 3">
              <a:extLst>
                <a:ext uri="{FF2B5EF4-FFF2-40B4-BE49-F238E27FC236}">
                  <a16:creationId xmlns:a16="http://schemas.microsoft.com/office/drawing/2014/main" id="{B873EFF3-4F89-4731-E9E8-AAA21F372914}"/>
                </a:ext>
              </a:extLst>
            </p:cNvPr>
            <p:cNvSpPr>
              <a:spLocks noChangeAspect="1" noChangeArrowheads="1" noTextEdit="1"/>
            </p:cNvSpPr>
            <p:nvPr userDrawn="1"/>
          </p:nvSpPr>
          <p:spPr bwMode="auto">
            <a:xfrm>
              <a:off x="6942" y="3403"/>
              <a:ext cx="632" cy="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 name="Freeform 7">
              <a:extLst>
                <a:ext uri="{FF2B5EF4-FFF2-40B4-BE49-F238E27FC236}">
                  <a16:creationId xmlns:a16="http://schemas.microsoft.com/office/drawing/2014/main" id="{0E69EBC7-81FB-27CC-1DC9-21F0101A3D92}"/>
                </a:ext>
              </a:extLst>
            </p:cNvPr>
            <p:cNvSpPr>
              <a:spLocks/>
            </p:cNvSpPr>
            <p:nvPr userDrawn="1"/>
          </p:nvSpPr>
          <p:spPr bwMode="auto">
            <a:xfrm>
              <a:off x="7000" y="3407"/>
              <a:ext cx="518" cy="516"/>
            </a:xfrm>
            <a:custGeom>
              <a:avLst/>
              <a:gdLst>
                <a:gd name="T0" fmla="*/ 143 w 1542"/>
                <a:gd name="T1" fmla="*/ 1542 h 1542"/>
                <a:gd name="T2" fmla="*/ 143 w 1542"/>
                <a:gd name="T3" fmla="*/ 1542 h 1542"/>
                <a:gd name="T4" fmla="*/ 0 w 1542"/>
                <a:gd name="T5" fmla="*/ 1400 h 1542"/>
                <a:gd name="T6" fmla="*/ 0 w 1542"/>
                <a:gd name="T7" fmla="*/ 142 h 1542"/>
                <a:gd name="T8" fmla="*/ 143 w 1542"/>
                <a:gd name="T9" fmla="*/ 0 h 1542"/>
                <a:gd name="T10" fmla="*/ 1400 w 1542"/>
                <a:gd name="T11" fmla="*/ 0 h 1542"/>
                <a:gd name="T12" fmla="*/ 1542 w 1542"/>
                <a:gd name="T13" fmla="*/ 142 h 1542"/>
                <a:gd name="T14" fmla="*/ 1542 w 1542"/>
                <a:gd name="T15" fmla="*/ 1400 h 1542"/>
                <a:gd name="T16" fmla="*/ 1400 w 1542"/>
                <a:gd name="T17" fmla="*/ 1542 h 1542"/>
                <a:gd name="T18" fmla="*/ 143 w 1542"/>
                <a:gd name="T19" fmla="*/ 1542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2" h="1542">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 name="Freeform 8">
              <a:extLst>
                <a:ext uri="{FF2B5EF4-FFF2-40B4-BE49-F238E27FC236}">
                  <a16:creationId xmlns:a16="http://schemas.microsoft.com/office/drawing/2014/main" id="{00CD6128-75A1-A75A-7386-9074387193A4}"/>
                </a:ext>
              </a:extLst>
            </p:cNvPr>
            <p:cNvSpPr>
              <a:spLocks noEditPoints="1"/>
            </p:cNvSpPr>
            <p:nvPr userDrawn="1"/>
          </p:nvSpPr>
          <p:spPr bwMode="auto">
            <a:xfrm>
              <a:off x="6993" y="3400"/>
              <a:ext cx="532" cy="530"/>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314241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BDAC0-3989-9DEA-56D2-D9110E277CD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AT"/>
          </a:p>
        </p:txBody>
      </p:sp>
      <p:sp>
        <p:nvSpPr>
          <p:cNvPr id="3" name="Picture Placeholder 2">
            <a:extLst>
              <a:ext uri="{FF2B5EF4-FFF2-40B4-BE49-F238E27FC236}">
                <a16:creationId xmlns:a16="http://schemas.microsoft.com/office/drawing/2014/main" id="{EDEEB673-96C5-9150-93A9-B8A68419558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T"/>
          </a:p>
        </p:txBody>
      </p:sp>
      <p:sp>
        <p:nvSpPr>
          <p:cNvPr id="4" name="Text Placeholder 3">
            <a:extLst>
              <a:ext uri="{FF2B5EF4-FFF2-40B4-BE49-F238E27FC236}">
                <a16:creationId xmlns:a16="http://schemas.microsoft.com/office/drawing/2014/main" id="{EB45DBFF-1905-96EA-F117-F7109DA88E0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B250AEF-CCD9-BDA4-BC61-04C3F1EBE42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11.06.23</a:t>
            </a:fld>
            <a:endParaRPr lang="en-AT"/>
          </a:p>
        </p:txBody>
      </p:sp>
      <p:sp>
        <p:nvSpPr>
          <p:cNvPr id="6" name="Footer Placeholder 5">
            <a:extLst>
              <a:ext uri="{FF2B5EF4-FFF2-40B4-BE49-F238E27FC236}">
                <a16:creationId xmlns:a16="http://schemas.microsoft.com/office/drawing/2014/main" id="{80B65F7D-AB3F-4B10-493C-818831748A90}"/>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24DBF558-90B7-EDC0-41D8-A7E587B8429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3054567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DBD55-D949-603C-D4B0-76BF5A6F6E00}"/>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Vertical Text Placeholder 2">
            <a:extLst>
              <a:ext uri="{FF2B5EF4-FFF2-40B4-BE49-F238E27FC236}">
                <a16:creationId xmlns:a16="http://schemas.microsoft.com/office/drawing/2014/main" id="{99DA7AB6-60A3-C781-0F6C-EE05C02F7270}"/>
              </a:ext>
            </a:extLst>
          </p:cNvPr>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6952BB46-382F-D2E7-AE45-6658D0BB5E0F}"/>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11.06.23</a:t>
            </a:fld>
            <a:endParaRPr lang="en-AT"/>
          </a:p>
        </p:txBody>
      </p:sp>
      <p:sp>
        <p:nvSpPr>
          <p:cNvPr id="5" name="Footer Placeholder 4">
            <a:extLst>
              <a:ext uri="{FF2B5EF4-FFF2-40B4-BE49-F238E27FC236}">
                <a16:creationId xmlns:a16="http://schemas.microsoft.com/office/drawing/2014/main" id="{6B38399F-CEA1-5E34-629D-5B852C64E342}"/>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BC3A48BB-D79A-C07C-2705-F0BB4F5BE686}"/>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5995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559DF0-843B-0123-336F-436CBCFB8631}"/>
              </a:ext>
            </a:extLst>
          </p:cNvPr>
          <p:cNvSpPr>
            <a:spLocks noGrp="1"/>
          </p:cNvSpPr>
          <p:nvPr>
            <p:ph type="title" orient="vert"/>
          </p:nvPr>
        </p:nvSpPr>
        <p:spPr>
          <a:xfrm>
            <a:off x="8724900" y="365125"/>
            <a:ext cx="2628900" cy="5811838"/>
          </a:xfrm>
          <a:prstGeom prst="rect">
            <a:avLst/>
          </a:prstGeom>
        </p:spPr>
        <p:txBody>
          <a:bodyPr vert="eaVert"/>
          <a:lstStyle/>
          <a:p>
            <a:r>
              <a:rPr lang="en-GB"/>
              <a:t>Click to edit Master title style</a:t>
            </a:r>
            <a:endParaRPr lang="en-AT"/>
          </a:p>
        </p:txBody>
      </p:sp>
      <p:sp>
        <p:nvSpPr>
          <p:cNvPr id="3" name="Vertical Text Placeholder 2">
            <a:extLst>
              <a:ext uri="{FF2B5EF4-FFF2-40B4-BE49-F238E27FC236}">
                <a16:creationId xmlns:a16="http://schemas.microsoft.com/office/drawing/2014/main" id="{7AF89A11-648F-F280-73CE-7BB16BDE2FC4}"/>
              </a:ext>
            </a:extLst>
          </p:cNvPr>
          <p:cNvSpPr>
            <a:spLocks noGrp="1"/>
          </p:cNvSpPr>
          <p:nvPr>
            <p:ph type="body" orient="vert" idx="1"/>
          </p:nvPr>
        </p:nvSpPr>
        <p:spPr>
          <a:xfrm>
            <a:off x="838200" y="365125"/>
            <a:ext cx="7734300" cy="58118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E091215F-8C03-13FA-7CA9-97C1ED8D67B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11.06.23</a:t>
            </a:fld>
            <a:endParaRPr lang="en-AT"/>
          </a:p>
        </p:txBody>
      </p:sp>
      <p:sp>
        <p:nvSpPr>
          <p:cNvPr id="5" name="Footer Placeholder 4">
            <a:extLst>
              <a:ext uri="{FF2B5EF4-FFF2-40B4-BE49-F238E27FC236}">
                <a16:creationId xmlns:a16="http://schemas.microsoft.com/office/drawing/2014/main" id="{8491B1AC-07AB-6379-312C-13CB86C4249C}"/>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3AB01CC9-1660-AC5F-55AF-2E2C09C74EC0}"/>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73028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B960F-DD99-15C9-0B8B-8812FA65F75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endParaRPr lang="en-AT"/>
          </a:p>
        </p:txBody>
      </p:sp>
      <p:sp>
        <p:nvSpPr>
          <p:cNvPr id="3" name="Subtitle 2">
            <a:extLst>
              <a:ext uri="{FF2B5EF4-FFF2-40B4-BE49-F238E27FC236}">
                <a16:creationId xmlns:a16="http://schemas.microsoft.com/office/drawing/2014/main" id="{EC772C69-3FA2-7471-7D20-0193338A6E4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AT"/>
          </a:p>
        </p:txBody>
      </p:sp>
      <p:sp>
        <p:nvSpPr>
          <p:cNvPr id="4" name="Date Placeholder 3">
            <a:extLst>
              <a:ext uri="{FF2B5EF4-FFF2-40B4-BE49-F238E27FC236}">
                <a16:creationId xmlns:a16="http://schemas.microsoft.com/office/drawing/2014/main" id="{8E6BD510-9EB7-352F-4299-E72E569B8D1C}"/>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11.06.23</a:t>
            </a:fld>
            <a:endParaRPr lang="en-AT"/>
          </a:p>
        </p:txBody>
      </p:sp>
      <p:sp>
        <p:nvSpPr>
          <p:cNvPr id="5" name="Footer Placeholder 4">
            <a:extLst>
              <a:ext uri="{FF2B5EF4-FFF2-40B4-BE49-F238E27FC236}">
                <a16:creationId xmlns:a16="http://schemas.microsoft.com/office/drawing/2014/main" id="{DBBE651C-E995-6D0C-69DF-B08DA91D3154}"/>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8F312567-4417-4398-7043-025006E25EC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026471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FEE6D-2A0A-67BB-C604-40C5BDFAEB49}"/>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Content Placeholder 2">
            <a:extLst>
              <a:ext uri="{FF2B5EF4-FFF2-40B4-BE49-F238E27FC236}">
                <a16:creationId xmlns:a16="http://schemas.microsoft.com/office/drawing/2014/main" id="{3FCEE5B6-B354-536E-532A-A02EB76E3D6D}"/>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8CCE5EE6-4C68-A431-0DCB-255BEAF04A8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11.06.23</a:t>
            </a:fld>
            <a:endParaRPr lang="en-AT"/>
          </a:p>
        </p:txBody>
      </p:sp>
      <p:sp>
        <p:nvSpPr>
          <p:cNvPr id="5" name="Footer Placeholder 4">
            <a:extLst>
              <a:ext uri="{FF2B5EF4-FFF2-40B4-BE49-F238E27FC236}">
                <a16:creationId xmlns:a16="http://schemas.microsoft.com/office/drawing/2014/main" id="{EBDF841C-77A5-A0A1-BF7C-9C573C101E4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19CAC301-62EA-06A8-25F1-AE7C9612CBB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333895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C434D-4BF7-DFF4-0CE1-4BF305023AC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GB"/>
              <a:t>Click to edit Master title style</a:t>
            </a:r>
            <a:endParaRPr lang="en-AT"/>
          </a:p>
        </p:txBody>
      </p:sp>
      <p:sp>
        <p:nvSpPr>
          <p:cNvPr id="3" name="Text Placeholder 2">
            <a:extLst>
              <a:ext uri="{FF2B5EF4-FFF2-40B4-BE49-F238E27FC236}">
                <a16:creationId xmlns:a16="http://schemas.microsoft.com/office/drawing/2014/main" id="{533B80C5-078D-F5AF-1E84-F25F16AE7A8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5DC8A51-08E0-4D03-D419-13857F9F69BD}"/>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11.06.23</a:t>
            </a:fld>
            <a:endParaRPr lang="en-AT"/>
          </a:p>
        </p:txBody>
      </p:sp>
      <p:sp>
        <p:nvSpPr>
          <p:cNvPr id="5" name="Footer Placeholder 4">
            <a:extLst>
              <a:ext uri="{FF2B5EF4-FFF2-40B4-BE49-F238E27FC236}">
                <a16:creationId xmlns:a16="http://schemas.microsoft.com/office/drawing/2014/main" id="{BA815623-FFB6-DEBB-B2B7-25A8598B2D8D}"/>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C521D2B2-9B4B-1000-F7A1-B1293AC1F527}"/>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4058015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EF931-A94C-211D-4C16-E834A5996B32}"/>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Content Placeholder 2">
            <a:extLst>
              <a:ext uri="{FF2B5EF4-FFF2-40B4-BE49-F238E27FC236}">
                <a16:creationId xmlns:a16="http://schemas.microsoft.com/office/drawing/2014/main" id="{CF320A0E-285F-5530-02FF-F66B1777B81B}"/>
              </a:ext>
            </a:extLst>
          </p:cNvPr>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Content Placeholder 3">
            <a:extLst>
              <a:ext uri="{FF2B5EF4-FFF2-40B4-BE49-F238E27FC236}">
                <a16:creationId xmlns:a16="http://schemas.microsoft.com/office/drawing/2014/main" id="{EC072D30-F2E3-0B3A-B30C-A5343C3BF523}"/>
              </a:ext>
            </a:extLst>
          </p:cNvPr>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5" name="Date Placeholder 4">
            <a:extLst>
              <a:ext uri="{FF2B5EF4-FFF2-40B4-BE49-F238E27FC236}">
                <a16:creationId xmlns:a16="http://schemas.microsoft.com/office/drawing/2014/main" id="{0B15F759-D83B-28DD-81FE-FB28B905A23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11.06.23</a:t>
            </a:fld>
            <a:endParaRPr lang="en-AT"/>
          </a:p>
        </p:txBody>
      </p:sp>
      <p:sp>
        <p:nvSpPr>
          <p:cNvPr id="6" name="Footer Placeholder 5">
            <a:extLst>
              <a:ext uri="{FF2B5EF4-FFF2-40B4-BE49-F238E27FC236}">
                <a16:creationId xmlns:a16="http://schemas.microsoft.com/office/drawing/2014/main" id="{2554AA6C-AC4A-254A-4ED5-382239E88EDC}"/>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7DE390A8-0B27-AD23-4D78-8B67D1F644A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663638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98552-CBBF-D10C-2851-CE5F323BE08F}"/>
              </a:ext>
            </a:extLst>
          </p:cNvPr>
          <p:cNvSpPr>
            <a:spLocks noGrp="1"/>
          </p:cNvSpPr>
          <p:nvPr>
            <p:ph type="title"/>
          </p:nvPr>
        </p:nvSpPr>
        <p:spPr>
          <a:xfrm>
            <a:off x="839788" y="365125"/>
            <a:ext cx="10515600" cy="1325563"/>
          </a:xfrm>
          <a:prstGeom prst="rect">
            <a:avLst/>
          </a:prstGeom>
        </p:spPr>
        <p:txBody>
          <a:bodyPr/>
          <a:lstStyle/>
          <a:p>
            <a:r>
              <a:rPr lang="en-GB"/>
              <a:t>Click to edit Master title style</a:t>
            </a:r>
            <a:endParaRPr lang="en-AT"/>
          </a:p>
        </p:txBody>
      </p:sp>
      <p:sp>
        <p:nvSpPr>
          <p:cNvPr id="3" name="Text Placeholder 2">
            <a:extLst>
              <a:ext uri="{FF2B5EF4-FFF2-40B4-BE49-F238E27FC236}">
                <a16:creationId xmlns:a16="http://schemas.microsoft.com/office/drawing/2014/main" id="{FFFE88C3-615B-816B-C041-1B014F77F8F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A50F503-4249-0855-96AC-008B469A4FAF}"/>
              </a:ext>
            </a:extLst>
          </p:cNvPr>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5" name="Text Placeholder 4">
            <a:extLst>
              <a:ext uri="{FF2B5EF4-FFF2-40B4-BE49-F238E27FC236}">
                <a16:creationId xmlns:a16="http://schemas.microsoft.com/office/drawing/2014/main" id="{25998227-D465-AE51-360B-A84D6E6A8CB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F1D8803-B841-D379-DA13-54B34C514063}"/>
              </a:ext>
            </a:extLst>
          </p:cNvPr>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7" name="Date Placeholder 6">
            <a:extLst>
              <a:ext uri="{FF2B5EF4-FFF2-40B4-BE49-F238E27FC236}">
                <a16:creationId xmlns:a16="http://schemas.microsoft.com/office/drawing/2014/main" id="{FA03BFB6-C264-EC78-DE85-31ED77A746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11.06.23</a:t>
            </a:fld>
            <a:endParaRPr lang="en-AT"/>
          </a:p>
        </p:txBody>
      </p:sp>
      <p:sp>
        <p:nvSpPr>
          <p:cNvPr id="8" name="Footer Placeholder 7">
            <a:extLst>
              <a:ext uri="{FF2B5EF4-FFF2-40B4-BE49-F238E27FC236}">
                <a16:creationId xmlns:a16="http://schemas.microsoft.com/office/drawing/2014/main" id="{00ADCE47-0D8A-89FC-52C2-D482F134EBB2}"/>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9" name="Slide Number Placeholder 8">
            <a:extLst>
              <a:ext uri="{FF2B5EF4-FFF2-40B4-BE49-F238E27FC236}">
                <a16:creationId xmlns:a16="http://schemas.microsoft.com/office/drawing/2014/main" id="{9A8CD5A7-1626-07AA-D2F2-7D9D7D8D6C12}"/>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959806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3FC91-6701-22B3-F986-D2DE7F9935EC}"/>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Date Placeholder 2">
            <a:extLst>
              <a:ext uri="{FF2B5EF4-FFF2-40B4-BE49-F238E27FC236}">
                <a16:creationId xmlns:a16="http://schemas.microsoft.com/office/drawing/2014/main" id="{8865FC91-E1CF-B33B-4316-5F030AB3405E}"/>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11.06.23</a:t>
            </a:fld>
            <a:endParaRPr lang="en-AT"/>
          </a:p>
        </p:txBody>
      </p:sp>
      <p:sp>
        <p:nvSpPr>
          <p:cNvPr id="4" name="Footer Placeholder 3">
            <a:extLst>
              <a:ext uri="{FF2B5EF4-FFF2-40B4-BE49-F238E27FC236}">
                <a16:creationId xmlns:a16="http://schemas.microsoft.com/office/drawing/2014/main" id="{B713C2CC-BC4A-E4DF-8494-EC235D70283A}"/>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5" name="Slide Number Placeholder 4">
            <a:extLst>
              <a:ext uri="{FF2B5EF4-FFF2-40B4-BE49-F238E27FC236}">
                <a16:creationId xmlns:a16="http://schemas.microsoft.com/office/drawing/2014/main" id="{B66A15BA-FEE4-7386-6712-A96CDE521629}"/>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3855353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740188-5A5C-FAF9-2521-642030BDA5D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11.06.23</a:t>
            </a:fld>
            <a:endParaRPr lang="en-AT"/>
          </a:p>
        </p:txBody>
      </p:sp>
      <p:sp>
        <p:nvSpPr>
          <p:cNvPr id="3" name="Footer Placeholder 2">
            <a:extLst>
              <a:ext uri="{FF2B5EF4-FFF2-40B4-BE49-F238E27FC236}">
                <a16:creationId xmlns:a16="http://schemas.microsoft.com/office/drawing/2014/main" id="{08FDEB4D-A45C-1453-8190-7209781C688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4" name="Slide Number Placeholder 3">
            <a:extLst>
              <a:ext uri="{FF2B5EF4-FFF2-40B4-BE49-F238E27FC236}">
                <a16:creationId xmlns:a16="http://schemas.microsoft.com/office/drawing/2014/main" id="{E398E109-5B87-E4B1-ADC1-030218708371}"/>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428433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0AA26-4BB6-1D1A-037D-ACBAE49B0BA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AT"/>
          </a:p>
        </p:txBody>
      </p:sp>
      <p:sp>
        <p:nvSpPr>
          <p:cNvPr id="3" name="Content Placeholder 2">
            <a:extLst>
              <a:ext uri="{FF2B5EF4-FFF2-40B4-BE49-F238E27FC236}">
                <a16:creationId xmlns:a16="http://schemas.microsoft.com/office/drawing/2014/main" id="{77456E84-B974-7F35-3C70-8E3E07AB255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Text Placeholder 3">
            <a:extLst>
              <a:ext uri="{FF2B5EF4-FFF2-40B4-BE49-F238E27FC236}">
                <a16:creationId xmlns:a16="http://schemas.microsoft.com/office/drawing/2014/main" id="{F0A2D2F7-ABF5-8F11-2584-17C841342F7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5971083-6C28-83C7-1AC1-F475C8F45B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11.06.23</a:t>
            </a:fld>
            <a:endParaRPr lang="en-AT"/>
          </a:p>
        </p:txBody>
      </p:sp>
      <p:sp>
        <p:nvSpPr>
          <p:cNvPr id="6" name="Footer Placeholder 5">
            <a:extLst>
              <a:ext uri="{FF2B5EF4-FFF2-40B4-BE49-F238E27FC236}">
                <a16:creationId xmlns:a16="http://schemas.microsoft.com/office/drawing/2014/main" id="{3B3CCEC8-BA30-1F91-FADA-069CB64C2ED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50E1819F-0494-7C02-1117-13ABFA5AED2E}"/>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866319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image" Target="../media/image1.jpg"/><Relationship Id="rId7" Type="http://schemas.openxmlformats.org/officeDocument/2006/relationships/slide" Target="../slides/slide4.xml"/><Relationship Id="rId12" Type="http://schemas.openxmlformats.org/officeDocument/2006/relationships/image" Target="../media/image7.emf"/><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3.emf"/><Relationship Id="rId11" Type="http://schemas.openxmlformats.org/officeDocument/2006/relationships/image" Target="../media/image6.emf"/><Relationship Id="rId5" Type="http://schemas.openxmlformats.org/officeDocument/2006/relationships/slide" Target="../slides/slide2.xml"/><Relationship Id="rId10" Type="http://schemas.openxmlformats.org/officeDocument/2006/relationships/image" Target="../media/image5.emf"/><Relationship Id="rId4" Type="http://schemas.openxmlformats.org/officeDocument/2006/relationships/image" Target="../media/image2.emf"/><Relationship Id="rId9" Type="http://schemas.openxmlformats.org/officeDocument/2006/relationships/slide" Target="../slides/slide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8.png"/><Relationship Id="rId18" Type="http://schemas.openxmlformats.org/officeDocument/2006/relationships/image" Target="../media/image12.emf"/><Relationship Id="rId3" Type="http://schemas.openxmlformats.org/officeDocument/2006/relationships/slideLayout" Target="../slideLayouts/slideLayout4.xml"/><Relationship Id="rId21" Type="http://schemas.openxmlformats.org/officeDocument/2006/relationships/slide" Target="../slides/slide4.xml"/><Relationship Id="rId7" Type="http://schemas.openxmlformats.org/officeDocument/2006/relationships/slideLayout" Target="../slideLayouts/slideLayout8.xml"/><Relationship Id="rId12" Type="http://schemas.openxmlformats.org/officeDocument/2006/relationships/theme" Target="../theme/theme2.xml"/><Relationship Id="rId17" Type="http://schemas.openxmlformats.org/officeDocument/2006/relationships/slide" Target="../slides/slide2.xml"/><Relationship Id="rId25" Type="http://schemas.openxmlformats.org/officeDocument/2006/relationships/image" Target="../media/image16.emf"/><Relationship Id="rId2" Type="http://schemas.openxmlformats.org/officeDocument/2006/relationships/slideLayout" Target="../slideLayouts/slideLayout3.xml"/><Relationship Id="rId16" Type="http://schemas.openxmlformats.org/officeDocument/2006/relationships/image" Target="../media/image11.emf"/><Relationship Id="rId20" Type="http://schemas.openxmlformats.org/officeDocument/2006/relationships/image" Target="../media/image13.emf"/><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24" Type="http://schemas.openxmlformats.org/officeDocument/2006/relationships/image" Target="../media/image15.emf"/><Relationship Id="rId5" Type="http://schemas.openxmlformats.org/officeDocument/2006/relationships/slideLayout" Target="../slideLayouts/slideLayout6.xml"/><Relationship Id="rId15" Type="http://schemas.openxmlformats.org/officeDocument/2006/relationships/image" Target="../media/image10.emf"/><Relationship Id="rId23" Type="http://schemas.openxmlformats.org/officeDocument/2006/relationships/slide" Target="../slides/slide5.xml"/><Relationship Id="rId10" Type="http://schemas.openxmlformats.org/officeDocument/2006/relationships/slideLayout" Target="../slideLayouts/slideLayout11.xml"/><Relationship Id="rId19" Type="http://schemas.openxmlformats.org/officeDocument/2006/relationships/slide" Target="../slides/slide3.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9.emf"/><Relationship Id="rId22" Type="http://schemas.openxmlformats.org/officeDocument/2006/relationships/image" Target="../media/image14.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538A48F-A32D-1367-E754-FD1441CC128B}"/>
              </a:ext>
            </a:extLst>
          </p:cNvPr>
          <p:cNvPicPr>
            <a:picLocks noChangeAspect="1"/>
          </p:cNvPicPr>
          <p:nvPr userDrawn="1"/>
        </p:nvPicPr>
        <p:blipFill>
          <a:blip r:embed="rId4"/>
          <a:stretch>
            <a:fillRect/>
          </a:stretch>
        </p:blipFill>
        <p:spPr>
          <a:xfrm>
            <a:off x="197124" y="400850"/>
            <a:ext cx="2039389" cy="1019695"/>
          </a:xfrm>
          <a:prstGeom prst="rect">
            <a:avLst/>
          </a:prstGeom>
        </p:spPr>
      </p:pic>
      <p:pic>
        <p:nvPicPr>
          <p:cNvPr id="14" name="Picture 13">
            <a:hlinkClick r:id="rId5" action="ppaction://hlinksldjump"/>
            <a:extLst>
              <a:ext uri="{FF2B5EF4-FFF2-40B4-BE49-F238E27FC236}">
                <a16:creationId xmlns:a16="http://schemas.microsoft.com/office/drawing/2014/main" id="{180DFF96-CBFD-BE49-06A1-72B2C840F2F3}"/>
              </a:ext>
            </a:extLst>
          </p:cNvPr>
          <p:cNvPicPr>
            <a:picLocks noChangeAspect="1"/>
          </p:cNvPicPr>
          <p:nvPr userDrawn="1"/>
        </p:nvPicPr>
        <p:blipFill>
          <a:blip r:embed="rId6"/>
          <a:stretch>
            <a:fillRect/>
          </a:stretch>
        </p:blipFill>
        <p:spPr>
          <a:xfrm>
            <a:off x="315118" y="1927567"/>
            <a:ext cx="1803400" cy="723900"/>
          </a:xfrm>
          <a:prstGeom prst="rect">
            <a:avLst/>
          </a:prstGeom>
        </p:spPr>
      </p:pic>
      <p:pic>
        <p:nvPicPr>
          <p:cNvPr id="17" name="Picture 16">
            <a:hlinkClick r:id="rId7" action="ppaction://hlinksldjump"/>
            <a:extLst>
              <a:ext uri="{FF2B5EF4-FFF2-40B4-BE49-F238E27FC236}">
                <a16:creationId xmlns:a16="http://schemas.microsoft.com/office/drawing/2014/main" id="{8A824A85-4E9D-4703-1A33-A7316C088964}"/>
              </a:ext>
            </a:extLst>
          </p:cNvPr>
          <p:cNvPicPr>
            <a:picLocks noChangeAspect="1"/>
          </p:cNvPicPr>
          <p:nvPr userDrawn="1"/>
        </p:nvPicPr>
        <p:blipFill>
          <a:blip r:embed="rId8"/>
          <a:stretch>
            <a:fillRect/>
          </a:stretch>
        </p:blipFill>
        <p:spPr>
          <a:xfrm>
            <a:off x="2819167" y="1927567"/>
            <a:ext cx="1803400" cy="723900"/>
          </a:xfrm>
          <a:prstGeom prst="rect">
            <a:avLst/>
          </a:prstGeom>
        </p:spPr>
      </p:pic>
      <p:pic>
        <p:nvPicPr>
          <p:cNvPr id="19" name="Picture 18">
            <a:hlinkClick r:id="rId9" action="ppaction://hlinksldjump"/>
            <a:extLst>
              <a:ext uri="{FF2B5EF4-FFF2-40B4-BE49-F238E27FC236}">
                <a16:creationId xmlns:a16="http://schemas.microsoft.com/office/drawing/2014/main" id="{C7F0C88D-B6B0-C38F-4C5B-39A96B625EA8}"/>
              </a:ext>
            </a:extLst>
          </p:cNvPr>
          <p:cNvPicPr>
            <a:picLocks noChangeAspect="1"/>
          </p:cNvPicPr>
          <p:nvPr userDrawn="1"/>
        </p:nvPicPr>
        <p:blipFill>
          <a:blip r:embed="rId10"/>
          <a:stretch>
            <a:fillRect/>
          </a:stretch>
        </p:blipFill>
        <p:spPr>
          <a:xfrm>
            <a:off x="7569433" y="1927567"/>
            <a:ext cx="1803400" cy="723900"/>
          </a:xfrm>
          <a:prstGeom prst="rect">
            <a:avLst/>
          </a:prstGeom>
        </p:spPr>
      </p:pic>
      <p:pic>
        <p:nvPicPr>
          <p:cNvPr id="20" name="Picture 19">
            <a:hlinkClick r:id="" action="ppaction://noaction"/>
            <a:extLst>
              <a:ext uri="{FF2B5EF4-FFF2-40B4-BE49-F238E27FC236}">
                <a16:creationId xmlns:a16="http://schemas.microsoft.com/office/drawing/2014/main" id="{8ECB7A75-0964-BEB3-0070-79F92D4D6FB1}"/>
              </a:ext>
            </a:extLst>
          </p:cNvPr>
          <p:cNvPicPr>
            <a:picLocks noChangeAspect="1"/>
          </p:cNvPicPr>
          <p:nvPr userDrawn="1"/>
        </p:nvPicPr>
        <p:blipFill>
          <a:blip r:embed="rId11"/>
          <a:stretch>
            <a:fillRect/>
          </a:stretch>
        </p:blipFill>
        <p:spPr>
          <a:xfrm>
            <a:off x="10073482" y="1927567"/>
            <a:ext cx="1803400" cy="723900"/>
          </a:xfrm>
          <a:prstGeom prst="rect">
            <a:avLst/>
          </a:prstGeom>
        </p:spPr>
      </p:pic>
      <p:pic>
        <p:nvPicPr>
          <p:cNvPr id="25" name="Picture 24">
            <a:hlinkClick r:id="" action="ppaction://hlinkshowjump?jump=nextslide"/>
            <a:extLst>
              <a:ext uri="{FF2B5EF4-FFF2-40B4-BE49-F238E27FC236}">
                <a16:creationId xmlns:a16="http://schemas.microsoft.com/office/drawing/2014/main" id="{77F864E7-E11A-601B-0EAF-441012483A61}"/>
              </a:ext>
            </a:extLst>
          </p:cNvPr>
          <p:cNvPicPr>
            <a:picLocks noChangeAspect="1"/>
          </p:cNvPicPr>
          <p:nvPr userDrawn="1"/>
        </p:nvPicPr>
        <p:blipFill>
          <a:blip r:embed="rId12"/>
          <a:stretch>
            <a:fillRect/>
          </a:stretch>
        </p:blipFill>
        <p:spPr>
          <a:xfrm>
            <a:off x="5379720" y="3624775"/>
            <a:ext cx="1432560" cy="396240"/>
          </a:xfrm>
          <a:prstGeom prst="rect">
            <a:avLst/>
          </a:prstGeom>
          <a:effectLst>
            <a:outerShdw blurRad="50800" dist="38100" dir="2700000" algn="tl" rotWithShape="0">
              <a:prstClr val="black">
                <a:alpha val="40000"/>
              </a:prstClr>
            </a:outerShdw>
          </a:effectLst>
        </p:spPr>
      </p:pic>
      <p:grpSp>
        <p:nvGrpSpPr>
          <p:cNvPr id="26" name="Group 11">
            <a:extLst>
              <a:ext uri="{FF2B5EF4-FFF2-40B4-BE49-F238E27FC236}">
                <a16:creationId xmlns:a16="http://schemas.microsoft.com/office/drawing/2014/main" id="{87BECB55-2370-A93A-504C-917D8AAAC01C}"/>
              </a:ext>
            </a:extLst>
          </p:cNvPr>
          <p:cNvGrpSpPr>
            <a:grpSpLocks noChangeAspect="1"/>
          </p:cNvGrpSpPr>
          <p:nvPr userDrawn="1"/>
        </p:nvGrpSpPr>
        <p:grpSpPr bwMode="auto">
          <a:xfrm>
            <a:off x="2640003" y="2912198"/>
            <a:ext cx="2161727" cy="2160000"/>
            <a:chOff x="1720" y="1835"/>
            <a:chExt cx="1253" cy="1252"/>
          </a:xfrm>
        </p:grpSpPr>
        <p:sp>
          <p:nvSpPr>
            <p:cNvPr id="27" name="AutoShape 10">
              <a:extLst>
                <a:ext uri="{FF2B5EF4-FFF2-40B4-BE49-F238E27FC236}">
                  <a16:creationId xmlns:a16="http://schemas.microsoft.com/office/drawing/2014/main" id="{0BF46A3D-AFD0-A49B-C2E9-1B2B73179EF1}"/>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12">
              <a:extLst>
                <a:ext uri="{FF2B5EF4-FFF2-40B4-BE49-F238E27FC236}">
                  <a16:creationId xmlns:a16="http://schemas.microsoft.com/office/drawing/2014/main" id="{8D737626-C88A-9461-D26D-7D37D49B48EF}"/>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13">
              <a:extLst>
                <a:ext uri="{FF2B5EF4-FFF2-40B4-BE49-F238E27FC236}">
                  <a16:creationId xmlns:a16="http://schemas.microsoft.com/office/drawing/2014/main" id="{30B50F5E-56B1-5228-9769-5202FABA30EC}"/>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0" name="Group 11">
            <a:extLst>
              <a:ext uri="{FF2B5EF4-FFF2-40B4-BE49-F238E27FC236}">
                <a16:creationId xmlns:a16="http://schemas.microsoft.com/office/drawing/2014/main" id="{697910CC-4673-7714-0AAC-019E7ED7A60C}"/>
              </a:ext>
            </a:extLst>
          </p:cNvPr>
          <p:cNvGrpSpPr>
            <a:grpSpLocks noChangeAspect="1"/>
          </p:cNvGrpSpPr>
          <p:nvPr userDrawn="1"/>
        </p:nvGrpSpPr>
        <p:grpSpPr bwMode="auto">
          <a:xfrm>
            <a:off x="7390269" y="2932111"/>
            <a:ext cx="2161727" cy="2160000"/>
            <a:chOff x="1720" y="1835"/>
            <a:chExt cx="1253" cy="1252"/>
          </a:xfrm>
        </p:grpSpPr>
        <p:sp>
          <p:nvSpPr>
            <p:cNvPr id="31" name="AutoShape 10">
              <a:extLst>
                <a:ext uri="{FF2B5EF4-FFF2-40B4-BE49-F238E27FC236}">
                  <a16:creationId xmlns:a16="http://schemas.microsoft.com/office/drawing/2014/main" id="{38F824B9-9A90-6EAD-87E6-628E66C05A39}"/>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12">
              <a:extLst>
                <a:ext uri="{FF2B5EF4-FFF2-40B4-BE49-F238E27FC236}">
                  <a16:creationId xmlns:a16="http://schemas.microsoft.com/office/drawing/2014/main" id="{366E077A-5836-EBB2-0444-76188B27B94F}"/>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3" name="Freeform 13">
              <a:extLst>
                <a:ext uri="{FF2B5EF4-FFF2-40B4-BE49-F238E27FC236}">
                  <a16:creationId xmlns:a16="http://schemas.microsoft.com/office/drawing/2014/main" id="{79137E47-A439-04D3-7800-24C7697559EC}"/>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4" name="Group 11">
            <a:extLst>
              <a:ext uri="{FF2B5EF4-FFF2-40B4-BE49-F238E27FC236}">
                <a16:creationId xmlns:a16="http://schemas.microsoft.com/office/drawing/2014/main" id="{1D38449B-7C18-ABFD-7088-115319826A8D}"/>
              </a:ext>
            </a:extLst>
          </p:cNvPr>
          <p:cNvGrpSpPr>
            <a:grpSpLocks noChangeAspect="1"/>
          </p:cNvGrpSpPr>
          <p:nvPr userDrawn="1"/>
        </p:nvGrpSpPr>
        <p:grpSpPr bwMode="auto">
          <a:xfrm>
            <a:off x="9894318" y="2912198"/>
            <a:ext cx="2161727" cy="2160000"/>
            <a:chOff x="1720" y="1835"/>
            <a:chExt cx="1253" cy="1252"/>
          </a:xfrm>
        </p:grpSpPr>
        <p:sp>
          <p:nvSpPr>
            <p:cNvPr id="35" name="AutoShape 10">
              <a:extLst>
                <a:ext uri="{FF2B5EF4-FFF2-40B4-BE49-F238E27FC236}">
                  <a16:creationId xmlns:a16="http://schemas.microsoft.com/office/drawing/2014/main" id="{D5977EF8-B3CB-0B81-AC41-3C2BC0F80C32}"/>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 name="Freeform 12">
              <a:extLst>
                <a:ext uri="{FF2B5EF4-FFF2-40B4-BE49-F238E27FC236}">
                  <a16:creationId xmlns:a16="http://schemas.microsoft.com/office/drawing/2014/main" id="{F3924527-DFC7-2B7F-5519-6FC0B96C02C5}"/>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7" name="Freeform 13">
              <a:extLst>
                <a:ext uri="{FF2B5EF4-FFF2-40B4-BE49-F238E27FC236}">
                  <a16:creationId xmlns:a16="http://schemas.microsoft.com/office/drawing/2014/main" id="{85040B19-2A7A-19CC-5A2F-0B28E79FA175}"/>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8" name="Group 11">
            <a:extLst>
              <a:ext uri="{FF2B5EF4-FFF2-40B4-BE49-F238E27FC236}">
                <a16:creationId xmlns:a16="http://schemas.microsoft.com/office/drawing/2014/main" id="{6AF918A3-7A8E-8548-961B-6CDF3C710F71}"/>
              </a:ext>
            </a:extLst>
          </p:cNvPr>
          <p:cNvGrpSpPr>
            <a:grpSpLocks noChangeAspect="1"/>
          </p:cNvGrpSpPr>
          <p:nvPr userDrawn="1"/>
        </p:nvGrpSpPr>
        <p:grpSpPr bwMode="auto">
          <a:xfrm>
            <a:off x="135955" y="2932111"/>
            <a:ext cx="2161727" cy="2160000"/>
            <a:chOff x="1720" y="1835"/>
            <a:chExt cx="1253" cy="1252"/>
          </a:xfrm>
        </p:grpSpPr>
        <p:sp>
          <p:nvSpPr>
            <p:cNvPr id="39" name="AutoShape 10">
              <a:extLst>
                <a:ext uri="{FF2B5EF4-FFF2-40B4-BE49-F238E27FC236}">
                  <a16:creationId xmlns:a16="http://schemas.microsoft.com/office/drawing/2014/main" id="{7B701403-7F66-93FD-8F50-A85E680EAC99}"/>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Freeform 12">
              <a:extLst>
                <a:ext uri="{FF2B5EF4-FFF2-40B4-BE49-F238E27FC236}">
                  <a16:creationId xmlns:a16="http://schemas.microsoft.com/office/drawing/2014/main" id="{2C723704-3C24-092E-E0D7-DD5533DCE0F8}"/>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1" name="Freeform 13">
              <a:extLst>
                <a:ext uri="{FF2B5EF4-FFF2-40B4-BE49-F238E27FC236}">
                  <a16:creationId xmlns:a16="http://schemas.microsoft.com/office/drawing/2014/main" id="{E552E5E4-A131-E945-A2C6-724F991CB798}"/>
                </a:ext>
              </a:extLst>
            </p:cNvPr>
            <p:cNvSpPr>
              <a:spLocks noChangeAspect="1"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2" name="Group 4">
            <a:extLst>
              <a:ext uri="{FF2B5EF4-FFF2-40B4-BE49-F238E27FC236}">
                <a16:creationId xmlns:a16="http://schemas.microsoft.com/office/drawing/2014/main" id="{8360A02C-CB7E-D46E-5E90-D8CD446F431F}"/>
              </a:ext>
            </a:extLst>
          </p:cNvPr>
          <p:cNvGrpSpPr>
            <a:grpSpLocks noChangeAspect="1"/>
          </p:cNvGrpSpPr>
          <p:nvPr userDrawn="1"/>
        </p:nvGrpSpPr>
        <p:grpSpPr bwMode="auto">
          <a:xfrm>
            <a:off x="5162550" y="4986338"/>
            <a:ext cx="1866900" cy="1625600"/>
            <a:chOff x="3252" y="3141"/>
            <a:chExt cx="1176" cy="1024"/>
          </a:xfrm>
        </p:grpSpPr>
        <p:sp>
          <p:nvSpPr>
            <p:cNvPr id="3" name="AutoShape 3">
              <a:extLst>
                <a:ext uri="{FF2B5EF4-FFF2-40B4-BE49-F238E27FC236}">
                  <a16:creationId xmlns:a16="http://schemas.microsoft.com/office/drawing/2014/main" id="{3DEBD16A-D37B-E95C-21B4-FC855993F4CC}"/>
                </a:ext>
              </a:extLst>
            </p:cNvPr>
            <p:cNvSpPr>
              <a:spLocks noChangeAspect="1" noChangeArrowheads="1" noTextEdit="1"/>
            </p:cNvSpPr>
            <p:nvPr userDrawn="1"/>
          </p:nvSpPr>
          <p:spPr bwMode="auto">
            <a:xfrm>
              <a:off x="3252" y="3141"/>
              <a:ext cx="1176" cy="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 name="Freeform 5">
              <a:extLst>
                <a:ext uri="{FF2B5EF4-FFF2-40B4-BE49-F238E27FC236}">
                  <a16:creationId xmlns:a16="http://schemas.microsoft.com/office/drawing/2014/main" id="{80130735-FEF1-6DC4-7B95-DFCE3EBC625E}"/>
                </a:ext>
              </a:extLst>
            </p:cNvPr>
            <p:cNvSpPr>
              <a:spLocks/>
            </p:cNvSpPr>
            <p:nvPr userDrawn="1"/>
          </p:nvSpPr>
          <p:spPr bwMode="auto">
            <a:xfrm>
              <a:off x="3389" y="4004"/>
              <a:ext cx="902" cy="149"/>
            </a:xfrm>
            <a:custGeom>
              <a:avLst/>
              <a:gdLst>
                <a:gd name="T0" fmla="*/ 83 w 1913"/>
                <a:gd name="T1" fmla="*/ 349 h 349"/>
                <a:gd name="T2" fmla="*/ 83 w 1913"/>
                <a:gd name="T3" fmla="*/ 349 h 349"/>
                <a:gd name="T4" fmla="*/ 0 w 1913"/>
                <a:gd name="T5" fmla="*/ 265 h 349"/>
                <a:gd name="T6" fmla="*/ 0 w 1913"/>
                <a:gd name="T7" fmla="*/ 83 h 349"/>
                <a:gd name="T8" fmla="*/ 83 w 1913"/>
                <a:gd name="T9" fmla="*/ 0 h 349"/>
                <a:gd name="T10" fmla="*/ 1829 w 1913"/>
                <a:gd name="T11" fmla="*/ 0 h 349"/>
                <a:gd name="T12" fmla="*/ 1913 w 1913"/>
                <a:gd name="T13" fmla="*/ 83 h 349"/>
                <a:gd name="T14" fmla="*/ 1913 w 1913"/>
                <a:gd name="T15" fmla="*/ 265 h 349"/>
                <a:gd name="T16" fmla="*/ 1829 w 1913"/>
                <a:gd name="T17" fmla="*/ 349 h 349"/>
                <a:gd name="T18" fmla="*/ 83 w 1913"/>
                <a:gd name="T19" fmla="*/ 349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13" h="349">
                  <a:moveTo>
                    <a:pt x="83" y="349"/>
                  </a:moveTo>
                  <a:lnTo>
                    <a:pt x="83" y="349"/>
                  </a:lnTo>
                  <a:cubicBezTo>
                    <a:pt x="37" y="349"/>
                    <a:pt x="0" y="311"/>
                    <a:pt x="0" y="265"/>
                  </a:cubicBezTo>
                  <a:lnTo>
                    <a:pt x="0" y="83"/>
                  </a:lnTo>
                  <a:cubicBezTo>
                    <a:pt x="0" y="37"/>
                    <a:pt x="37" y="0"/>
                    <a:pt x="83" y="0"/>
                  </a:cubicBezTo>
                  <a:lnTo>
                    <a:pt x="1829" y="0"/>
                  </a:lnTo>
                  <a:cubicBezTo>
                    <a:pt x="1875" y="0"/>
                    <a:pt x="1913" y="37"/>
                    <a:pt x="1913" y="83"/>
                  </a:cubicBezTo>
                  <a:lnTo>
                    <a:pt x="1913" y="265"/>
                  </a:lnTo>
                  <a:cubicBezTo>
                    <a:pt x="1913" y="311"/>
                    <a:pt x="1875" y="349"/>
                    <a:pt x="1829" y="349"/>
                  </a:cubicBezTo>
                  <a:lnTo>
                    <a:pt x="83" y="349"/>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 name="Freeform 6">
              <a:extLst>
                <a:ext uri="{FF2B5EF4-FFF2-40B4-BE49-F238E27FC236}">
                  <a16:creationId xmlns:a16="http://schemas.microsoft.com/office/drawing/2014/main" id="{C2630D5B-8DBE-D04E-C2BB-3A7250FD01C2}"/>
                </a:ext>
              </a:extLst>
            </p:cNvPr>
            <p:cNvSpPr>
              <a:spLocks noEditPoints="1"/>
            </p:cNvSpPr>
            <p:nvPr userDrawn="1"/>
          </p:nvSpPr>
          <p:spPr bwMode="auto">
            <a:xfrm>
              <a:off x="3365" y="3987"/>
              <a:ext cx="959" cy="159"/>
            </a:xfrm>
            <a:custGeom>
              <a:avLst/>
              <a:gdLst>
                <a:gd name="T0" fmla="*/ 1849 w 1953"/>
                <a:gd name="T1" fmla="*/ 0 h 388"/>
                <a:gd name="T2" fmla="*/ 1849 w 1953"/>
                <a:gd name="T3" fmla="*/ 0 h 388"/>
                <a:gd name="T4" fmla="*/ 103 w 1953"/>
                <a:gd name="T5" fmla="*/ 0 h 388"/>
                <a:gd name="T6" fmla="*/ 0 w 1953"/>
                <a:gd name="T7" fmla="*/ 103 h 388"/>
                <a:gd name="T8" fmla="*/ 0 w 1953"/>
                <a:gd name="T9" fmla="*/ 285 h 388"/>
                <a:gd name="T10" fmla="*/ 103 w 1953"/>
                <a:gd name="T11" fmla="*/ 388 h 388"/>
                <a:gd name="T12" fmla="*/ 1849 w 1953"/>
                <a:gd name="T13" fmla="*/ 388 h 388"/>
                <a:gd name="T14" fmla="*/ 1953 w 1953"/>
                <a:gd name="T15" fmla="*/ 285 h 388"/>
                <a:gd name="T16" fmla="*/ 1953 w 1953"/>
                <a:gd name="T17" fmla="*/ 103 h 388"/>
                <a:gd name="T18" fmla="*/ 1849 w 1953"/>
                <a:gd name="T19" fmla="*/ 0 h 388"/>
                <a:gd name="T20" fmla="*/ 1849 w 1953"/>
                <a:gd name="T21" fmla="*/ 40 h 388"/>
                <a:gd name="T22" fmla="*/ 1849 w 1953"/>
                <a:gd name="T23" fmla="*/ 40 h 388"/>
                <a:gd name="T24" fmla="*/ 1913 w 1953"/>
                <a:gd name="T25" fmla="*/ 103 h 388"/>
                <a:gd name="T26" fmla="*/ 1913 w 1953"/>
                <a:gd name="T27" fmla="*/ 285 h 388"/>
                <a:gd name="T28" fmla="*/ 1849 w 1953"/>
                <a:gd name="T29" fmla="*/ 348 h 388"/>
                <a:gd name="T30" fmla="*/ 103 w 1953"/>
                <a:gd name="T31" fmla="*/ 348 h 388"/>
                <a:gd name="T32" fmla="*/ 39 w 1953"/>
                <a:gd name="T33" fmla="*/ 285 h 388"/>
                <a:gd name="T34" fmla="*/ 39 w 1953"/>
                <a:gd name="T35" fmla="*/ 103 h 388"/>
                <a:gd name="T36" fmla="*/ 103 w 1953"/>
                <a:gd name="T37" fmla="*/ 40 h 388"/>
                <a:gd name="T38" fmla="*/ 1849 w 1953"/>
                <a:gd name="T39" fmla="*/ 4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53" h="388">
                  <a:moveTo>
                    <a:pt x="1849" y="0"/>
                  </a:moveTo>
                  <a:lnTo>
                    <a:pt x="1849" y="0"/>
                  </a:lnTo>
                  <a:lnTo>
                    <a:pt x="103" y="0"/>
                  </a:lnTo>
                  <a:cubicBezTo>
                    <a:pt x="46" y="0"/>
                    <a:pt x="0" y="46"/>
                    <a:pt x="0" y="103"/>
                  </a:cubicBezTo>
                  <a:lnTo>
                    <a:pt x="0" y="285"/>
                  </a:lnTo>
                  <a:cubicBezTo>
                    <a:pt x="0" y="342"/>
                    <a:pt x="46" y="388"/>
                    <a:pt x="103" y="388"/>
                  </a:cubicBezTo>
                  <a:lnTo>
                    <a:pt x="1849" y="388"/>
                  </a:lnTo>
                  <a:cubicBezTo>
                    <a:pt x="1906" y="388"/>
                    <a:pt x="1953" y="342"/>
                    <a:pt x="1953" y="285"/>
                  </a:cubicBezTo>
                  <a:lnTo>
                    <a:pt x="1953" y="103"/>
                  </a:lnTo>
                  <a:cubicBezTo>
                    <a:pt x="1953" y="46"/>
                    <a:pt x="1906" y="0"/>
                    <a:pt x="1849" y="0"/>
                  </a:cubicBezTo>
                  <a:close/>
                  <a:moveTo>
                    <a:pt x="1849" y="40"/>
                  </a:moveTo>
                  <a:lnTo>
                    <a:pt x="1849" y="40"/>
                  </a:lnTo>
                  <a:cubicBezTo>
                    <a:pt x="1884" y="40"/>
                    <a:pt x="1913" y="68"/>
                    <a:pt x="1913" y="103"/>
                  </a:cubicBezTo>
                  <a:lnTo>
                    <a:pt x="1913" y="285"/>
                  </a:lnTo>
                  <a:cubicBezTo>
                    <a:pt x="1913" y="320"/>
                    <a:pt x="1884" y="348"/>
                    <a:pt x="1849" y="348"/>
                  </a:cubicBezTo>
                  <a:lnTo>
                    <a:pt x="103" y="348"/>
                  </a:lnTo>
                  <a:cubicBezTo>
                    <a:pt x="68" y="348"/>
                    <a:pt x="39" y="320"/>
                    <a:pt x="39" y="285"/>
                  </a:cubicBezTo>
                  <a:lnTo>
                    <a:pt x="39" y="103"/>
                  </a:lnTo>
                  <a:cubicBezTo>
                    <a:pt x="39" y="68"/>
                    <a:pt x="68" y="40"/>
                    <a:pt x="103" y="40"/>
                  </a:cubicBezTo>
                  <a:lnTo>
                    <a:pt x="1849" y="40"/>
                  </a:lnTo>
                  <a:close/>
                </a:path>
              </a:pathLst>
            </a:custGeom>
            <a:solidFill>
              <a:srgbClr val="C9BF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273916921"/>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5" name="Picture 4">
            <a:hlinkClick r:id="" action="ppaction://hlinkshowjump?jump=firstslide"/>
            <a:extLst>
              <a:ext uri="{FF2B5EF4-FFF2-40B4-BE49-F238E27FC236}">
                <a16:creationId xmlns:a16="http://schemas.microsoft.com/office/drawing/2014/main" id="{463ED861-2009-804A-DA63-25067E1265EF}"/>
              </a:ext>
            </a:extLst>
          </p:cNvPr>
          <p:cNvPicPr>
            <a:picLocks noChangeAspect="1"/>
          </p:cNvPicPr>
          <p:nvPr userDrawn="1"/>
        </p:nvPicPr>
        <p:blipFill>
          <a:blip r:embed="rId14"/>
          <a:stretch>
            <a:fillRect/>
          </a:stretch>
        </p:blipFill>
        <p:spPr>
          <a:xfrm>
            <a:off x="11416375" y="2263000"/>
            <a:ext cx="213360" cy="213360"/>
          </a:xfrm>
          <a:prstGeom prst="rect">
            <a:avLst/>
          </a:prstGeom>
        </p:spPr>
      </p:pic>
      <p:pic>
        <p:nvPicPr>
          <p:cNvPr id="16" name="Picture 15">
            <a:hlinkClick r:id="" action="ppaction://hlinkshowjump?jump=nextslide"/>
            <a:extLst>
              <a:ext uri="{FF2B5EF4-FFF2-40B4-BE49-F238E27FC236}">
                <a16:creationId xmlns:a16="http://schemas.microsoft.com/office/drawing/2014/main" id="{47858BCE-D687-37FC-2353-137131A1CA8F}"/>
              </a:ext>
            </a:extLst>
          </p:cNvPr>
          <p:cNvPicPr>
            <a:picLocks noChangeAspect="1"/>
          </p:cNvPicPr>
          <p:nvPr userDrawn="1"/>
        </p:nvPicPr>
        <p:blipFill>
          <a:blip r:embed="rId15"/>
          <a:stretch>
            <a:fillRect/>
          </a:stretch>
        </p:blipFill>
        <p:spPr>
          <a:xfrm>
            <a:off x="11629735" y="4211192"/>
            <a:ext cx="209550" cy="209550"/>
          </a:xfrm>
          <a:prstGeom prst="rect">
            <a:avLst/>
          </a:prstGeom>
        </p:spPr>
      </p:pic>
      <p:pic>
        <p:nvPicPr>
          <p:cNvPr id="17" name="Picture 16">
            <a:hlinkClick r:id="" action="ppaction://hlinkshowjump?jump=previousslide"/>
            <a:extLst>
              <a:ext uri="{FF2B5EF4-FFF2-40B4-BE49-F238E27FC236}">
                <a16:creationId xmlns:a16="http://schemas.microsoft.com/office/drawing/2014/main" id="{DED5D67C-73FB-63AA-8125-DF08EED1312D}"/>
              </a:ext>
            </a:extLst>
          </p:cNvPr>
          <p:cNvPicPr>
            <a:picLocks noChangeAspect="1"/>
          </p:cNvPicPr>
          <p:nvPr userDrawn="1"/>
        </p:nvPicPr>
        <p:blipFill>
          <a:blip r:embed="rId16"/>
          <a:stretch>
            <a:fillRect/>
          </a:stretch>
        </p:blipFill>
        <p:spPr>
          <a:xfrm>
            <a:off x="11206825" y="4216497"/>
            <a:ext cx="209550" cy="209550"/>
          </a:xfrm>
          <a:prstGeom prst="rect">
            <a:avLst/>
          </a:prstGeom>
        </p:spPr>
      </p:pic>
      <p:grpSp>
        <p:nvGrpSpPr>
          <p:cNvPr id="4" name="Group 4">
            <a:extLst>
              <a:ext uri="{FF2B5EF4-FFF2-40B4-BE49-F238E27FC236}">
                <a16:creationId xmlns:a16="http://schemas.microsoft.com/office/drawing/2014/main" id="{AF3CB3B6-1731-A92A-A437-14AAD8686074}"/>
              </a:ext>
            </a:extLst>
          </p:cNvPr>
          <p:cNvGrpSpPr>
            <a:grpSpLocks noChangeAspect="1"/>
          </p:cNvGrpSpPr>
          <p:nvPr userDrawn="1"/>
        </p:nvGrpSpPr>
        <p:grpSpPr bwMode="auto">
          <a:xfrm>
            <a:off x="11020425" y="5402263"/>
            <a:ext cx="1003300" cy="1214437"/>
            <a:chOff x="6942" y="3403"/>
            <a:chExt cx="632" cy="765"/>
          </a:xfrm>
        </p:grpSpPr>
        <p:sp>
          <p:nvSpPr>
            <p:cNvPr id="9" name="AutoShape 3">
              <a:extLst>
                <a:ext uri="{FF2B5EF4-FFF2-40B4-BE49-F238E27FC236}">
                  <a16:creationId xmlns:a16="http://schemas.microsoft.com/office/drawing/2014/main" id="{DCBF34F5-26D5-0C9F-4A67-C6C86967111A}"/>
                </a:ext>
              </a:extLst>
            </p:cNvPr>
            <p:cNvSpPr>
              <a:spLocks noChangeAspect="1" noChangeArrowheads="1" noTextEdit="1"/>
            </p:cNvSpPr>
            <p:nvPr userDrawn="1"/>
          </p:nvSpPr>
          <p:spPr bwMode="auto">
            <a:xfrm>
              <a:off x="6942" y="3403"/>
              <a:ext cx="632" cy="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5">
              <a:extLst>
                <a:ext uri="{FF2B5EF4-FFF2-40B4-BE49-F238E27FC236}">
                  <a16:creationId xmlns:a16="http://schemas.microsoft.com/office/drawing/2014/main" id="{A8D6E367-F762-73DB-6DE5-1113BEFE9116}"/>
                </a:ext>
              </a:extLst>
            </p:cNvPr>
            <p:cNvSpPr>
              <a:spLocks/>
            </p:cNvSpPr>
            <p:nvPr userDrawn="1"/>
          </p:nvSpPr>
          <p:spPr bwMode="auto">
            <a:xfrm>
              <a:off x="6949" y="4028"/>
              <a:ext cx="621" cy="133"/>
            </a:xfrm>
            <a:custGeom>
              <a:avLst/>
              <a:gdLst>
                <a:gd name="T0" fmla="*/ 83 w 1849"/>
                <a:gd name="T1" fmla="*/ 397 h 397"/>
                <a:gd name="T2" fmla="*/ 83 w 1849"/>
                <a:gd name="T3" fmla="*/ 397 h 397"/>
                <a:gd name="T4" fmla="*/ 0 w 1849"/>
                <a:gd name="T5" fmla="*/ 313 h 397"/>
                <a:gd name="T6" fmla="*/ 0 w 1849"/>
                <a:gd name="T7" fmla="*/ 83 h 397"/>
                <a:gd name="T8" fmla="*/ 83 w 1849"/>
                <a:gd name="T9" fmla="*/ 0 h 397"/>
                <a:gd name="T10" fmla="*/ 1766 w 1849"/>
                <a:gd name="T11" fmla="*/ 0 h 397"/>
                <a:gd name="T12" fmla="*/ 1849 w 1849"/>
                <a:gd name="T13" fmla="*/ 83 h 397"/>
                <a:gd name="T14" fmla="*/ 1849 w 1849"/>
                <a:gd name="T15" fmla="*/ 313 h 397"/>
                <a:gd name="T16" fmla="*/ 1766 w 1849"/>
                <a:gd name="T17" fmla="*/ 397 h 397"/>
                <a:gd name="T18" fmla="*/ 83 w 1849"/>
                <a:gd name="T19" fmla="*/ 397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397">
                  <a:moveTo>
                    <a:pt x="83" y="397"/>
                  </a:moveTo>
                  <a:lnTo>
                    <a:pt x="83" y="397"/>
                  </a:lnTo>
                  <a:cubicBezTo>
                    <a:pt x="37" y="397"/>
                    <a:pt x="0" y="359"/>
                    <a:pt x="0" y="313"/>
                  </a:cubicBezTo>
                  <a:lnTo>
                    <a:pt x="0" y="83"/>
                  </a:lnTo>
                  <a:cubicBezTo>
                    <a:pt x="0" y="37"/>
                    <a:pt x="37" y="0"/>
                    <a:pt x="83" y="0"/>
                  </a:cubicBezTo>
                  <a:lnTo>
                    <a:pt x="1766" y="0"/>
                  </a:lnTo>
                  <a:cubicBezTo>
                    <a:pt x="1812" y="0"/>
                    <a:pt x="1849" y="37"/>
                    <a:pt x="1849" y="83"/>
                  </a:cubicBezTo>
                  <a:lnTo>
                    <a:pt x="1849" y="313"/>
                  </a:lnTo>
                  <a:cubicBezTo>
                    <a:pt x="1849" y="359"/>
                    <a:pt x="1812" y="397"/>
                    <a:pt x="1766" y="397"/>
                  </a:cubicBezTo>
                  <a:lnTo>
                    <a:pt x="83" y="397"/>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6">
              <a:extLst>
                <a:ext uri="{FF2B5EF4-FFF2-40B4-BE49-F238E27FC236}">
                  <a16:creationId xmlns:a16="http://schemas.microsoft.com/office/drawing/2014/main" id="{20A87382-F3C6-C43A-60BB-A3CDE8623C03}"/>
                </a:ext>
              </a:extLst>
            </p:cNvPr>
            <p:cNvSpPr>
              <a:spLocks noEditPoints="1"/>
            </p:cNvSpPr>
            <p:nvPr userDrawn="1"/>
          </p:nvSpPr>
          <p:spPr bwMode="auto">
            <a:xfrm>
              <a:off x="6942" y="4022"/>
              <a:ext cx="635" cy="146"/>
            </a:xfrm>
            <a:custGeom>
              <a:avLst/>
              <a:gdLst>
                <a:gd name="T0" fmla="*/ 1786 w 1889"/>
                <a:gd name="T1" fmla="*/ 0 h 436"/>
                <a:gd name="T2" fmla="*/ 1786 w 1889"/>
                <a:gd name="T3" fmla="*/ 0 h 436"/>
                <a:gd name="T4" fmla="*/ 103 w 1889"/>
                <a:gd name="T5" fmla="*/ 0 h 436"/>
                <a:gd name="T6" fmla="*/ 0 w 1889"/>
                <a:gd name="T7" fmla="*/ 103 h 436"/>
                <a:gd name="T8" fmla="*/ 0 w 1889"/>
                <a:gd name="T9" fmla="*/ 333 h 436"/>
                <a:gd name="T10" fmla="*/ 103 w 1889"/>
                <a:gd name="T11" fmla="*/ 436 h 436"/>
                <a:gd name="T12" fmla="*/ 1786 w 1889"/>
                <a:gd name="T13" fmla="*/ 436 h 436"/>
                <a:gd name="T14" fmla="*/ 1889 w 1889"/>
                <a:gd name="T15" fmla="*/ 333 h 436"/>
                <a:gd name="T16" fmla="*/ 1889 w 1889"/>
                <a:gd name="T17" fmla="*/ 103 h 436"/>
                <a:gd name="T18" fmla="*/ 1786 w 1889"/>
                <a:gd name="T19" fmla="*/ 0 h 436"/>
                <a:gd name="T20" fmla="*/ 1786 w 1889"/>
                <a:gd name="T21" fmla="*/ 40 h 436"/>
                <a:gd name="T22" fmla="*/ 1786 w 1889"/>
                <a:gd name="T23" fmla="*/ 40 h 436"/>
                <a:gd name="T24" fmla="*/ 1849 w 1889"/>
                <a:gd name="T25" fmla="*/ 103 h 436"/>
                <a:gd name="T26" fmla="*/ 1849 w 1889"/>
                <a:gd name="T27" fmla="*/ 333 h 436"/>
                <a:gd name="T28" fmla="*/ 1786 w 1889"/>
                <a:gd name="T29" fmla="*/ 396 h 436"/>
                <a:gd name="T30" fmla="*/ 103 w 1889"/>
                <a:gd name="T31" fmla="*/ 396 h 436"/>
                <a:gd name="T32" fmla="*/ 39 w 1889"/>
                <a:gd name="T33" fmla="*/ 333 h 436"/>
                <a:gd name="T34" fmla="*/ 39 w 1889"/>
                <a:gd name="T35" fmla="*/ 103 h 436"/>
                <a:gd name="T36" fmla="*/ 103 w 1889"/>
                <a:gd name="T37" fmla="*/ 40 h 436"/>
                <a:gd name="T38" fmla="*/ 1786 w 1889"/>
                <a:gd name="T39" fmla="*/ 4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436">
                  <a:moveTo>
                    <a:pt x="1786" y="0"/>
                  </a:moveTo>
                  <a:lnTo>
                    <a:pt x="1786" y="0"/>
                  </a:lnTo>
                  <a:lnTo>
                    <a:pt x="103" y="0"/>
                  </a:lnTo>
                  <a:cubicBezTo>
                    <a:pt x="46" y="0"/>
                    <a:pt x="0" y="46"/>
                    <a:pt x="0" y="103"/>
                  </a:cubicBezTo>
                  <a:lnTo>
                    <a:pt x="0" y="333"/>
                  </a:lnTo>
                  <a:cubicBezTo>
                    <a:pt x="0" y="390"/>
                    <a:pt x="46" y="436"/>
                    <a:pt x="103" y="436"/>
                  </a:cubicBezTo>
                  <a:lnTo>
                    <a:pt x="1786" y="436"/>
                  </a:lnTo>
                  <a:cubicBezTo>
                    <a:pt x="1843" y="436"/>
                    <a:pt x="1889" y="390"/>
                    <a:pt x="1889" y="333"/>
                  </a:cubicBezTo>
                  <a:lnTo>
                    <a:pt x="1889" y="103"/>
                  </a:lnTo>
                  <a:cubicBezTo>
                    <a:pt x="1889" y="46"/>
                    <a:pt x="1843" y="0"/>
                    <a:pt x="1786" y="0"/>
                  </a:cubicBezTo>
                  <a:close/>
                  <a:moveTo>
                    <a:pt x="1786" y="40"/>
                  </a:moveTo>
                  <a:lnTo>
                    <a:pt x="1786" y="40"/>
                  </a:lnTo>
                  <a:cubicBezTo>
                    <a:pt x="1821" y="40"/>
                    <a:pt x="1849" y="68"/>
                    <a:pt x="1849" y="103"/>
                  </a:cubicBezTo>
                  <a:lnTo>
                    <a:pt x="1849" y="333"/>
                  </a:lnTo>
                  <a:cubicBezTo>
                    <a:pt x="1849" y="368"/>
                    <a:pt x="1821" y="396"/>
                    <a:pt x="1786" y="396"/>
                  </a:cubicBezTo>
                  <a:lnTo>
                    <a:pt x="103" y="396"/>
                  </a:lnTo>
                  <a:cubicBezTo>
                    <a:pt x="68" y="396"/>
                    <a:pt x="39" y="368"/>
                    <a:pt x="39" y="333"/>
                  </a:cubicBezTo>
                  <a:lnTo>
                    <a:pt x="39" y="103"/>
                  </a:lnTo>
                  <a:cubicBezTo>
                    <a:pt x="39" y="68"/>
                    <a:pt x="68" y="40"/>
                    <a:pt x="103" y="40"/>
                  </a:cubicBezTo>
                  <a:lnTo>
                    <a:pt x="1786" y="40"/>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7">
              <a:extLst>
                <a:ext uri="{FF2B5EF4-FFF2-40B4-BE49-F238E27FC236}">
                  <a16:creationId xmlns:a16="http://schemas.microsoft.com/office/drawing/2014/main" id="{E0703B6A-5FF7-015E-042D-8745E72315F5}"/>
                </a:ext>
              </a:extLst>
            </p:cNvPr>
            <p:cNvSpPr>
              <a:spLocks/>
            </p:cNvSpPr>
            <p:nvPr userDrawn="1"/>
          </p:nvSpPr>
          <p:spPr bwMode="auto">
            <a:xfrm>
              <a:off x="7000" y="3407"/>
              <a:ext cx="518" cy="516"/>
            </a:xfrm>
            <a:custGeom>
              <a:avLst/>
              <a:gdLst>
                <a:gd name="T0" fmla="*/ 143 w 1542"/>
                <a:gd name="T1" fmla="*/ 1542 h 1542"/>
                <a:gd name="T2" fmla="*/ 143 w 1542"/>
                <a:gd name="T3" fmla="*/ 1542 h 1542"/>
                <a:gd name="T4" fmla="*/ 0 w 1542"/>
                <a:gd name="T5" fmla="*/ 1400 h 1542"/>
                <a:gd name="T6" fmla="*/ 0 w 1542"/>
                <a:gd name="T7" fmla="*/ 142 h 1542"/>
                <a:gd name="T8" fmla="*/ 143 w 1542"/>
                <a:gd name="T9" fmla="*/ 0 h 1542"/>
                <a:gd name="T10" fmla="*/ 1400 w 1542"/>
                <a:gd name="T11" fmla="*/ 0 h 1542"/>
                <a:gd name="T12" fmla="*/ 1542 w 1542"/>
                <a:gd name="T13" fmla="*/ 142 h 1542"/>
                <a:gd name="T14" fmla="*/ 1542 w 1542"/>
                <a:gd name="T15" fmla="*/ 1400 h 1542"/>
                <a:gd name="T16" fmla="*/ 1400 w 1542"/>
                <a:gd name="T17" fmla="*/ 1542 h 1542"/>
                <a:gd name="T18" fmla="*/ 143 w 1542"/>
                <a:gd name="T19" fmla="*/ 1542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2" h="1542">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8">
              <a:extLst>
                <a:ext uri="{FF2B5EF4-FFF2-40B4-BE49-F238E27FC236}">
                  <a16:creationId xmlns:a16="http://schemas.microsoft.com/office/drawing/2014/main" id="{3BE2A276-C0BA-CB2E-3892-CD4085802060}"/>
                </a:ext>
              </a:extLst>
            </p:cNvPr>
            <p:cNvSpPr>
              <a:spLocks noEditPoints="1"/>
            </p:cNvSpPr>
            <p:nvPr userDrawn="1"/>
          </p:nvSpPr>
          <p:spPr bwMode="auto">
            <a:xfrm>
              <a:off x="6993" y="3400"/>
              <a:ext cx="532" cy="530"/>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pic>
        <p:nvPicPr>
          <p:cNvPr id="3" name="Picture 2">
            <a:hlinkClick r:id="rId17" action="ppaction://hlinksldjump"/>
            <a:extLst>
              <a:ext uri="{FF2B5EF4-FFF2-40B4-BE49-F238E27FC236}">
                <a16:creationId xmlns:a16="http://schemas.microsoft.com/office/drawing/2014/main" id="{B1C84D55-A942-9070-D461-6FC27CA0883D}"/>
              </a:ext>
            </a:extLst>
          </p:cNvPr>
          <p:cNvPicPr>
            <a:picLocks noChangeAspect="1"/>
          </p:cNvPicPr>
          <p:nvPr userDrawn="1"/>
        </p:nvPicPr>
        <p:blipFill>
          <a:blip r:embed="rId18"/>
          <a:stretch>
            <a:fillRect/>
          </a:stretch>
        </p:blipFill>
        <p:spPr>
          <a:xfrm>
            <a:off x="11060217" y="2647996"/>
            <a:ext cx="933450" cy="184150"/>
          </a:xfrm>
          <a:prstGeom prst="rect">
            <a:avLst/>
          </a:prstGeom>
        </p:spPr>
      </p:pic>
      <p:pic>
        <p:nvPicPr>
          <p:cNvPr id="7" name="Picture 6">
            <a:hlinkClick r:id="rId19" action="ppaction://hlinksldjump"/>
            <a:extLst>
              <a:ext uri="{FF2B5EF4-FFF2-40B4-BE49-F238E27FC236}">
                <a16:creationId xmlns:a16="http://schemas.microsoft.com/office/drawing/2014/main" id="{1F6FBDA4-4013-5BEA-2835-95646E47ADD9}"/>
              </a:ext>
            </a:extLst>
          </p:cNvPr>
          <p:cNvPicPr>
            <a:picLocks noChangeAspect="1"/>
          </p:cNvPicPr>
          <p:nvPr userDrawn="1"/>
        </p:nvPicPr>
        <p:blipFill>
          <a:blip r:embed="rId20"/>
          <a:stretch>
            <a:fillRect/>
          </a:stretch>
        </p:blipFill>
        <p:spPr>
          <a:xfrm>
            <a:off x="11060217" y="2954826"/>
            <a:ext cx="933450" cy="184150"/>
          </a:xfrm>
          <a:prstGeom prst="rect">
            <a:avLst/>
          </a:prstGeom>
        </p:spPr>
      </p:pic>
      <p:pic>
        <p:nvPicPr>
          <p:cNvPr id="18" name="Picture 17">
            <a:hlinkClick r:id="rId21" action="ppaction://hlinksldjump"/>
            <a:extLst>
              <a:ext uri="{FF2B5EF4-FFF2-40B4-BE49-F238E27FC236}">
                <a16:creationId xmlns:a16="http://schemas.microsoft.com/office/drawing/2014/main" id="{B19F0FF6-70E5-6118-625F-D9C56736541B}"/>
              </a:ext>
            </a:extLst>
          </p:cNvPr>
          <p:cNvPicPr>
            <a:picLocks noChangeAspect="1"/>
          </p:cNvPicPr>
          <p:nvPr userDrawn="1"/>
        </p:nvPicPr>
        <p:blipFill>
          <a:blip r:embed="rId22"/>
          <a:stretch>
            <a:fillRect/>
          </a:stretch>
        </p:blipFill>
        <p:spPr>
          <a:xfrm>
            <a:off x="11060217" y="3261656"/>
            <a:ext cx="933450" cy="184150"/>
          </a:xfrm>
          <a:prstGeom prst="rect">
            <a:avLst/>
          </a:prstGeom>
        </p:spPr>
      </p:pic>
      <p:pic>
        <p:nvPicPr>
          <p:cNvPr id="19" name="Picture 18">
            <a:hlinkClick r:id="rId23" action="ppaction://hlinksldjump"/>
            <a:extLst>
              <a:ext uri="{FF2B5EF4-FFF2-40B4-BE49-F238E27FC236}">
                <a16:creationId xmlns:a16="http://schemas.microsoft.com/office/drawing/2014/main" id="{467F2B49-89D3-0193-0FF9-CFD8A85665CC}"/>
              </a:ext>
            </a:extLst>
          </p:cNvPr>
          <p:cNvPicPr>
            <a:picLocks noChangeAspect="1"/>
          </p:cNvPicPr>
          <p:nvPr userDrawn="1"/>
        </p:nvPicPr>
        <p:blipFill>
          <a:blip r:embed="rId24"/>
          <a:stretch>
            <a:fillRect/>
          </a:stretch>
        </p:blipFill>
        <p:spPr>
          <a:xfrm>
            <a:off x="11060217" y="3568486"/>
            <a:ext cx="933450" cy="184150"/>
          </a:xfrm>
          <a:prstGeom prst="rect">
            <a:avLst/>
          </a:prstGeom>
        </p:spPr>
      </p:pic>
      <p:pic>
        <p:nvPicPr>
          <p:cNvPr id="20" name="Picture 19">
            <a:hlinkClick r:id="" action="ppaction://noaction"/>
            <a:extLst>
              <a:ext uri="{FF2B5EF4-FFF2-40B4-BE49-F238E27FC236}">
                <a16:creationId xmlns:a16="http://schemas.microsoft.com/office/drawing/2014/main" id="{2C7B1878-B62B-51CE-B862-063FE9E341AC}"/>
              </a:ext>
            </a:extLst>
          </p:cNvPr>
          <p:cNvPicPr>
            <a:picLocks noChangeAspect="1"/>
          </p:cNvPicPr>
          <p:nvPr userDrawn="1"/>
        </p:nvPicPr>
        <p:blipFill>
          <a:blip r:embed="rId25"/>
          <a:stretch>
            <a:fillRect/>
          </a:stretch>
        </p:blipFill>
        <p:spPr>
          <a:xfrm>
            <a:off x="11060217" y="3872988"/>
            <a:ext cx="933450" cy="184150"/>
          </a:xfrm>
          <a:prstGeom prst="rect">
            <a:avLst/>
          </a:prstGeom>
        </p:spPr>
      </p:pic>
    </p:spTree>
    <p:extLst>
      <p:ext uri="{BB962C8B-B14F-4D97-AF65-F5344CB8AC3E}">
        <p14:creationId xmlns:p14="http://schemas.microsoft.com/office/powerpoint/2010/main" val="979918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24.emf"/><Relationship Id="rId3" Type="http://schemas.openxmlformats.org/officeDocument/2006/relationships/image" Target="../media/image19.emf"/><Relationship Id="rId7" Type="http://schemas.openxmlformats.org/officeDocument/2006/relationships/image" Target="../media/image23.emf"/><Relationship Id="rId2" Type="http://schemas.openxmlformats.org/officeDocument/2006/relationships/image" Target="../media/image18.emf"/><Relationship Id="rId1" Type="http://schemas.openxmlformats.org/officeDocument/2006/relationships/slideLayout" Target="../slideLayouts/slideLayout2.xml"/><Relationship Id="rId6" Type="http://schemas.openxmlformats.org/officeDocument/2006/relationships/image" Target="../media/image22.emf"/><Relationship Id="rId5" Type="http://schemas.openxmlformats.org/officeDocument/2006/relationships/image" Target="../media/image21.emf"/><Relationship Id="rId10" Type="http://schemas.openxmlformats.org/officeDocument/2006/relationships/image" Target="../media/image26.emf"/><Relationship Id="rId4" Type="http://schemas.openxmlformats.org/officeDocument/2006/relationships/image" Target="../media/image20.emf"/><Relationship Id="rId9" Type="http://schemas.openxmlformats.org/officeDocument/2006/relationships/image" Target="../media/image25.emf"/></Relationships>
</file>

<file path=ppt/slides/_rels/slide3.xml.rels><?xml version="1.0" encoding="UTF-8" standalone="yes"?>
<Relationships xmlns="http://schemas.openxmlformats.org/package/2006/relationships"><Relationship Id="rId8" Type="http://schemas.openxmlformats.org/officeDocument/2006/relationships/image" Target="../media/image32.emf"/><Relationship Id="rId13" Type="http://schemas.openxmlformats.org/officeDocument/2006/relationships/image" Target="../media/image37.emf"/><Relationship Id="rId3" Type="http://schemas.openxmlformats.org/officeDocument/2006/relationships/image" Target="../media/image27.emf"/><Relationship Id="rId7" Type="http://schemas.openxmlformats.org/officeDocument/2006/relationships/image" Target="../media/image31.emf"/><Relationship Id="rId12" Type="http://schemas.openxmlformats.org/officeDocument/2006/relationships/image" Target="../media/image36.emf"/><Relationship Id="rId2" Type="http://schemas.openxmlformats.org/officeDocument/2006/relationships/image" Target="../media/image18.emf"/><Relationship Id="rId1" Type="http://schemas.openxmlformats.org/officeDocument/2006/relationships/slideLayout" Target="../slideLayouts/slideLayout2.xml"/><Relationship Id="rId6" Type="http://schemas.openxmlformats.org/officeDocument/2006/relationships/image" Target="../media/image30.emf"/><Relationship Id="rId11" Type="http://schemas.openxmlformats.org/officeDocument/2006/relationships/image" Target="../media/image35.emf"/><Relationship Id="rId5" Type="http://schemas.openxmlformats.org/officeDocument/2006/relationships/image" Target="../media/image29.emf"/><Relationship Id="rId10" Type="http://schemas.openxmlformats.org/officeDocument/2006/relationships/image" Target="../media/image34.emf"/><Relationship Id="rId4" Type="http://schemas.openxmlformats.org/officeDocument/2006/relationships/image" Target="../media/image28.emf"/><Relationship Id="rId9" Type="http://schemas.openxmlformats.org/officeDocument/2006/relationships/image" Target="../media/image33.emf"/><Relationship Id="rId14" Type="http://schemas.openxmlformats.org/officeDocument/2006/relationships/image" Target="../media/image38.emf"/></Relationships>
</file>

<file path=ppt/slides/_rels/slide4.xml.rels><?xml version="1.0" encoding="UTF-8" standalone="yes"?>
<Relationships xmlns="http://schemas.openxmlformats.org/package/2006/relationships"><Relationship Id="rId8" Type="http://schemas.openxmlformats.org/officeDocument/2006/relationships/image" Target="../media/image44.emf"/><Relationship Id="rId3" Type="http://schemas.openxmlformats.org/officeDocument/2006/relationships/image" Target="../media/image39.emf"/><Relationship Id="rId7" Type="http://schemas.openxmlformats.org/officeDocument/2006/relationships/image" Target="../media/image43.emf"/><Relationship Id="rId2" Type="http://schemas.openxmlformats.org/officeDocument/2006/relationships/image" Target="../media/image18.emf"/><Relationship Id="rId1" Type="http://schemas.openxmlformats.org/officeDocument/2006/relationships/slideLayout" Target="../slideLayouts/slideLayout2.xml"/><Relationship Id="rId6" Type="http://schemas.openxmlformats.org/officeDocument/2006/relationships/image" Target="../media/image42.emf"/><Relationship Id="rId5" Type="http://schemas.openxmlformats.org/officeDocument/2006/relationships/image" Target="../media/image41.emf"/><Relationship Id="rId10" Type="http://schemas.openxmlformats.org/officeDocument/2006/relationships/image" Target="../media/image46.emf"/><Relationship Id="rId4" Type="http://schemas.openxmlformats.org/officeDocument/2006/relationships/image" Target="../media/image40.emf"/><Relationship Id="rId9" Type="http://schemas.openxmlformats.org/officeDocument/2006/relationships/image" Target="../media/image45.emf"/></Relationships>
</file>

<file path=ppt/slides/_rels/slide5.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18.emf"/><Relationship Id="rId1" Type="http://schemas.openxmlformats.org/officeDocument/2006/relationships/slideLayout" Target="../slideLayouts/slideLayout2.xml"/><Relationship Id="rId4" Type="http://schemas.openxmlformats.org/officeDocument/2006/relationships/image" Target="../media/image4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F0ECAE0-79BD-21CF-C96D-4DD448C0663E}"/>
              </a:ext>
            </a:extLst>
          </p:cNvPr>
          <p:cNvSpPr txBox="1"/>
          <p:nvPr/>
        </p:nvSpPr>
        <p:spPr>
          <a:xfrm>
            <a:off x="2682932" y="278271"/>
            <a:ext cx="6826135" cy="1415772"/>
          </a:xfrm>
          <a:prstGeom prst="rect">
            <a:avLst/>
          </a:prstGeom>
          <a:noFill/>
        </p:spPr>
        <p:txBody>
          <a:bodyPr wrap="square" rtlCol="0">
            <a:spAutoFit/>
          </a:bodyPr>
          <a:lstStyle/>
          <a:p>
            <a:pPr algn="ctr"/>
            <a:r>
              <a:rPr lang="en-AT" b="1" dirty="0">
                <a:solidFill>
                  <a:schemeClr val="bg1"/>
                </a:solidFill>
                <a:latin typeface="Arial" panose="020B0604020202020204" pitchFamily="34" charset="0"/>
                <a:cs typeface="Arial" panose="020B0604020202020204" pitchFamily="34" charset="0"/>
              </a:rPr>
              <a:t>Modeling Low Frequency Acoustical Propagation</a:t>
            </a:r>
          </a:p>
          <a:p>
            <a:pPr algn="ctr"/>
            <a:r>
              <a:rPr lang="en-AT" b="1" dirty="0">
                <a:solidFill>
                  <a:schemeClr val="bg1"/>
                </a:solidFill>
                <a:latin typeface="Arial" panose="020B0604020202020204" pitchFamily="34" charset="0"/>
                <a:cs typeface="Arial" panose="020B0604020202020204" pitchFamily="34" charset="0"/>
              </a:rPr>
              <a:t>in a Shallow-Water Wedge</a:t>
            </a:r>
          </a:p>
          <a:p>
            <a:pPr algn="ctr"/>
            <a:endParaRPr lang="en-AT" b="1" dirty="0">
              <a:solidFill>
                <a:schemeClr val="bg1"/>
              </a:solidFill>
              <a:latin typeface="Arial" panose="020B0604020202020204" pitchFamily="34" charset="0"/>
              <a:cs typeface="Arial" panose="020B0604020202020204" pitchFamily="34" charset="0"/>
            </a:endParaRPr>
          </a:p>
          <a:p>
            <a:pPr algn="ctr"/>
            <a:r>
              <a:rPr lang="en-AT" dirty="0">
                <a:solidFill>
                  <a:schemeClr val="bg1"/>
                </a:solidFill>
                <a:latin typeface="Arial" panose="020B0604020202020204" pitchFamily="34" charset="0"/>
                <a:cs typeface="Arial" panose="020B0604020202020204" pitchFamily="34" charset="0"/>
              </a:rPr>
              <a:t>Piotr Borejko</a:t>
            </a:r>
          </a:p>
          <a:p>
            <a:pPr algn="ctr"/>
            <a:r>
              <a:rPr lang="en-AT" sz="1400" dirty="0">
                <a:solidFill>
                  <a:schemeClr val="bg1"/>
                </a:solidFill>
                <a:latin typeface="Arial" panose="020B0604020202020204" pitchFamily="34" charset="0"/>
                <a:cs typeface="Arial" panose="020B0604020202020204" pitchFamily="34" charset="0"/>
              </a:rPr>
              <a:t>TU Wien, Institute of Structural Engineering, Karlsplatz 13, 1040 Vienna, Austria</a:t>
            </a:r>
          </a:p>
        </p:txBody>
      </p:sp>
      <p:sp>
        <p:nvSpPr>
          <p:cNvPr id="2" name="Title 1">
            <a:extLst>
              <a:ext uri="{FF2B5EF4-FFF2-40B4-BE49-F238E27FC236}">
                <a16:creationId xmlns:a16="http://schemas.microsoft.com/office/drawing/2014/main" id="{6A554C68-8F60-5BAE-2899-01FF4F782708}"/>
              </a:ext>
            </a:extLst>
          </p:cNvPr>
          <p:cNvSpPr txBox="1">
            <a:spLocks/>
          </p:cNvSpPr>
          <p:nvPr/>
        </p:nvSpPr>
        <p:spPr>
          <a:xfrm>
            <a:off x="178629" y="2958859"/>
            <a:ext cx="2086776" cy="2066221"/>
          </a:xfrm>
          <a:prstGeom prst="rect">
            <a:avLst/>
          </a:prstGeom>
        </p:spPr>
        <p:txBody>
          <a:bodyPr lIns="108000" tIns="108000" rIns="108000" bIns="108000" anchor="ctr" anchorCtr="1">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a:latin typeface="Arial" panose="020B0604020202020204" pitchFamily="34" charset="0"/>
                <a:cs typeface="Arial" panose="020B0604020202020204" pitchFamily="34" charset="0"/>
              </a:rPr>
              <a:t>A 3-D benchmark model of the fluid wedge over an elastic bottom is applied to explain low frequency long-range propagation from an acoustic source submerged in shallow water overlaying a sloping elastic-type seabed.</a:t>
            </a:r>
          </a:p>
        </p:txBody>
      </p:sp>
      <p:sp>
        <p:nvSpPr>
          <p:cNvPr id="3" name="Title 1">
            <a:extLst>
              <a:ext uri="{FF2B5EF4-FFF2-40B4-BE49-F238E27FC236}">
                <a16:creationId xmlns:a16="http://schemas.microsoft.com/office/drawing/2014/main" id="{9046321D-4DFA-7CD5-1C74-CE4A75C696CA}"/>
              </a:ext>
            </a:extLst>
          </p:cNvPr>
          <p:cNvSpPr txBox="1">
            <a:spLocks/>
          </p:cNvSpPr>
          <p:nvPr/>
        </p:nvSpPr>
        <p:spPr>
          <a:xfrm>
            <a:off x="5338029" y="6313980"/>
            <a:ext cx="1531435" cy="280529"/>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b="1" dirty="0">
                <a:solidFill>
                  <a:schemeClr val="bg1"/>
                </a:solidFill>
                <a:latin typeface="Arial" panose="020B0604020202020204" pitchFamily="34" charset="0"/>
                <a:cs typeface="Arial" panose="020B0604020202020204" pitchFamily="34" charset="0"/>
              </a:rPr>
              <a:t>P1.3-267</a:t>
            </a:r>
            <a:endParaRPr lang="en-AT" sz="12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78602C3A-EEB9-9EC8-F223-9D699EB1860B}"/>
              </a:ext>
            </a:extLst>
          </p:cNvPr>
          <p:cNvSpPr txBox="1">
            <a:spLocks/>
          </p:cNvSpPr>
          <p:nvPr/>
        </p:nvSpPr>
        <p:spPr>
          <a:xfrm>
            <a:off x="2682932" y="2958859"/>
            <a:ext cx="2086776" cy="2066221"/>
          </a:xfrm>
          <a:prstGeom prst="rect">
            <a:avLst/>
          </a:prstGeom>
        </p:spPr>
        <p:txBody>
          <a:bodyPr lIns="108000" tIns="108000" rIns="108000" bIns="108000" anchor="ctr" anchorCtr="1">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a:latin typeface="Arial" panose="020B0604020202020204" pitchFamily="34" charset="0"/>
                <a:cs typeface="Arial" panose="020B0604020202020204" pitchFamily="34" charset="0"/>
              </a:rPr>
              <a:t>Acoustical propagation inside the wedge is analyzed into a series of the so-called “generalized ray integrals;” each integral representing a waveform traveling along a specific path in the wedge.</a:t>
            </a:r>
          </a:p>
        </p:txBody>
      </p:sp>
      <p:sp>
        <p:nvSpPr>
          <p:cNvPr id="6" name="Title 1">
            <a:extLst>
              <a:ext uri="{FF2B5EF4-FFF2-40B4-BE49-F238E27FC236}">
                <a16:creationId xmlns:a16="http://schemas.microsoft.com/office/drawing/2014/main" id="{91788AB8-A468-C471-8A86-3C9F2FE8E750}"/>
              </a:ext>
            </a:extLst>
          </p:cNvPr>
          <p:cNvSpPr txBox="1">
            <a:spLocks/>
          </p:cNvSpPr>
          <p:nvPr/>
        </p:nvSpPr>
        <p:spPr>
          <a:xfrm>
            <a:off x="7422294" y="2958858"/>
            <a:ext cx="2086773" cy="2066221"/>
          </a:xfrm>
          <a:prstGeom prst="rect">
            <a:avLst/>
          </a:prstGeom>
        </p:spPr>
        <p:txBody>
          <a:bodyPr lIns="108000" tIns="108000" rIns="108000" bIns="108000" anchor="ctr" anchorCtr="1">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a:latin typeface="Arial" panose="020B0604020202020204" pitchFamily="34" charset="0"/>
                <a:cs typeface="Arial" panose="020B0604020202020204" pitchFamily="34" charset="0"/>
              </a:rPr>
              <a:t>This approach provides a complete acoustic signal received at a large distance from the source, including all of the waveforms typical for the model.</a:t>
            </a:r>
          </a:p>
        </p:txBody>
      </p:sp>
      <p:sp>
        <p:nvSpPr>
          <p:cNvPr id="7" name="Title 1">
            <a:extLst>
              <a:ext uri="{FF2B5EF4-FFF2-40B4-BE49-F238E27FC236}">
                <a16:creationId xmlns:a16="http://schemas.microsoft.com/office/drawing/2014/main" id="{CA1C2F89-F7C0-CB4E-A6DB-48E3F2C367AF}"/>
              </a:ext>
            </a:extLst>
          </p:cNvPr>
          <p:cNvSpPr txBox="1">
            <a:spLocks/>
          </p:cNvSpPr>
          <p:nvPr/>
        </p:nvSpPr>
        <p:spPr>
          <a:xfrm>
            <a:off x="9926597" y="2958859"/>
            <a:ext cx="2086773" cy="2066220"/>
          </a:xfrm>
          <a:prstGeom prst="rect">
            <a:avLst/>
          </a:prstGeom>
        </p:spPr>
        <p:txBody>
          <a:bodyPr lIns="108000" tIns="108000" rIns="108000" bIns="108000" anchor="ctr" anchorCtr="1">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a:latin typeface="Arial" panose="020B0604020202020204" pitchFamily="34" charset="0"/>
                <a:cs typeface="Arial" panose="020B0604020202020204" pitchFamily="34" charset="0"/>
              </a:rPr>
              <a:t>When a source emits acoustic signals of a low frequency content, the Scholte waves become dominant at large distances.</a:t>
            </a:r>
          </a:p>
        </p:txBody>
      </p:sp>
      <p:sp>
        <p:nvSpPr>
          <p:cNvPr id="9" name="Title 1">
            <a:extLst>
              <a:ext uri="{FF2B5EF4-FFF2-40B4-BE49-F238E27FC236}">
                <a16:creationId xmlns:a16="http://schemas.microsoft.com/office/drawing/2014/main" id="{864650A7-E68E-DCD4-2E1A-7212FE03F57F}"/>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802BDD7E-260E-2142-8428-4FE20DE68E3C}"/>
              </a:ext>
            </a:extLst>
          </p:cNvPr>
          <p:cNvPicPr>
            <a:picLocks noChangeAspect="1"/>
          </p:cNvPicPr>
          <p:nvPr/>
        </p:nvPicPr>
        <p:blipFill>
          <a:blip r:embed="rId3"/>
          <a:stretch>
            <a:fillRect/>
          </a:stretch>
        </p:blipFill>
        <p:spPr>
          <a:xfrm>
            <a:off x="11088000" y="432000"/>
            <a:ext cx="684000" cy="684000"/>
          </a:xfrm>
          <a:prstGeom prst="rect">
            <a:avLst/>
          </a:prstGeom>
        </p:spPr>
      </p:pic>
    </p:spTree>
    <p:extLst>
      <p:ext uri="{BB962C8B-B14F-4D97-AF65-F5344CB8AC3E}">
        <p14:creationId xmlns:p14="http://schemas.microsoft.com/office/powerpoint/2010/main" val="2536716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bg1"/>
                </a:solidFill>
                <a:latin typeface="Arial" panose="020B0604020202020204" pitchFamily="34" charset="0"/>
                <a:cs typeface="Arial" panose="020B0604020202020204" pitchFamily="34" charset="0"/>
              </a:rPr>
              <a:t>Introduction and Generalized-Ray Method</a:t>
            </a:r>
            <a:endParaRPr lang="en-AT" sz="2000" dirty="0">
              <a:solidFill>
                <a:schemeClr val="bg1"/>
              </a:solidFill>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49922F0B-1586-C5C9-5799-0BA2D9F3F16F}"/>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AT" sz="1000" b="1" dirty="0">
                <a:solidFill>
                  <a:schemeClr val="bg1"/>
                </a:solidFill>
                <a:latin typeface="Arial" panose="020B0604020202020204" pitchFamily="34" charset="0"/>
                <a:cs typeface="Arial" panose="020B0604020202020204" pitchFamily="34" charset="0"/>
              </a:rPr>
              <a:t>P1.3-267</a:t>
            </a:r>
          </a:p>
        </p:txBody>
      </p:sp>
      <p:sp>
        <p:nvSpPr>
          <p:cNvPr id="4" name="Title 1">
            <a:extLst>
              <a:ext uri="{FF2B5EF4-FFF2-40B4-BE49-F238E27FC236}">
                <a16:creationId xmlns:a16="http://schemas.microsoft.com/office/drawing/2014/main" id="{3D59F5DA-4A29-8EBC-DF1C-FF30611F5BAA}"/>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09CB40ED-EE89-7647-BAE9-0B1E6A95A032}"/>
              </a:ext>
            </a:extLst>
          </p:cNvPr>
          <p:cNvPicPr>
            <a:picLocks noChangeAspect="1"/>
          </p:cNvPicPr>
          <p:nvPr/>
        </p:nvPicPr>
        <p:blipFill>
          <a:blip r:embed="rId2"/>
          <a:stretch>
            <a:fillRect/>
          </a:stretch>
        </p:blipFill>
        <p:spPr>
          <a:xfrm>
            <a:off x="11088000" y="432000"/>
            <a:ext cx="684000" cy="684000"/>
          </a:xfrm>
          <a:prstGeom prst="rect">
            <a:avLst/>
          </a:prstGeom>
        </p:spPr>
      </p:pic>
      <p:sp>
        <p:nvSpPr>
          <p:cNvPr id="8" name="TextBox 7">
            <a:extLst>
              <a:ext uri="{FF2B5EF4-FFF2-40B4-BE49-F238E27FC236}">
                <a16:creationId xmlns:a16="http://schemas.microsoft.com/office/drawing/2014/main" id="{AE58550A-60EE-1644-A09A-42B6CA356D00}"/>
              </a:ext>
            </a:extLst>
          </p:cNvPr>
          <p:cNvSpPr txBox="1"/>
          <p:nvPr/>
        </p:nvSpPr>
        <p:spPr>
          <a:xfrm>
            <a:off x="0" y="1080000"/>
            <a:ext cx="6083999" cy="1692771"/>
          </a:xfrm>
          <a:prstGeom prst="rect">
            <a:avLst/>
          </a:prstGeom>
          <a:noFill/>
        </p:spPr>
        <p:txBody>
          <a:bodyPr wrap="square" lIns="90000" numCol="1">
            <a:spAutoFit/>
          </a:bodyPr>
          <a:lstStyle/>
          <a:p>
            <a:r>
              <a:rPr lang="en-US" sz="1100" b="1" dirty="0">
                <a:latin typeface="Arial" panose="020B0604020202020204" pitchFamily="34" charset="0"/>
                <a:cs typeface="Arial" panose="020B0604020202020204" pitchFamily="34" charset="0"/>
              </a:rPr>
              <a:t>Introduction [1]:</a:t>
            </a:r>
            <a:r>
              <a:rPr lang="en-US" sz="1100" dirty="0">
                <a:latin typeface="Arial" panose="020B0604020202020204" pitchFamily="34" charset="0"/>
                <a:cs typeface="Arial" panose="020B0604020202020204" pitchFamily="34" charset="0"/>
              </a:rPr>
              <a:t>  In shallow-water environments long-range propagation proceeds by repeated </a:t>
            </a:r>
          </a:p>
          <a:p>
            <a:r>
              <a:rPr lang="en-US" sz="1100" dirty="0">
                <a:latin typeface="Arial" panose="020B0604020202020204" pitchFamily="34" charset="0"/>
                <a:cs typeface="Arial" panose="020B0604020202020204" pitchFamily="34" charset="0"/>
              </a:rPr>
              <a:t>reflections from the surface and the bottom of the channel, as is the case for underwater sound </a:t>
            </a:r>
          </a:p>
          <a:p>
            <a:r>
              <a:rPr lang="en-US" sz="1100" dirty="0">
                <a:latin typeface="Arial" panose="020B0604020202020204" pitchFamily="34" charset="0"/>
                <a:cs typeface="Arial" panose="020B0604020202020204" pitchFamily="34" charset="0"/>
              </a:rPr>
              <a:t>of a wide spectral range, whose very low frequencies may propagate over large distances (several tens of kilometers), without significant losses. </a:t>
            </a:r>
          </a:p>
          <a:p>
            <a:endParaRPr lang="en-US" sz="5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In this paper, a 3-D benchmark model of the fluid wedge over an elastic bottom (Fig. 1) is applied to explain low frequency long-range propagation from an acoustic source submerged in shallow water overlaying a sloping elastic-type seabed, such as a marine sediment possessing enough rigidity (elasticity in shear), allowing hydroacoustic-to-seismic conversion at a water-sediment interface. </a:t>
            </a:r>
          </a:p>
        </p:txBody>
      </p:sp>
      <p:cxnSp>
        <p:nvCxnSpPr>
          <p:cNvPr id="6" name="Straight Connector 5">
            <a:extLst>
              <a:ext uri="{FF2B5EF4-FFF2-40B4-BE49-F238E27FC236}">
                <a16:creationId xmlns:a16="http://schemas.microsoft.com/office/drawing/2014/main" id="{51E65230-CA23-EF4B-BC74-CE264B2DD6D5}"/>
              </a:ext>
            </a:extLst>
          </p:cNvPr>
          <p:cNvCxnSpPr>
            <a:cxnSpLocks/>
          </p:cNvCxnSpPr>
          <p:nvPr/>
        </p:nvCxnSpPr>
        <p:spPr>
          <a:xfrm>
            <a:off x="6096000" y="1080000"/>
            <a:ext cx="0" cy="577800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2D46BC93-E68E-A540-9DD5-ECD710A3C900}"/>
              </a:ext>
            </a:extLst>
          </p:cNvPr>
          <p:cNvSpPr txBox="1">
            <a:spLocks/>
          </p:cNvSpPr>
          <p:nvPr/>
        </p:nvSpPr>
        <p:spPr>
          <a:xfrm>
            <a:off x="6083999" y="1080000"/>
            <a:ext cx="4747127" cy="5509200"/>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of the so-called “generalized ray integrals” </a:t>
            </a:r>
          </a:p>
          <a:p>
            <a:endParaRPr lang="en-US" sz="2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       </a:t>
            </a:r>
          </a:p>
          <a:p>
            <a:r>
              <a:rPr lang="en-US" sz="1100" dirty="0">
                <a:latin typeface="Arial" panose="020B0604020202020204" pitchFamily="34" charset="0"/>
                <a:cs typeface="Arial" panose="020B0604020202020204" pitchFamily="34" charset="0"/>
              </a:rPr>
              <a:t>                                                                                                                          </a:t>
            </a:r>
          </a:p>
          <a:p>
            <a:endParaRPr lang="en-US" sz="3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each integral representing a Laplace-transformed waveform traveling along a specific path in the wedge, the first being the wave from the source directly to the receiver, the second being reflected once, etc. </a:t>
            </a:r>
          </a:p>
          <a:p>
            <a:endParaRPr lang="en-US" sz="5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The inverse Laplace transforms of the ray integrals, found by applying the method of </a:t>
            </a:r>
            <a:r>
              <a:rPr lang="en-US" sz="1100" dirty="0" err="1">
                <a:latin typeface="Arial" panose="020B0604020202020204" pitchFamily="34" charset="0"/>
                <a:cs typeface="Arial" panose="020B0604020202020204" pitchFamily="34" charset="0"/>
              </a:rPr>
              <a:t>Cagniard</a:t>
            </a:r>
            <a:r>
              <a:rPr lang="en-US" sz="1100" dirty="0">
                <a:latin typeface="Arial" panose="020B0604020202020204" pitchFamily="34" charset="0"/>
                <a:cs typeface="Arial" panose="020B0604020202020204" pitchFamily="34" charset="0"/>
              </a:rPr>
              <a:t>, </a:t>
            </a:r>
          </a:p>
          <a:p>
            <a:endParaRPr lang="en-US" sz="500" dirty="0">
              <a:latin typeface="Arial" panose="020B0604020202020204" pitchFamily="34" charset="0"/>
              <a:cs typeface="Arial" panose="020B0604020202020204" pitchFamily="34" charset="0"/>
            </a:endParaRPr>
          </a:p>
          <a:p>
            <a:endParaRPr lang="en-US" sz="3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are in the form of single integrals along a complex contour. </a:t>
            </a:r>
          </a:p>
          <a:p>
            <a:endParaRPr lang="en-US" sz="5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Using a standard Gauss-Legendre quadrature </a:t>
            </a:r>
          </a:p>
          <a:p>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p>
            <a:endParaRPr lang="en-US" sz="5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the CPU intensive numerical evaluation of each ray integral can then </a:t>
            </a:r>
          </a:p>
          <a:p>
            <a:r>
              <a:rPr lang="en-US" sz="1100" dirty="0">
                <a:latin typeface="Arial" panose="020B0604020202020204" pitchFamily="34" charset="0"/>
                <a:cs typeface="Arial" panose="020B0604020202020204" pitchFamily="34" charset="0"/>
              </a:rPr>
              <a:t>be accomplished along a new (the analytical equivalent of the original) contour to avoid the branch points of the critically refracted (lateral) waves, the stationary point of the regularly reflected wave, and the pole  of the Scholte interface wave.  These singular points might cause great difficulty in numerical integration, if performed along the original contour. </a:t>
            </a:r>
          </a:p>
          <a:p>
            <a:endParaRPr lang="en-US" sz="5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The exact solutions for pressure responses (acoustical signals) of the </a:t>
            </a:r>
          </a:p>
          <a:p>
            <a:r>
              <a:rPr lang="en-US" sz="1100" dirty="0">
                <a:latin typeface="Arial" panose="020B0604020202020204" pitchFamily="34" charset="0"/>
                <a:cs typeface="Arial" panose="020B0604020202020204" pitchFamily="34" charset="0"/>
              </a:rPr>
              <a:t>ray integrals are found by applying the convolution theorem. Since the inverse Laplace transforms of the ray integrals are provided at a fixed interval, the convolution integrals are evaluated using Simpson’s rule, </a:t>
            </a:r>
          </a:p>
          <a:p>
            <a:r>
              <a:rPr lang="en-US" sz="1100" dirty="0">
                <a:latin typeface="Arial" panose="020B0604020202020204" pitchFamily="34" charset="0"/>
                <a:cs typeface="Arial" panose="020B0604020202020204" pitchFamily="34" charset="0"/>
              </a:rPr>
              <a:t>and the complete signal recorded by a remote receiver is the sum of </a:t>
            </a:r>
          </a:p>
          <a:p>
            <a:r>
              <a:rPr lang="en-US" sz="1100" dirty="0">
                <a:latin typeface="Arial" panose="020B0604020202020204" pitchFamily="34" charset="0"/>
                <a:cs typeface="Arial" panose="020B0604020202020204" pitchFamily="34" charset="0"/>
              </a:rPr>
              <a:t>the signals corresponding to all ray integrals, </a:t>
            </a:r>
          </a:p>
          <a:p>
            <a:endParaRPr lang="en-US" sz="1100" dirty="0">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A058672B-BDD9-B348-899E-6B3A177D22CD}"/>
              </a:ext>
            </a:extLst>
          </p:cNvPr>
          <p:cNvPicPr>
            <a:picLocks noChangeAspect="1"/>
          </p:cNvPicPr>
          <p:nvPr/>
        </p:nvPicPr>
        <p:blipFill>
          <a:blip r:embed="rId3"/>
          <a:stretch>
            <a:fillRect/>
          </a:stretch>
        </p:blipFill>
        <p:spPr>
          <a:xfrm>
            <a:off x="180000" y="2592000"/>
            <a:ext cx="5372100" cy="2133600"/>
          </a:xfrm>
          <a:prstGeom prst="rect">
            <a:avLst/>
          </a:prstGeom>
        </p:spPr>
      </p:pic>
      <p:pic>
        <p:nvPicPr>
          <p:cNvPr id="14" name="Picture 13">
            <a:extLst>
              <a:ext uri="{FF2B5EF4-FFF2-40B4-BE49-F238E27FC236}">
                <a16:creationId xmlns:a16="http://schemas.microsoft.com/office/drawing/2014/main" id="{FFEF184A-F662-D845-A006-2E50CF21075F}"/>
              </a:ext>
            </a:extLst>
          </p:cNvPr>
          <p:cNvPicPr>
            <a:picLocks noChangeAspect="1"/>
          </p:cNvPicPr>
          <p:nvPr/>
        </p:nvPicPr>
        <p:blipFill>
          <a:blip r:embed="rId4"/>
          <a:stretch>
            <a:fillRect/>
          </a:stretch>
        </p:blipFill>
        <p:spPr>
          <a:xfrm>
            <a:off x="0" y="4608000"/>
            <a:ext cx="5892800" cy="1282700"/>
          </a:xfrm>
          <a:prstGeom prst="rect">
            <a:avLst/>
          </a:prstGeom>
        </p:spPr>
      </p:pic>
      <p:sp>
        <p:nvSpPr>
          <p:cNvPr id="15" name="TextBox 14">
            <a:extLst>
              <a:ext uri="{FF2B5EF4-FFF2-40B4-BE49-F238E27FC236}">
                <a16:creationId xmlns:a16="http://schemas.microsoft.com/office/drawing/2014/main" id="{C22D8655-9C8C-F748-A426-71DE10C2A6FD}"/>
              </a:ext>
            </a:extLst>
          </p:cNvPr>
          <p:cNvSpPr txBox="1"/>
          <p:nvPr/>
        </p:nvSpPr>
        <p:spPr>
          <a:xfrm>
            <a:off x="0" y="5868000"/>
            <a:ext cx="6083995" cy="430887"/>
          </a:xfrm>
          <a:prstGeom prst="rect">
            <a:avLst/>
          </a:prstGeom>
          <a:noFill/>
        </p:spPr>
        <p:txBody>
          <a:bodyPr wrap="square" rtlCol="0">
            <a:spAutoFit/>
          </a:bodyPr>
          <a:lstStyle/>
          <a:p>
            <a:r>
              <a:rPr lang="en-US" sz="1100" b="1" dirty="0">
                <a:latin typeface="Arial" panose="020B0604020202020204" pitchFamily="34" charset="0"/>
                <a:cs typeface="Arial" panose="020B0604020202020204" pitchFamily="34" charset="0"/>
              </a:rPr>
              <a:t>Generalized-Ray Method [2]:</a:t>
            </a:r>
            <a:r>
              <a:rPr lang="en-US" sz="1100" dirty="0">
                <a:latin typeface="Arial" panose="020B0604020202020204" pitchFamily="34" charset="0"/>
                <a:cs typeface="Arial" panose="020B0604020202020204" pitchFamily="34" charset="0"/>
              </a:rPr>
              <a:t>  Acoustical propagation inside the wedge, being effected by repeated reflections of the wave emitted from a point source, can be analyzed into a series  </a:t>
            </a:r>
          </a:p>
        </p:txBody>
      </p:sp>
      <p:pic>
        <p:nvPicPr>
          <p:cNvPr id="56" name="Picture 55">
            <a:extLst>
              <a:ext uri="{FF2B5EF4-FFF2-40B4-BE49-F238E27FC236}">
                <a16:creationId xmlns:a16="http://schemas.microsoft.com/office/drawing/2014/main" id="{3B942DED-8B59-964C-B1D5-64EE24767B97}"/>
              </a:ext>
            </a:extLst>
          </p:cNvPr>
          <p:cNvPicPr>
            <a:picLocks noChangeAspect="1"/>
          </p:cNvPicPr>
          <p:nvPr/>
        </p:nvPicPr>
        <p:blipFill>
          <a:blip r:embed="rId5"/>
          <a:stretch>
            <a:fillRect/>
          </a:stretch>
        </p:blipFill>
        <p:spPr>
          <a:xfrm>
            <a:off x="6192000" y="1332000"/>
            <a:ext cx="2070100" cy="520700"/>
          </a:xfrm>
          <a:prstGeom prst="rect">
            <a:avLst/>
          </a:prstGeom>
        </p:spPr>
      </p:pic>
      <p:pic>
        <p:nvPicPr>
          <p:cNvPr id="58" name="Picture 57">
            <a:extLst>
              <a:ext uri="{FF2B5EF4-FFF2-40B4-BE49-F238E27FC236}">
                <a16:creationId xmlns:a16="http://schemas.microsoft.com/office/drawing/2014/main" id="{0366FE3F-E9F3-1E44-8EED-401751543ECE}"/>
              </a:ext>
            </a:extLst>
          </p:cNvPr>
          <p:cNvPicPr>
            <a:picLocks noChangeAspect="1"/>
          </p:cNvPicPr>
          <p:nvPr/>
        </p:nvPicPr>
        <p:blipFill>
          <a:blip r:embed="rId6"/>
          <a:stretch>
            <a:fillRect/>
          </a:stretch>
        </p:blipFill>
        <p:spPr>
          <a:xfrm>
            <a:off x="8244000" y="1332000"/>
            <a:ext cx="2565400" cy="520700"/>
          </a:xfrm>
          <a:prstGeom prst="rect">
            <a:avLst/>
          </a:prstGeom>
        </p:spPr>
      </p:pic>
      <p:pic>
        <p:nvPicPr>
          <p:cNvPr id="5" name="Picture 4">
            <a:extLst>
              <a:ext uri="{FF2B5EF4-FFF2-40B4-BE49-F238E27FC236}">
                <a16:creationId xmlns:a16="http://schemas.microsoft.com/office/drawing/2014/main" id="{CD2C3E4E-E13B-FC4B-BE87-3A4D9D420418}"/>
              </a:ext>
            </a:extLst>
          </p:cNvPr>
          <p:cNvPicPr>
            <a:picLocks noChangeAspect="1"/>
          </p:cNvPicPr>
          <p:nvPr/>
        </p:nvPicPr>
        <p:blipFill>
          <a:blip r:embed="rId7"/>
          <a:stretch>
            <a:fillRect/>
          </a:stretch>
        </p:blipFill>
        <p:spPr>
          <a:xfrm>
            <a:off x="6192000" y="2844000"/>
            <a:ext cx="1511300" cy="520700"/>
          </a:xfrm>
          <a:prstGeom prst="rect">
            <a:avLst/>
          </a:prstGeom>
        </p:spPr>
      </p:pic>
      <p:pic>
        <p:nvPicPr>
          <p:cNvPr id="10" name="Picture 9">
            <a:extLst>
              <a:ext uri="{FF2B5EF4-FFF2-40B4-BE49-F238E27FC236}">
                <a16:creationId xmlns:a16="http://schemas.microsoft.com/office/drawing/2014/main" id="{238F4771-0F1F-D142-8200-2EECDC1C5B3C}"/>
              </a:ext>
            </a:extLst>
          </p:cNvPr>
          <p:cNvPicPr>
            <a:picLocks noChangeAspect="1"/>
          </p:cNvPicPr>
          <p:nvPr/>
        </p:nvPicPr>
        <p:blipFill>
          <a:blip r:embed="rId8"/>
          <a:stretch>
            <a:fillRect/>
          </a:stretch>
        </p:blipFill>
        <p:spPr>
          <a:xfrm>
            <a:off x="8280000" y="2844000"/>
            <a:ext cx="1807902" cy="522000"/>
          </a:xfrm>
          <a:prstGeom prst="rect">
            <a:avLst/>
          </a:prstGeom>
        </p:spPr>
      </p:pic>
      <p:pic>
        <p:nvPicPr>
          <p:cNvPr id="17" name="Picture 16">
            <a:extLst>
              <a:ext uri="{FF2B5EF4-FFF2-40B4-BE49-F238E27FC236}">
                <a16:creationId xmlns:a16="http://schemas.microsoft.com/office/drawing/2014/main" id="{6160691F-1575-F44D-B2B9-FF80CA8A1141}"/>
              </a:ext>
            </a:extLst>
          </p:cNvPr>
          <p:cNvPicPr>
            <a:picLocks noChangeAspect="1"/>
          </p:cNvPicPr>
          <p:nvPr/>
        </p:nvPicPr>
        <p:blipFill>
          <a:blip r:embed="rId9"/>
          <a:stretch>
            <a:fillRect/>
          </a:stretch>
        </p:blipFill>
        <p:spPr>
          <a:xfrm>
            <a:off x="6192000" y="3888000"/>
            <a:ext cx="3497236" cy="280800"/>
          </a:xfrm>
          <a:prstGeom prst="rect">
            <a:avLst/>
          </a:prstGeom>
        </p:spPr>
      </p:pic>
      <p:pic>
        <p:nvPicPr>
          <p:cNvPr id="11" name="Picture 10">
            <a:extLst>
              <a:ext uri="{FF2B5EF4-FFF2-40B4-BE49-F238E27FC236}">
                <a16:creationId xmlns:a16="http://schemas.microsoft.com/office/drawing/2014/main" id="{75A2678B-EC0A-D247-9556-383368A39E33}"/>
              </a:ext>
            </a:extLst>
          </p:cNvPr>
          <p:cNvPicPr>
            <a:picLocks noChangeAspect="1"/>
          </p:cNvPicPr>
          <p:nvPr/>
        </p:nvPicPr>
        <p:blipFill>
          <a:blip r:embed="rId10"/>
          <a:stretch>
            <a:fillRect/>
          </a:stretch>
        </p:blipFill>
        <p:spPr>
          <a:xfrm>
            <a:off x="108000" y="6300000"/>
            <a:ext cx="4152900" cy="495300"/>
          </a:xfrm>
          <a:prstGeom prst="rect">
            <a:avLst/>
          </a:prstGeom>
        </p:spPr>
      </p:pic>
    </p:spTree>
    <p:extLst>
      <p:ext uri="{BB962C8B-B14F-4D97-AF65-F5344CB8AC3E}">
        <p14:creationId xmlns:p14="http://schemas.microsoft.com/office/powerpoint/2010/main" val="607453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bg1"/>
                </a:solidFill>
                <a:latin typeface="Arial" panose="020B0604020202020204" pitchFamily="34" charset="0"/>
                <a:cs typeface="Arial" panose="020B0604020202020204" pitchFamily="34" charset="0"/>
              </a:rPr>
              <a:t>Generalized-Ray Method (cont.) and Results </a:t>
            </a:r>
            <a:endParaRPr lang="en-AT" sz="20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0EE6463D-C745-9B54-4D33-67949EA3BB46}"/>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P1.3-267</a:t>
            </a:r>
            <a:endParaRPr lang="en-AT" sz="24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077B9D86-C489-FEF5-C84B-979ED6098558}"/>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14337F8A-2A0F-2041-B129-69669FDFC8BA}"/>
              </a:ext>
            </a:extLst>
          </p:cNvPr>
          <p:cNvPicPr>
            <a:picLocks noChangeAspect="1"/>
          </p:cNvPicPr>
          <p:nvPr/>
        </p:nvPicPr>
        <p:blipFill>
          <a:blip r:embed="rId2"/>
          <a:stretch>
            <a:fillRect/>
          </a:stretch>
        </p:blipFill>
        <p:spPr>
          <a:xfrm>
            <a:off x="11088000" y="432000"/>
            <a:ext cx="684000" cy="684000"/>
          </a:xfrm>
          <a:prstGeom prst="rect">
            <a:avLst/>
          </a:prstGeom>
        </p:spPr>
      </p:pic>
      <p:sp>
        <p:nvSpPr>
          <p:cNvPr id="3" name="TextBox 2">
            <a:extLst>
              <a:ext uri="{FF2B5EF4-FFF2-40B4-BE49-F238E27FC236}">
                <a16:creationId xmlns:a16="http://schemas.microsoft.com/office/drawing/2014/main" id="{91FB6ACF-ED1E-1947-8547-9D3F49F3A9A2}"/>
              </a:ext>
            </a:extLst>
          </p:cNvPr>
          <p:cNvSpPr txBox="1"/>
          <p:nvPr/>
        </p:nvSpPr>
        <p:spPr>
          <a:xfrm>
            <a:off x="0" y="1115996"/>
            <a:ext cx="6095999" cy="3123932"/>
          </a:xfrm>
          <a:prstGeom prst="rect">
            <a:avLst/>
          </a:prstGeom>
          <a:noFill/>
        </p:spPr>
        <p:txBody>
          <a:bodyPr wrap="square" rtlCol="0">
            <a:spAutoFit/>
          </a:bodyPr>
          <a:lstStyle/>
          <a:p>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p>
            <a:endParaRPr lang="en-US" sz="5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p>
            <a:endParaRPr lang="en-US" sz="5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The method of generalized ray provides a complete signal recorded by a remote receiver, including all of the three unattenuated waveforms typical for the model: the critically refracted (lateral) waves, the source signal and the regularly reflected waves, and the Scholte interface waves, received in order of their arrivals at a large distance from the source.  Note that, for the two in this paper considered Gaussian-weighted source signals, the received levels (</a:t>
            </a:r>
            <a:r>
              <a:rPr lang="en-US" sz="1100" dirty="0" err="1">
                <a:latin typeface="Arial" panose="020B0604020202020204" pitchFamily="34" charset="0"/>
                <a:cs typeface="Arial" panose="020B0604020202020204" pitchFamily="34" charset="0"/>
              </a:rPr>
              <a:t>RLs</a:t>
            </a:r>
            <a:r>
              <a:rPr lang="en-US" sz="1100" dirty="0">
                <a:latin typeface="Arial" panose="020B0604020202020204" pitchFamily="34" charset="0"/>
                <a:cs typeface="Arial" panose="020B0604020202020204" pitchFamily="34" charset="0"/>
              </a:rPr>
              <a:t>) of the attenuated waveforms can be determined from   </a:t>
            </a:r>
          </a:p>
          <a:p>
            <a:r>
              <a:rPr lang="en-US" sz="1100" dirty="0">
                <a:latin typeface="Arial" panose="020B0604020202020204" pitchFamily="34" charset="0"/>
                <a:cs typeface="Arial" panose="020B0604020202020204" pitchFamily="34" charset="0"/>
              </a:rPr>
              <a:t>                                  </a:t>
            </a:r>
          </a:p>
          <a:p>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p>
            <a:r>
              <a:rPr lang="en-US" sz="1100" b="1" dirty="0">
                <a:latin typeface="Arial" panose="020B0604020202020204" pitchFamily="34" charset="0"/>
                <a:cs typeface="Arial" panose="020B0604020202020204" pitchFamily="34" charset="0"/>
              </a:rPr>
              <a:t>Results:</a:t>
            </a:r>
            <a:r>
              <a:rPr lang="en-US" sz="1100" dirty="0">
                <a:latin typeface="Arial" panose="020B0604020202020204" pitchFamily="34" charset="0"/>
                <a:cs typeface="Arial" panose="020B0604020202020204" pitchFamily="34" charset="0"/>
              </a:rPr>
              <a:t>    </a:t>
            </a:r>
            <a:endParaRPr lang="en-US" sz="1100" b="1" dirty="0">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04454B7E-817B-E541-A8A4-75A7C01FF0B4}"/>
              </a:ext>
            </a:extLst>
          </p:cNvPr>
          <p:cNvPicPr>
            <a:picLocks noChangeAspect="1"/>
          </p:cNvPicPr>
          <p:nvPr/>
        </p:nvPicPr>
        <p:blipFill>
          <a:blip r:embed="rId3"/>
          <a:stretch>
            <a:fillRect/>
          </a:stretch>
        </p:blipFill>
        <p:spPr>
          <a:xfrm>
            <a:off x="72000" y="1152000"/>
            <a:ext cx="2895600" cy="546100"/>
          </a:xfrm>
          <a:prstGeom prst="rect">
            <a:avLst/>
          </a:prstGeom>
        </p:spPr>
      </p:pic>
      <p:pic>
        <p:nvPicPr>
          <p:cNvPr id="12" name="Picture 11">
            <a:extLst>
              <a:ext uri="{FF2B5EF4-FFF2-40B4-BE49-F238E27FC236}">
                <a16:creationId xmlns:a16="http://schemas.microsoft.com/office/drawing/2014/main" id="{D9384342-87E4-C74D-92FA-01AAFA4C0FFD}"/>
              </a:ext>
            </a:extLst>
          </p:cNvPr>
          <p:cNvPicPr>
            <a:picLocks noChangeAspect="1"/>
          </p:cNvPicPr>
          <p:nvPr/>
        </p:nvPicPr>
        <p:blipFill>
          <a:blip r:embed="rId4"/>
          <a:stretch>
            <a:fillRect/>
          </a:stretch>
        </p:blipFill>
        <p:spPr>
          <a:xfrm>
            <a:off x="5159896" y="1196450"/>
            <a:ext cx="863600" cy="457200"/>
          </a:xfrm>
          <a:prstGeom prst="rect">
            <a:avLst/>
          </a:prstGeom>
        </p:spPr>
      </p:pic>
      <p:cxnSp>
        <p:nvCxnSpPr>
          <p:cNvPr id="8" name="Straight Connector 7">
            <a:extLst>
              <a:ext uri="{FF2B5EF4-FFF2-40B4-BE49-F238E27FC236}">
                <a16:creationId xmlns:a16="http://schemas.microsoft.com/office/drawing/2014/main" id="{3079E9B2-8C0B-A344-B3AB-4B8618A78E3D}"/>
              </a:ext>
            </a:extLst>
          </p:cNvPr>
          <p:cNvCxnSpPr>
            <a:cxnSpLocks/>
          </p:cNvCxnSpPr>
          <p:nvPr/>
        </p:nvCxnSpPr>
        <p:spPr>
          <a:xfrm>
            <a:off x="6096000" y="1080000"/>
            <a:ext cx="0" cy="579600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CA919B0D-D946-824F-9589-470C9A24A0BD}"/>
              </a:ext>
            </a:extLst>
          </p:cNvPr>
          <p:cNvPicPr>
            <a:picLocks noChangeAspect="1"/>
          </p:cNvPicPr>
          <p:nvPr/>
        </p:nvPicPr>
        <p:blipFill>
          <a:blip r:embed="rId5"/>
          <a:stretch>
            <a:fillRect/>
          </a:stretch>
        </p:blipFill>
        <p:spPr>
          <a:xfrm>
            <a:off x="72000" y="1734096"/>
            <a:ext cx="2286000" cy="546100"/>
          </a:xfrm>
          <a:prstGeom prst="rect">
            <a:avLst/>
          </a:prstGeom>
        </p:spPr>
      </p:pic>
      <p:pic>
        <p:nvPicPr>
          <p:cNvPr id="16" name="Picture 15">
            <a:extLst>
              <a:ext uri="{FF2B5EF4-FFF2-40B4-BE49-F238E27FC236}">
                <a16:creationId xmlns:a16="http://schemas.microsoft.com/office/drawing/2014/main" id="{3D5AA397-6768-E54F-8159-591E88BE7D13}"/>
              </a:ext>
            </a:extLst>
          </p:cNvPr>
          <p:cNvPicPr>
            <a:picLocks noChangeAspect="1"/>
          </p:cNvPicPr>
          <p:nvPr/>
        </p:nvPicPr>
        <p:blipFill>
          <a:blip r:embed="rId6"/>
          <a:stretch>
            <a:fillRect/>
          </a:stretch>
        </p:blipFill>
        <p:spPr>
          <a:xfrm>
            <a:off x="3996000" y="1759496"/>
            <a:ext cx="2032000" cy="495300"/>
          </a:xfrm>
          <a:prstGeom prst="rect">
            <a:avLst/>
          </a:prstGeom>
        </p:spPr>
      </p:pic>
      <p:pic>
        <p:nvPicPr>
          <p:cNvPr id="13" name="Picture 12">
            <a:extLst>
              <a:ext uri="{FF2B5EF4-FFF2-40B4-BE49-F238E27FC236}">
                <a16:creationId xmlns:a16="http://schemas.microsoft.com/office/drawing/2014/main" id="{92DFD79E-3D4C-5245-A40D-13C8DA31CC93}"/>
              </a:ext>
            </a:extLst>
          </p:cNvPr>
          <p:cNvPicPr>
            <a:picLocks noChangeAspect="1"/>
          </p:cNvPicPr>
          <p:nvPr/>
        </p:nvPicPr>
        <p:blipFill>
          <a:blip r:embed="rId7"/>
          <a:stretch>
            <a:fillRect/>
          </a:stretch>
        </p:blipFill>
        <p:spPr>
          <a:xfrm>
            <a:off x="6948000" y="1061253"/>
            <a:ext cx="2959100" cy="2209800"/>
          </a:xfrm>
          <a:prstGeom prst="rect">
            <a:avLst/>
          </a:prstGeom>
        </p:spPr>
      </p:pic>
      <p:pic>
        <p:nvPicPr>
          <p:cNvPr id="17" name="Picture 16">
            <a:extLst>
              <a:ext uri="{FF2B5EF4-FFF2-40B4-BE49-F238E27FC236}">
                <a16:creationId xmlns:a16="http://schemas.microsoft.com/office/drawing/2014/main" id="{2D3FB62F-B066-4543-9E52-2CD2E1936ED2}"/>
              </a:ext>
            </a:extLst>
          </p:cNvPr>
          <p:cNvPicPr>
            <a:picLocks noChangeAspect="1"/>
          </p:cNvPicPr>
          <p:nvPr/>
        </p:nvPicPr>
        <p:blipFill>
          <a:blip r:embed="rId8"/>
          <a:stretch>
            <a:fillRect/>
          </a:stretch>
        </p:blipFill>
        <p:spPr>
          <a:xfrm>
            <a:off x="36000" y="4148965"/>
            <a:ext cx="2959100" cy="2184400"/>
          </a:xfrm>
          <a:prstGeom prst="rect">
            <a:avLst/>
          </a:prstGeom>
        </p:spPr>
      </p:pic>
      <p:pic>
        <p:nvPicPr>
          <p:cNvPr id="10" name="Picture 9">
            <a:extLst>
              <a:ext uri="{FF2B5EF4-FFF2-40B4-BE49-F238E27FC236}">
                <a16:creationId xmlns:a16="http://schemas.microsoft.com/office/drawing/2014/main" id="{137D9740-9636-C942-A0F2-D59537455C3C}"/>
              </a:ext>
            </a:extLst>
          </p:cNvPr>
          <p:cNvPicPr>
            <a:picLocks noChangeAspect="1"/>
          </p:cNvPicPr>
          <p:nvPr/>
        </p:nvPicPr>
        <p:blipFill>
          <a:blip r:embed="rId9"/>
          <a:stretch>
            <a:fillRect/>
          </a:stretch>
        </p:blipFill>
        <p:spPr>
          <a:xfrm>
            <a:off x="3096000" y="4148965"/>
            <a:ext cx="2959100" cy="2197100"/>
          </a:xfrm>
          <a:prstGeom prst="rect">
            <a:avLst/>
          </a:prstGeom>
        </p:spPr>
      </p:pic>
      <p:pic>
        <p:nvPicPr>
          <p:cNvPr id="14" name="Picture 13">
            <a:extLst>
              <a:ext uri="{FF2B5EF4-FFF2-40B4-BE49-F238E27FC236}">
                <a16:creationId xmlns:a16="http://schemas.microsoft.com/office/drawing/2014/main" id="{8AB1404E-B38B-624D-A76E-A0AC41A3C1CB}"/>
              </a:ext>
            </a:extLst>
          </p:cNvPr>
          <p:cNvPicPr>
            <a:picLocks noChangeAspect="1"/>
          </p:cNvPicPr>
          <p:nvPr/>
        </p:nvPicPr>
        <p:blipFill>
          <a:blip r:embed="rId10"/>
          <a:stretch>
            <a:fillRect/>
          </a:stretch>
        </p:blipFill>
        <p:spPr>
          <a:xfrm>
            <a:off x="72000" y="6336000"/>
            <a:ext cx="6007100" cy="508000"/>
          </a:xfrm>
          <a:prstGeom prst="rect">
            <a:avLst/>
          </a:prstGeom>
        </p:spPr>
      </p:pic>
      <p:pic>
        <p:nvPicPr>
          <p:cNvPr id="19" name="Picture 18">
            <a:extLst>
              <a:ext uri="{FF2B5EF4-FFF2-40B4-BE49-F238E27FC236}">
                <a16:creationId xmlns:a16="http://schemas.microsoft.com/office/drawing/2014/main" id="{57149937-B3EB-2042-9FA8-8591D17D7F38}"/>
              </a:ext>
            </a:extLst>
          </p:cNvPr>
          <p:cNvPicPr>
            <a:picLocks noChangeAspect="1"/>
          </p:cNvPicPr>
          <p:nvPr/>
        </p:nvPicPr>
        <p:blipFill>
          <a:blip r:embed="rId11"/>
          <a:stretch>
            <a:fillRect/>
          </a:stretch>
        </p:blipFill>
        <p:spPr>
          <a:xfrm>
            <a:off x="72000" y="3384000"/>
            <a:ext cx="3873500" cy="558800"/>
          </a:xfrm>
          <a:prstGeom prst="rect">
            <a:avLst/>
          </a:prstGeom>
        </p:spPr>
      </p:pic>
      <p:pic>
        <p:nvPicPr>
          <p:cNvPr id="20" name="Picture 19">
            <a:extLst>
              <a:ext uri="{FF2B5EF4-FFF2-40B4-BE49-F238E27FC236}">
                <a16:creationId xmlns:a16="http://schemas.microsoft.com/office/drawing/2014/main" id="{6F578B06-1195-5142-B81A-72AB67F454C2}"/>
              </a:ext>
            </a:extLst>
          </p:cNvPr>
          <p:cNvPicPr>
            <a:picLocks noChangeAspect="1"/>
          </p:cNvPicPr>
          <p:nvPr/>
        </p:nvPicPr>
        <p:blipFill>
          <a:blip r:embed="rId12"/>
          <a:stretch>
            <a:fillRect/>
          </a:stretch>
        </p:blipFill>
        <p:spPr>
          <a:xfrm>
            <a:off x="8018684" y="3269520"/>
            <a:ext cx="1016000" cy="190500"/>
          </a:xfrm>
          <a:prstGeom prst="rect">
            <a:avLst/>
          </a:prstGeom>
        </p:spPr>
      </p:pic>
      <p:pic>
        <p:nvPicPr>
          <p:cNvPr id="18" name="Picture 17">
            <a:extLst>
              <a:ext uri="{FF2B5EF4-FFF2-40B4-BE49-F238E27FC236}">
                <a16:creationId xmlns:a16="http://schemas.microsoft.com/office/drawing/2014/main" id="{C9F7FB50-139E-0B41-AD72-0ADFF3BCAC16}"/>
              </a:ext>
            </a:extLst>
          </p:cNvPr>
          <p:cNvPicPr>
            <a:picLocks noChangeAspect="1"/>
          </p:cNvPicPr>
          <p:nvPr/>
        </p:nvPicPr>
        <p:blipFill>
          <a:blip r:embed="rId13"/>
          <a:stretch>
            <a:fillRect/>
          </a:stretch>
        </p:blipFill>
        <p:spPr>
          <a:xfrm>
            <a:off x="6948000" y="3744000"/>
            <a:ext cx="3810000" cy="2222500"/>
          </a:xfrm>
          <a:prstGeom prst="rect">
            <a:avLst/>
          </a:prstGeom>
        </p:spPr>
      </p:pic>
      <p:pic>
        <p:nvPicPr>
          <p:cNvPr id="9" name="Picture 8">
            <a:extLst>
              <a:ext uri="{FF2B5EF4-FFF2-40B4-BE49-F238E27FC236}">
                <a16:creationId xmlns:a16="http://schemas.microsoft.com/office/drawing/2014/main" id="{68F21E92-5FC7-5149-B49F-A0763D2F0176}"/>
              </a:ext>
            </a:extLst>
          </p:cNvPr>
          <p:cNvPicPr>
            <a:picLocks noChangeAspect="1"/>
          </p:cNvPicPr>
          <p:nvPr/>
        </p:nvPicPr>
        <p:blipFill>
          <a:blip r:embed="rId14"/>
          <a:stretch>
            <a:fillRect/>
          </a:stretch>
        </p:blipFill>
        <p:spPr>
          <a:xfrm>
            <a:off x="6112800" y="6001200"/>
            <a:ext cx="4724400" cy="838200"/>
          </a:xfrm>
          <a:prstGeom prst="rect">
            <a:avLst/>
          </a:prstGeom>
        </p:spPr>
      </p:pic>
    </p:spTree>
    <p:extLst>
      <p:ext uri="{BB962C8B-B14F-4D97-AF65-F5344CB8AC3E}">
        <p14:creationId xmlns:p14="http://schemas.microsoft.com/office/powerpoint/2010/main" val="22297055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bg1"/>
                </a:solidFill>
                <a:latin typeface="Arial" panose="020B0604020202020204" pitchFamily="34" charset="0"/>
                <a:cs typeface="Arial" panose="020B0604020202020204" pitchFamily="34" charset="0"/>
              </a:rPr>
              <a:t>Results (cont.)</a:t>
            </a:r>
            <a:endParaRPr lang="en-AT" sz="20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DBA6E9A0-04A9-1F29-F239-4E9CDDDE29AF}"/>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P1.3-267</a:t>
            </a:r>
            <a:endParaRPr lang="en-AT" sz="24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3364D2B1-4606-9726-8487-E03DE1731415}"/>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0A31BFB5-C114-344C-8E72-B2A8AB4A3D94}"/>
              </a:ext>
            </a:extLst>
          </p:cNvPr>
          <p:cNvPicPr>
            <a:picLocks noChangeAspect="1"/>
          </p:cNvPicPr>
          <p:nvPr/>
        </p:nvPicPr>
        <p:blipFill>
          <a:blip r:embed="rId2"/>
          <a:stretch>
            <a:fillRect/>
          </a:stretch>
        </p:blipFill>
        <p:spPr>
          <a:xfrm>
            <a:off x="11088000" y="432000"/>
            <a:ext cx="684000" cy="684000"/>
          </a:xfrm>
          <a:prstGeom prst="rect">
            <a:avLst/>
          </a:prstGeom>
        </p:spPr>
      </p:pic>
      <p:cxnSp>
        <p:nvCxnSpPr>
          <p:cNvPr id="4" name="Straight Connector 3">
            <a:extLst>
              <a:ext uri="{FF2B5EF4-FFF2-40B4-BE49-F238E27FC236}">
                <a16:creationId xmlns:a16="http://schemas.microsoft.com/office/drawing/2014/main" id="{7A4CA85A-996D-9249-BDD7-41D6F2FF45D3}"/>
              </a:ext>
            </a:extLst>
          </p:cNvPr>
          <p:cNvCxnSpPr>
            <a:cxnSpLocks/>
          </p:cNvCxnSpPr>
          <p:nvPr/>
        </p:nvCxnSpPr>
        <p:spPr>
          <a:xfrm>
            <a:off x="6096000" y="1116000"/>
            <a:ext cx="0" cy="574200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88E20983-60F7-ED4C-B728-057C00F51B74}"/>
              </a:ext>
            </a:extLst>
          </p:cNvPr>
          <p:cNvPicPr>
            <a:picLocks noChangeAspect="1"/>
          </p:cNvPicPr>
          <p:nvPr/>
        </p:nvPicPr>
        <p:blipFill>
          <a:blip r:embed="rId3"/>
          <a:stretch>
            <a:fillRect/>
          </a:stretch>
        </p:blipFill>
        <p:spPr>
          <a:xfrm>
            <a:off x="1279272" y="1062000"/>
            <a:ext cx="3810000" cy="2222500"/>
          </a:xfrm>
          <a:prstGeom prst="rect">
            <a:avLst/>
          </a:prstGeom>
        </p:spPr>
      </p:pic>
      <p:pic>
        <p:nvPicPr>
          <p:cNvPr id="11" name="Picture 10">
            <a:extLst>
              <a:ext uri="{FF2B5EF4-FFF2-40B4-BE49-F238E27FC236}">
                <a16:creationId xmlns:a16="http://schemas.microsoft.com/office/drawing/2014/main" id="{BC56F2ED-6E88-CE4A-BBCF-1E73F84A3322}"/>
              </a:ext>
            </a:extLst>
          </p:cNvPr>
          <p:cNvPicPr>
            <a:picLocks noChangeAspect="1"/>
          </p:cNvPicPr>
          <p:nvPr/>
        </p:nvPicPr>
        <p:blipFill>
          <a:blip r:embed="rId4"/>
          <a:stretch>
            <a:fillRect/>
          </a:stretch>
        </p:blipFill>
        <p:spPr>
          <a:xfrm>
            <a:off x="2740626" y="3268800"/>
            <a:ext cx="1016000" cy="190500"/>
          </a:xfrm>
          <a:prstGeom prst="rect">
            <a:avLst/>
          </a:prstGeom>
        </p:spPr>
      </p:pic>
      <p:pic>
        <p:nvPicPr>
          <p:cNvPr id="8" name="Picture 7">
            <a:extLst>
              <a:ext uri="{FF2B5EF4-FFF2-40B4-BE49-F238E27FC236}">
                <a16:creationId xmlns:a16="http://schemas.microsoft.com/office/drawing/2014/main" id="{A38A86BA-EBF1-8941-ABEC-BF5969B67A60}"/>
              </a:ext>
            </a:extLst>
          </p:cNvPr>
          <p:cNvPicPr>
            <a:picLocks noChangeAspect="1"/>
          </p:cNvPicPr>
          <p:nvPr/>
        </p:nvPicPr>
        <p:blipFill>
          <a:blip r:embed="rId5"/>
          <a:stretch>
            <a:fillRect/>
          </a:stretch>
        </p:blipFill>
        <p:spPr>
          <a:xfrm>
            <a:off x="1278000" y="3719576"/>
            <a:ext cx="3848100" cy="2235200"/>
          </a:xfrm>
          <a:prstGeom prst="rect">
            <a:avLst/>
          </a:prstGeom>
        </p:spPr>
      </p:pic>
      <p:pic>
        <p:nvPicPr>
          <p:cNvPr id="12" name="Picture 11">
            <a:extLst>
              <a:ext uri="{FF2B5EF4-FFF2-40B4-BE49-F238E27FC236}">
                <a16:creationId xmlns:a16="http://schemas.microsoft.com/office/drawing/2014/main" id="{6DCEFAD1-9A72-0343-8857-508A42D1F20D}"/>
              </a:ext>
            </a:extLst>
          </p:cNvPr>
          <p:cNvPicPr>
            <a:picLocks noChangeAspect="1"/>
          </p:cNvPicPr>
          <p:nvPr/>
        </p:nvPicPr>
        <p:blipFill>
          <a:blip r:embed="rId6"/>
          <a:stretch>
            <a:fillRect/>
          </a:stretch>
        </p:blipFill>
        <p:spPr>
          <a:xfrm>
            <a:off x="6948000" y="1062000"/>
            <a:ext cx="3822700" cy="2235200"/>
          </a:xfrm>
          <a:prstGeom prst="rect">
            <a:avLst/>
          </a:prstGeom>
        </p:spPr>
      </p:pic>
      <p:pic>
        <p:nvPicPr>
          <p:cNvPr id="14" name="Picture 13">
            <a:extLst>
              <a:ext uri="{FF2B5EF4-FFF2-40B4-BE49-F238E27FC236}">
                <a16:creationId xmlns:a16="http://schemas.microsoft.com/office/drawing/2014/main" id="{43897387-17F4-DF4E-B9E0-8F786FDD3451}"/>
              </a:ext>
            </a:extLst>
          </p:cNvPr>
          <p:cNvPicPr>
            <a:picLocks noChangeAspect="1"/>
          </p:cNvPicPr>
          <p:nvPr/>
        </p:nvPicPr>
        <p:blipFill>
          <a:blip r:embed="rId7"/>
          <a:stretch>
            <a:fillRect/>
          </a:stretch>
        </p:blipFill>
        <p:spPr>
          <a:xfrm>
            <a:off x="8017200" y="3268800"/>
            <a:ext cx="1016000" cy="190500"/>
          </a:xfrm>
          <a:prstGeom prst="rect">
            <a:avLst/>
          </a:prstGeom>
        </p:spPr>
      </p:pic>
      <p:pic>
        <p:nvPicPr>
          <p:cNvPr id="16" name="Picture 15">
            <a:extLst>
              <a:ext uri="{FF2B5EF4-FFF2-40B4-BE49-F238E27FC236}">
                <a16:creationId xmlns:a16="http://schemas.microsoft.com/office/drawing/2014/main" id="{CA88A997-4925-1341-A19B-FB35E2EB83AF}"/>
              </a:ext>
            </a:extLst>
          </p:cNvPr>
          <p:cNvPicPr>
            <a:picLocks noChangeAspect="1"/>
          </p:cNvPicPr>
          <p:nvPr/>
        </p:nvPicPr>
        <p:blipFill>
          <a:blip r:embed="rId8"/>
          <a:stretch>
            <a:fillRect/>
          </a:stretch>
        </p:blipFill>
        <p:spPr>
          <a:xfrm>
            <a:off x="72000" y="6120000"/>
            <a:ext cx="5499100" cy="685800"/>
          </a:xfrm>
          <a:prstGeom prst="rect">
            <a:avLst/>
          </a:prstGeom>
        </p:spPr>
      </p:pic>
      <p:pic>
        <p:nvPicPr>
          <p:cNvPr id="9" name="Picture 8">
            <a:extLst>
              <a:ext uri="{FF2B5EF4-FFF2-40B4-BE49-F238E27FC236}">
                <a16:creationId xmlns:a16="http://schemas.microsoft.com/office/drawing/2014/main" id="{AB96D239-6597-8E46-B905-A4B801106647}"/>
              </a:ext>
            </a:extLst>
          </p:cNvPr>
          <p:cNvPicPr>
            <a:picLocks noChangeAspect="1"/>
          </p:cNvPicPr>
          <p:nvPr/>
        </p:nvPicPr>
        <p:blipFill>
          <a:blip r:embed="rId9"/>
          <a:stretch>
            <a:fillRect/>
          </a:stretch>
        </p:blipFill>
        <p:spPr>
          <a:xfrm>
            <a:off x="6194619" y="5981003"/>
            <a:ext cx="4457700" cy="812800"/>
          </a:xfrm>
          <a:prstGeom prst="rect">
            <a:avLst/>
          </a:prstGeom>
        </p:spPr>
      </p:pic>
      <p:pic>
        <p:nvPicPr>
          <p:cNvPr id="15" name="Picture 14">
            <a:extLst>
              <a:ext uri="{FF2B5EF4-FFF2-40B4-BE49-F238E27FC236}">
                <a16:creationId xmlns:a16="http://schemas.microsoft.com/office/drawing/2014/main" id="{8D392EB1-83B1-2E4E-A971-99DAE36E36C6}"/>
              </a:ext>
            </a:extLst>
          </p:cNvPr>
          <p:cNvPicPr>
            <a:picLocks noChangeAspect="1"/>
          </p:cNvPicPr>
          <p:nvPr/>
        </p:nvPicPr>
        <p:blipFill>
          <a:blip r:embed="rId10"/>
          <a:stretch>
            <a:fillRect/>
          </a:stretch>
        </p:blipFill>
        <p:spPr>
          <a:xfrm>
            <a:off x="6948000" y="3718800"/>
            <a:ext cx="2794000" cy="2159000"/>
          </a:xfrm>
          <a:prstGeom prst="rect">
            <a:avLst/>
          </a:prstGeom>
        </p:spPr>
      </p:pic>
    </p:spTree>
    <p:extLst>
      <p:ext uri="{BB962C8B-B14F-4D97-AF65-F5344CB8AC3E}">
        <p14:creationId xmlns:p14="http://schemas.microsoft.com/office/powerpoint/2010/main" val="7322865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bg1"/>
                </a:solidFill>
                <a:latin typeface="Arial" panose="020B0604020202020204" pitchFamily="34" charset="0"/>
                <a:cs typeface="Arial" panose="020B0604020202020204" pitchFamily="34" charset="0"/>
              </a:rPr>
              <a:t>Results (cont.), Conclusion, and References</a:t>
            </a:r>
            <a:endParaRPr lang="en-AT" sz="20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C8D44082-17FA-6E7D-2B88-0AE62611BEE5}"/>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P1.3-267</a:t>
            </a:r>
            <a:endParaRPr lang="en-AT" sz="24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FE32BD46-931C-582C-C0E2-909578D4D19C}"/>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00676BD7-11B3-4F4D-9101-C3AB515D0E4B}"/>
              </a:ext>
            </a:extLst>
          </p:cNvPr>
          <p:cNvPicPr>
            <a:picLocks noChangeAspect="1"/>
          </p:cNvPicPr>
          <p:nvPr/>
        </p:nvPicPr>
        <p:blipFill>
          <a:blip r:embed="rId2"/>
          <a:stretch>
            <a:fillRect/>
          </a:stretch>
        </p:blipFill>
        <p:spPr>
          <a:xfrm>
            <a:off x="11088000" y="432000"/>
            <a:ext cx="684000" cy="684000"/>
          </a:xfrm>
          <a:prstGeom prst="rect">
            <a:avLst/>
          </a:prstGeom>
        </p:spPr>
      </p:pic>
      <p:pic>
        <p:nvPicPr>
          <p:cNvPr id="3" name="Picture 2">
            <a:extLst>
              <a:ext uri="{FF2B5EF4-FFF2-40B4-BE49-F238E27FC236}">
                <a16:creationId xmlns:a16="http://schemas.microsoft.com/office/drawing/2014/main" id="{BC464E58-F4C6-7E4F-9E0E-21F9AD19BAA0}"/>
              </a:ext>
            </a:extLst>
          </p:cNvPr>
          <p:cNvPicPr>
            <a:picLocks noChangeAspect="1"/>
          </p:cNvPicPr>
          <p:nvPr/>
        </p:nvPicPr>
        <p:blipFill>
          <a:blip r:embed="rId3"/>
          <a:stretch>
            <a:fillRect/>
          </a:stretch>
        </p:blipFill>
        <p:spPr>
          <a:xfrm>
            <a:off x="72000" y="3240000"/>
            <a:ext cx="5702300" cy="381000"/>
          </a:xfrm>
          <a:prstGeom prst="rect">
            <a:avLst/>
          </a:prstGeom>
        </p:spPr>
      </p:pic>
      <p:pic>
        <p:nvPicPr>
          <p:cNvPr id="8" name="Picture 7">
            <a:extLst>
              <a:ext uri="{FF2B5EF4-FFF2-40B4-BE49-F238E27FC236}">
                <a16:creationId xmlns:a16="http://schemas.microsoft.com/office/drawing/2014/main" id="{97970C47-05B1-CE46-9626-8087B8DE2672}"/>
              </a:ext>
            </a:extLst>
          </p:cNvPr>
          <p:cNvPicPr>
            <a:picLocks noChangeAspect="1"/>
          </p:cNvPicPr>
          <p:nvPr/>
        </p:nvPicPr>
        <p:blipFill>
          <a:blip r:embed="rId4"/>
          <a:stretch>
            <a:fillRect/>
          </a:stretch>
        </p:blipFill>
        <p:spPr>
          <a:xfrm>
            <a:off x="1278000" y="1062000"/>
            <a:ext cx="2768600" cy="2159000"/>
          </a:xfrm>
          <a:prstGeom prst="rect">
            <a:avLst/>
          </a:prstGeom>
        </p:spPr>
      </p:pic>
      <p:sp>
        <p:nvSpPr>
          <p:cNvPr id="4" name="TextBox 3">
            <a:extLst>
              <a:ext uri="{FF2B5EF4-FFF2-40B4-BE49-F238E27FC236}">
                <a16:creationId xmlns:a16="http://schemas.microsoft.com/office/drawing/2014/main" id="{AC4B1214-AD13-2A42-B880-739061C8C26E}"/>
              </a:ext>
            </a:extLst>
          </p:cNvPr>
          <p:cNvSpPr txBox="1"/>
          <p:nvPr/>
        </p:nvSpPr>
        <p:spPr>
          <a:xfrm>
            <a:off x="0" y="3780000"/>
            <a:ext cx="6096000" cy="2123658"/>
          </a:xfrm>
          <a:prstGeom prst="rect">
            <a:avLst/>
          </a:prstGeom>
          <a:noFill/>
        </p:spPr>
        <p:txBody>
          <a:bodyPr wrap="square" rtlCol="0">
            <a:spAutoFit/>
          </a:bodyPr>
          <a:lstStyle/>
          <a:p>
            <a:r>
              <a:rPr lang="en-US" sz="1100" b="1" dirty="0">
                <a:latin typeface="Arial" panose="020B0604020202020204" pitchFamily="34" charset="0"/>
                <a:cs typeface="Arial" panose="020B0604020202020204" pitchFamily="34" charset="0"/>
              </a:rPr>
              <a:t>Conclusion:</a:t>
            </a:r>
            <a:r>
              <a:rPr lang="en-US" sz="1100" dirty="0">
                <a:latin typeface="Arial" panose="020B0604020202020204" pitchFamily="34" charset="0"/>
                <a:cs typeface="Arial" panose="020B0604020202020204" pitchFamily="34" charset="0"/>
              </a:rPr>
              <a:t>  </a:t>
            </a:r>
          </a:p>
          <a:p>
            <a:endParaRPr lang="en-US" sz="1100" dirty="0">
              <a:latin typeface="Arial" panose="020B0604020202020204" pitchFamily="34" charset="0"/>
              <a:cs typeface="Arial" panose="020B0604020202020204" pitchFamily="34" charset="0"/>
            </a:endParaRPr>
          </a:p>
          <a:p>
            <a:r>
              <a:rPr lang="en-US" sz="1100" b="1" dirty="0">
                <a:latin typeface="Arial" panose="020B0604020202020204" pitchFamily="34" charset="0"/>
                <a:cs typeface="Arial" panose="020B0604020202020204" pitchFamily="34" charset="0"/>
              </a:rPr>
              <a:t>1.</a:t>
            </a:r>
            <a:r>
              <a:rPr lang="en-US" sz="1100" dirty="0">
                <a:latin typeface="Arial" panose="020B0604020202020204" pitchFamily="34" charset="0"/>
                <a:cs typeface="Arial" panose="020B0604020202020204" pitchFamily="34" charset="0"/>
              </a:rPr>
              <a:t>  When a source emits signals of a low-frequency content, like of 3 Hz [Fig. 5(a)], </a:t>
            </a:r>
            <a:r>
              <a:rPr lang="en-US" sz="1100">
                <a:latin typeface="Arial" panose="020B0604020202020204" pitchFamily="34" charset="0"/>
                <a:cs typeface="Arial" panose="020B0604020202020204" pitchFamily="34" charset="0"/>
              </a:rPr>
              <a:t>the contribution </a:t>
            </a:r>
            <a:r>
              <a:rPr lang="en-US" sz="1100" dirty="0">
                <a:latin typeface="Arial" panose="020B0604020202020204" pitchFamily="34" charset="0"/>
                <a:cs typeface="Arial" panose="020B0604020202020204" pitchFamily="34" charset="0"/>
              </a:rPr>
              <a:t>from the Scholte waves becomes dominant at large distances.  Hence, low frequency long-range propagation in a shallow-water wedge (coastal wedge) over an elastic seabed may indeed be governed by the Scholte waves. </a:t>
            </a:r>
          </a:p>
          <a:p>
            <a:endParaRPr lang="en-US" sz="1100" dirty="0">
              <a:latin typeface="Arial" panose="020B0604020202020204" pitchFamily="34" charset="0"/>
              <a:cs typeface="Arial" panose="020B0604020202020204" pitchFamily="34" charset="0"/>
            </a:endParaRPr>
          </a:p>
          <a:p>
            <a:r>
              <a:rPr lang="en-US" sz="1100" b="1" dirty="0">
                <a:latin typeface="Arial" panose="020B0604020202020204" pitchFamily="34" charset="0"/>
                <a:cs typeface="Arial" panose="020B0604020202020204" pitchFamily="34" charset="0"/>
              </a:rPr>
              <a:t>2.</a:t>
            </a:r>
            <a:r>
              <a:rPr lang="en-US" sz="1100" dirty="0">
                <a:latin typeface="Arial" panose="020B0604020202020204" pitchFamily="34" charset="0"/>
                <a:cs typeface="Arial" panose="020B0604020202020204" pitchFamily="34" charset="0"/>
              </a:rPr>
              <a:t>  With the recent advent of a novel high order Gauss-Legendre quadrature [3] and benefits offered by High-Performance-Computing (</a:t>
            </a:r>
            <a:r>
              <a:rPr lang="en-US" sz="1100" dirty="0" err="1">
                <a:latin typeface="Arial" panose="020B0604020202020204" pitchFamily="34" charset="0"/>
                <a:cs typeface="Arial" panose="020B0604020202020204" pitchFamily="34" charset="0"/>
              </a:rPr>
              <a:t>HPC</a:t>
            </a:r>
            <a:r>
              <a:rPr lang="en-US" sz="1100" dirty="0">
                <a:latin typeface="Arial" panose="020B0604020202020204" pitchFamily="34" charset="0"/>
                <a:cs typeface="Arial" panose="020B0604020202020204" pitchFamily="34" charset="0"/>
              </a:rPr>
              <a:t>) environments, it can be possible in a reasonable time to achieve desired accuracy in the calculations, even at larger propagation ranges than those reported in the paper, by increasing the number of Gaussian points in numerical integration. </a:t>
            </a:r>
            <a:endParaRPr lang="en-US" sz="1100" b="1"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4579571B-3ADB-C044-B9FB-E53DCAD57615}"/>
              </a:ext>
            </a:extLst>
          </p:cNvPr>
          <p:cNvSpPr txBox="1"/>
          <p:nvPr/>
        </p:nvSpPr>
        <p:spPr>
          <a:xfrm>
            <a:off x="6120000" y="6516000"/>
            <a:ext cx="4716000" cy="261610"/>
          </a:xfrm>
          <a:prstGeom prst="rect">
            <a:avLst/>
          </a:prstGeom>
          <a:noFill/>
        </p:spPr>
        <p:txBody>
          <a:bodyPr wrap="square" rtlCol="0">
            <a:spAutoFit/>
          </a:bodyPr>
          <a:lstStyle/>
          <a:p>
            <a:r>
              <a:rPr lang="en-US" sz="1100" b="1" dirty="0">
                <a:latin typeface="Arial" panose="020B0604020202020204" pitchFamily="34" charset="0"/>
                <a:cs typeface="Arial" panose="020B0604020202020204" pitchFamily="34" charset="0"/>
              </a:rPr>
              <a:t>In-Person Lightning Talk:</a:t>
            </a:r>
            <a:r>
              <a:rPr lang="en-US" sz="1100" dirty="0">
                <a:latin typeface="Arial" panose="020B0604020202020204" pitchFamily="34" charset="0"/>
                <a:cs typeface="Arial" panose="020B0604020202020204" pitchFamily="34" charset="0"/>
              </a:rPr>
              <a:t> </a:t>
            </a:r>
            <a:r>
              <a:rPr lang="en-US" sz="1100" dirty="0" err="1">
                <a:latin typeface="Arial" panose="020B0604020202020204" pitchFamily="34" charset="0"/>
                <a:cs typeface="Arial" panose="020B0604020202020204" pitchFamily="34" charset="0"/>
              </a:rPr>
              <a:t>Wintergarten</a:t>
            </a:r>
            <a:r>
              <a:rPr lang="en-US" sz="1100" dirty="0">
                <a:latin typeface="Arial" panose="020B0604020202020204" pitchFamily="34" charset="0"/>
                <a:cs typeface="Arial" panose="020B0604020202020204" pitchFamily="34" charset="0"/>
              </a:rPr>
              <a:t>, Tuesday, 20 June 2023, 09:00        </a:t>
            </a:r>
          </a:p>
        </p:txBody>
      </p:sp>
      <p:sp>
        <p:nvSpPr>
          <p:cNvPr id="12" name="TextBox 11">
            <a:extLst>
              <a:ext uri="{FF2B5EF4-FFF2-40B4-BE49-F238E27FC236}">
                <a16:creationId xmlns:a16="http://schemas.microsoft.com/office/drawing/2014/main" id="{BE5BEDC6-2A26-6F4D-94D0-CFA6FF247E09}"/>
              </a:ext>
            </a:extLst>
          </p:cNvPr>
          <p:cNvSpPr txBox="1"/>
          <p:nvPr/>
        </p:nvSpPr>
        <p:spPr>
          <a:xfrm>
            <a:off x="0" y="5904000"/>
            <a:ext cx="6029215" cy="936000"/>
          </a:xfrm>
          <a:prstGeom prst="rect">
            <a:avLst/>
          </a:prstGeom>
          <a:noFill/>
        </p:spPr>
        <p:txBody>
          <a:bodyPr wrap="none" rtlCol="0">
            <a:spAutoFit/>
          </a:bodyPr>
          <a:lstStyle/>
          <a:p>
            <a:r>
              <a:rPr lang="en-US" sz="1100" b="1" dirty="0">
                <a:latin typeface="Arial" panose="020B0604020202020204" pitchFamily="34" charset="0"/>
                <a:cs typeface="Arial" panose="020B0604020202020204" pitchFamily="34" charset="0"/>
              </a:rPr>
              <a:t>References:</a:t>
            </a:r>
            <a:r>
              <a:rPr lang="en-US" sz="1100" dirty="0">
                <a:latin typeface="Arial" panose="020B0604020202020204" pitchFamily="34" charset="0"/>
                <a:cs typeface="Arial" panose="020B0604020202020204" pitchFamily="34" charset="0"/>
              </a:rPr>
              <a:t> </a:t>
            </a:r>
          </a:p>
          <a:p>
            <a:endParaRPr lang="en-US" sz="5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[1] </a:t>
            </a:r>
            <a:r>
              <a:rPr lang="en-US" sz="1100" dirty="0" err="1">
                <a:latin typeface="Arial" panose="020B0604020202020204" pitchFamily="34" charset="0"/>
                <a:cs typeface="Arial" panose="020B0604020202020204" pitchFamily="34" charset="0"/>
              </a:rPr>
              <a:t>Hovem</a:t>
            </a:r>
            <a:r>
              <a:rPr lang="en-US" sz="1100" dirty="0">
                <a:latin typeface="Arial" panose="020B0604020202020204" pitchFamily="34" charset="0"/>
                <a:cs typeface="Arial" panose="020B0604020202020204" pitchFamily="34" charset="0"/>
              </a:rPr>
              <a:t> J.M. and </a:t>
            </a:r>
            <a:r>
              <a:rPr lang="en-US" sz="1100" dirty="0" err="1">
                <a:latin typeface="Arial" panose="020B0604020202020204" pitchFamily="34" charset="0"/>
                <a:cs typeface="Arial" panose="020B0604020202020204" pitchFamily="34" charset="0"/>
              </a:rPr>
              <a:t>Korakas</a:t>
            </a:r>
            <a:r>
              <a:rPr lang="en-US" sz="1100" dirty="0">
                <a:latin typeface="Arial" panose="020B0604020202020204" pitchFamily="34" charset="0"/>
                <a:cs typeface="Arial" panose="020B0604020202020204" pitchFamily="34" charset="0"/>
              </a:rPr>
              <a:t> A., </a:t>
            </a:r>
            <a:r>
              <a:rPr lang="en-US" sz="1100" i="1" dirty="0">
                <a:latin typeface="Arial" panose="020B0604020202020204" pitchFamily="34" charset="0"/>
                <a:cs typeface="Arial" panose="020B0604020202020204" pitchFamily="34" charset="0"/>
              </a:rPr>
              <a:t>Marine Technology Society Journal</a:t>
            </a:r>
            <a:r>
              <a:rPr lang="en-US" sz="1100" dirty="0">
                <a:latin typeface="Arial" panose="020B0604020202020204" pitchFamily="34" charset="0"/>
                <a:cs typeface="Arial" panose="020B0604020202020204" pitchFamily="34" charset="0"/>
              </a:rPr>
              <a:t>, Vol. </a:t>
            </a:r>
            <a:r>
              <a:rPr lang="en-US" sz="1100" b="1" dirty="0">
                <a:latin typeface="Arial" panose="020B0604020202020204" pitchFamily="34" charset="0"/>
                <a:cs typeface="Arial" panose="020B0604020202020204" pitchFamily="34" charset="0"/>
              </a:rPr>
              <a:t>48</a:t>
            </a:r>
            <a:r>
              <a:rPr lang="en-US" sz="1100" dirty="0">
                <a:latin typeface="Arial" panose="020B0604020202020204" pitchFamily="34" charset="0"/>
                <a:cs typeface="Arial" panose="020B0604020202020204" pitchFamily="34" charset="0"/>
              </a:rPr>
              <a:t>, pp. 72-80, 2014.</a:t>
            </a:r>
          </a:p>
          <a:p>
            <a:r>
              <a:rPr lang="en-US" sz="1100" dirty="0">
                <a:latin typeface="Arial" panose="020B0604020202020204" pitchFamily="34" charset="0"/>
                <a:cs typeface="Arial" panose="020B0604020202020204" pitchFamily="34" charset="0"/>
              </a:rPr>
              <a:t>[2] </a:t>
            </a:r>
            <a:r>
              <a:rPr lang="en-US" sz="1100" dirty="0" err="1">
                <a:latin typeface="Arial" panose="020B0604020202020204" pitchFamily="34" charset="0"/>
                <a:cs typeface="Arial" panose="020B0604020202020204" pitchFamily="34" charset="0"/>
              </a:rPr>
              <a:t>Borejko</a:t>
            </a:r>
            <a:r>
              <a:rPr lang="en-US" sz="1100" dirty="0">
                <a:latin typeface="Arial" panose="020B0604020202020204" pitchFamily="34" charset="0"/>
                <a:cs typeface="Arial" panose="020B0604020202020204" pitchFamily="34" charset="0"/>
              </a:rPr>
              <a:t> P., Chen C.F., and Pao </a:t>
            </a:r>
            <a:r>
              <a:rPr lang="en-US" sz="1100" dirty="0" err="1">
                <a:latin typeface="Arial" panose="020B0604020202020204" pitchFamily="34" charset="0"/>
                <a:cs typeface="Arial" panose="020B0604020202020204" pitchFamily="34" charset="0"/>
              </a:rPr>
              <a:t>Y.H</a:t>
            </a:r>
            <a:r>
              <a:rPr lang="en-US" sz="1100" dirty="0">
                <a:latin typeface="Arial" panose="020B0604020202020204" pitchFamily="34" charset="0"/>
                <a:cs typeface="Arial" panose="020B0604020202020204" pitchFamily="34" charset="0"/>
              </a:rPr>
              <a:t>., </a:t>
            </a:r>
            <a:r>
              <a:rPr lang="en-US" sz="1100" i="1" dirty="0">
                <a:latin typeface="Arial" panose="020B0604020202020204" pitchFamily="34" charset="0"/>
                <a:cs typeface="Arial" panose="020B0604020202020204" pitchFamily="34" charset="0"/>
              </a:rPr>
              <a:t>J. </a:t>
            </a:r>
            <a:r>
              <a:rPr lang="en-US" sz="1100" i="1" dirty="0" err="1">
                <a:latin typeface="Arial" panose="020B0604020202020204" pitchFamily="34" charset="0"/>
                <a:cs typeface="Arial" panose="020B0604020202020204" pitchFamily="34" charset="0"/>
              </a:rPr>
              <a:t>Comput</a:t>
            </a:r>
            <a:r>
              <a:rPr lang="en-US" sz="1100" i="1" dirty="0">
                <a:latin typeface="Arial" panose="020B0604020202020204" pitchFamily="34" charset="0"/>
                <a:cs typeface="Arial" panose="020B0604020202020204" pitchFamily="34" charset="0"/>
              </a:rPr>
              <a:t>. </a:t>
            </a:r>
            <a:r>
              <a:rPr lang="en-US" sz="1100" i="1" dirty="0" err="1">
                <a:latin typeface="Arial" panose="020B0604020202020204" pitchFamily="34" charset="0"/>
                <a:cs typeface="Arial" panose="020B0604020202020204" pitchFamily="34" charset="0"/>
              </a:rPr>
              <a:t>Acoust</a:t>
            </a:r>
            <a:r>
              <a:rPr lang="en-US" sz="1100" dirty="0">
                <a:latin typeface="Arial" panose="020B0604020202020204" pitchFamily="34" charset="0"/>
                <a:cs typeface="Arial" panose="020B0604020202020204" pitchFamily="34" charset="0"/>
              </a:rPr>
              <a:t>., Vol. </a:t>
            </a:r>
            <a:r>
              <a:rPr lang="en-US" sz="1100" b="1" dirty="0">
                <a:latin typeface="Arial" panose="020B0604020202020204" pitchFamily="34" charset="0"/>
                <a:cs typeface="Arial" panose="020B0604020202020204" pitchFamily="34" charset="0"/>
              </a:rPr>
              <a:t>9</a:t>
            </a:r>
            <a:r>
              <a:rPr lang="en-US" sz="1100" dirty="0">
                <a:latin typeface="Arial" panose="020B0604020202020204" pitchFamily="34" charset="0"/>
                <a:cs typeface="Arial" panose="020B0604020202020204" pitchFamily="34" charset="0"/>
              </a:rPr>
              <a:t>, pp. 41-68, 2001. </a:t>
            </a:r>
          </a:p>
          <a:p>
            <a:r>
              <a:rPr lang="en-US" sz="1100" dirty="0">
                <a:latin typeface="Arial" panose="020B0604020202020204" pitchFamily="34" charset="0"/>
                <a:cs typeface="Arial" panose="020B0604020202020204" pitchFamily="34" charset="0"/>
              </a:rPr>
              <a:t>[3] Townsend A., </a:t>
            </a:r>
            <a:r>
              <a:rPr lang="en-US" sz="1100" i="1" dirty="0">
                <a:latin typeface="Arial" panose="020B0604020202020204" pitchFamily="34" charset="0"/>
                <a:cs typeface="Arial" panose="020B0604020202020204" pitchFamily="34" charset="0"/>
              </a:rPr>
              <a:t>SIAM News</a:t>
            </a:r>
            <a:r>
              <a:rPr lang="en-US" sz="1100" dirty="0">
                <a:latin typeface="Arial" panose="020B0604020202020204" pitchFamily="34" charset="0"/>
                <a:cs typeface="Arial" panose="020B0604020202020204" pitchFamily="34" charset="0"/>
              </a:rPr>
              <a:t>, Vol. </a:t>
            </a:r>
            <a:r>
              <a:rPr lang="en-US" sz="1100" b="1" dirty="0">
                <a:latin typeface="Arial" panose="020B0604020202020204" pitchFamily="34" charset="0"/>
                <a:cs typeface="Arial" panose="020B0604020202020204" pitchFamily="34" charset="0"/>
              </a:rPr>
              <a:t>48</a:t>
            </a:r>
            <a:r>
              <a:rPr lang="en-US" sz="1100" dirty="0">
                <a:latin typeface="Arial" panose="020B0604020202020204" pitchFamily="34" charset="0"/>
                <a:cs typeface="Arial" panose="020B0604020202020204" pitchFamily="34" charset="0"/>
              </a:rPr>
              <a:t>, pp. 1-3, 2015.                                                                </a:t>
            </a:r>
          </a:p>
          <a:p>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  </a:t>
            </a:r>
          </a:p>
        </p:txBody>
      </p:sp>
      <p:cxnSp>
        <p:nvCxnSpPr>
          <p:cNvPr id="10" name="Straight Connector 9">
            <a:extLst>
              <a:ext uri="{FF2B5EF4-FFF2-40B4-BE49-F238E27FC236}">
                <a16:creationId xmlns:a16="http://schemas.microsoft.com/office/drawing/2014/main" id="{691FBFDD-62EF-CE41-9444-A84BE2E7B441}"/>
              </a:ext>
            </a:extLst>
          </p:cNvPr>
          <p:cNvCxnSpPr>
            <a:cxnSpLocks/>
          </p:cNvCxnSpPr>
          <p:nvPr/>
        </p:nvCxnSpPr>
        <p:spPr>
          <a:xfrm>
            <a:off x="6096000" y="1062000"/>
            <a:ext cx="0" cy="579600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8445577"/>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4161</TotalTime>
  <Words>930</Words>
  <Application>Microsoft Macintosh PowerPoint</Application>
  <PresentationFormat>Widescreen</PresentationFormat>
  <Paragraphs>85</Paragraphs>
  <Slides>5</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vt:i4>
      </vt:variant>
    </vt:vector>
  </HeadingPairs>
  <TitlesOfParts>
    <vt:vector size="10" baseType="lpstr">
      <vt:lpstr>Arial</vt:lpstr>
      <vt:lpstr>Calibri</vt:lpstr>
      <vt:lpstr>Calibri Light</vt:lpstr>
      <vt:lpstr>Custom Design</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Moshir Kyrollos</dc:creator>
  <cp:lastModifiedBy>Piotr Borejko</cp:lastModifiedBy>
  <cp:revision>430</cp:revision>
  <dcterms:created xsi:type="dcterms:W3CDTF">2023-04-18T13:25:54Z</dcterms:created>
  <dcterms:modified xsi:type="dcterms:W3CDTF">2023-06-11T14:47:44Z</dcterms:modified>
</cp:coreProperties>
</file>